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4.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5.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6.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7.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8.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9.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0.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3"/>
  </p:notesMasterIdLst>
  <p:handoutMasterIdLst>
    <p:handoutMasterId r:id="rId14"/>
  </p:handoutMasterIdLst>
  <p:sldIdLst>
    <p:sldId id="256" r:id="rId2"/>
    <p:sldId id="257" r:id="rId3"/>
    <p:sldId id="259" r:id="rId4"/>
    <p:sldId id="261" r:id="rId5"/>
    <p:sldId id="266" r:id="rId6"/>
    <p:sldId id="263" r:id="rId7"/>
    <p:sldId id="265" r:id="rId8"/>
    <p:sldId id="264" r:id="rId9"/>
    <p:sldId id="267" r:id="rId10"/>
    <p:sldId id="268"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autoAdjust="0"/>
  </p:normalViewPr>
  <p:slideViewPr>
    <p:cSldViewPr snapToGrid="0">
      <p:cViewPr>
        <p:scale>
          <a:sx n="79" d="100"/>
          <a:sy n="79" d="100"/>
        </p:scale>
        <p:origin x="-528"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7C89781-6474-4DA4-8D44-45DAC2328977}" type="datetimeFigureOut">
              <a:rPr lang="fr-CA" smtClean="0"/>
              <a:t>2022-12-12</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E46F68-0EB0-46D6-98AA-B08DB5EBF61C}" type="slidenum">
              <a:rPr lang="fr-CA" smtClean="0"/>
              <a:t>‹N°›</a:t>
            </a:fld>
            <a:endParaRPr lang="fr-CA"/>
          </a:p>
        </p:txBody>
      </p:sp>
    </p:spTree>
    <p:extLst>
      <p:ext uri="{BB962C8B-B14F-4D97-AF65-F5344CB8AC3E}">
        <p14:creationId xmlns:p14="http://schemas.microsoft.com/office/powerpoint/2010/main" val="12992275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2A0493-EF33-48D1-8086-5D1512471943}" type="datetimeFigureOut">
              <a:rPr lang="fr-CA" smtClean="0"/>
              <a:t>2022-12-12</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B919A5-825C-44AE-AC45-847105DDF4DB}" type="slidenum">
              <a:rPr lang="fr-CA" smtClean="0"/>
              <a:t>‹N°›</a:t>
            </a:fld>
            <a:endParaRPr lang="fr-CA"/>
          </a:p>
        </p:txBody>
      </p:sp>
    </p:spTree>
    <p:extLst>
      <p:ext uri="{BB962C8B-B14F-4D97-AF65-F5344CB8AC3E}">
        <p14:creationId xmlns:p14="http://schemas.microsoft.com/office/powerpoint/2010/main" val="1956260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29B919A5-825C-44AE-AC45-847105DDF4DB}" type="slidenum">
              <a:rPr lang="fr-CA" smtClean="0"/>
              <a:t>1</a:t>
            </a:fld>
            <a:endParaRPr lang="fr-CA"/>
          </a:p>
        </p:txBody>
      </p:sp>
    </p:spTree>
    <p:extLst>
      <p:ext uri="{BB962C8B-B14F-4D97-AF65-F5344CB8AC3E}">
        <p14:creationId xmlns:p14="http://schemas.microsoft.com/office/powerpoint/2010/main" val="1763544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Écran:  c’est plus long, mais moins de rencontres post-évaluation</a:t>
            </a:r>
            <a:r>
              <a:rPr lang="fr-CA" baseline="0" dirty="0" smtClean="0"/>
              <a:t> et moins de temps perdu en classe.</a:t>
            </a:r>
            <a:endParaRPr lang="fr-CA" dirty="0"/>
          </a:p>
        </p:txBody>
      </p:sp>
      <p:sp>
        <p:nvSpPr>
          <p:cNvPr id="4" name="Espace réservé du numéro de diapositive 3"/>
          <p:cNvSpPr>
            <a:spLocks noGrp="1"/>
          </p:cNvSpPr>
          <p:nvPr>
            <p:ph type="sldNum" sz="quarter" idx="10"/>
          </p:nvPr>
        </p:nvSpPr>
        <p:spPr/>
        <p:txBody>
          <a:bodyPr/>
          <a:lstStyle/>
          <a:p>
            <a:fld id="{29B919A5-825C-44AE-AC45-847105DDF4DB}" type="slidenum">
              <a:rPr lang="fr-CA" smtClean="0"/>
              <a:t>10</a:t>
            </a:fld>
            <a:endParaRPr lang="fr-CA"/>
          </a:p>
        </p:txBody>
      </p:sp>
    </p:spTree>
    <p:extLst>
      <p:ext uri="{BB962C8B-B14F-4D97-AF65-F5344CB8AC3E}">
        <p14:creationId xmlns:p14="http://schemas.microsoft.com/office/powerpoint/2010/main" val="16054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Voilà !  C’est ce que</a:t>
            </a:r>
            <a:r>
              <a:rPr lang="fr-CA" baseline="0" dirty="0" smtClean="0"/>
              <a:t> je voulais partager avec vous aujourd’hui, mon expérience. Comme vous le constatez, il y a beaucoup d’ éléments qui fonctionnent; d’autres, non, mais un peu moi. J’aurais, dans le futur,  d’autres choses à expérimenter dans le futur. Pour moi, l’important, c’est que les étudiants se sentent tous touchés quel que soit le type d’apprenants qu’ils sont parce qu’évidemment, on n’arrive pas à toucher à tous moments (tout le temps) tous les types d’apprenants mais au moins en offrant </a:t>
            </a:r>
            <a:r>
              <a:rPr lang="fr-CA" baseline="0" smtClean="0"/>
              <a:t>une variété, </a:t>
            </a:r>
            <a:r>
              <a:rPr lang="fr-CA" baseline="0" dirty="0" smtClean="0"/>
              <a:t>on y arrive à certains moments dans la session,. En tout cas, je le pense. Peut-être suis-je trop optimiste, ? Depuis 2 ans je mets en pratique ces éléments-là et les étudiants apprécient l’enseignement qu’ils reçoivent, apprécient les évaluations qu’ils font. Je crois que cela peut aussi marquer leur passage au collégial et ça c’est un élément important pour moi. </a:t>
            </a:r>
            <a:endParaRPr lang="fr-CA" dirty="0"/>
          </a:p>
        </p:txBody>
      </p:sp>
      <p:sp>
        <p:nvSpPr>
          <p:cNvPr id="4" name="Espace réservé du numéro de diapositive 3"/>
          <p:cNvSpPr>
            <a:spLocks noGrp="1"/>
          </p:cNvSpPr>
          <p:nvPr>
            <p:ph type="sldNum" sz="quarter" idx="10"/>
          </p:nvPr>
        </p:nvSpPr>
        <p:spPr/>
        <p:txBody>
          <a:bodyPr/>
          <a:lstStyle/>
          <a:p>
            <a:fld id="{29B919A5-825C-44AE-AC45-847105DDF4DB}" type="slidenum">
              <a:rPr lang="fr-CA" smtClean="0"/>
              <a:t>11</a:t>
            </a:fld>
            <a:endParaRPr lang="fr-CA"/>
          </a:p>
        </p:txBody>
      </p:sp>
    </p:spTree>
    <p:extLst>
      <p:ext uri="{BB962C8B-B14F-4D97-AF65-F5344CB8AC3E}">
        <p14:creationId xmlns:p14="http://schemas.microsoft.com/office/powerpoint/2010/main" val="3138858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Les pratiques évaluatives</a:t>
            </a:r>
            <a:r>
              <a:rPr lang="fr-CA" baseline="0" dirty="0" smtClean="0"/>
              <a:t> sont souvent le cœur du cours.  Ce sont ce que les étudiants regardent en premier dans un plan de cours.</a:t>
            </a:r>
            <a:endParaRPr lang="fr-CA" dirty="0"/>
          </a:p>
        </p:txBody>
      </p:sp>
      <p:sp>
        <p:nvSpPr>
          <p:cNvPr id="4" name="Espace réservé du numéro de diapositive 3"/>
          <p:cNvSpPr>
            <a:spLocks noGrp="1"/>
          </p:cNvSpPr>
          <p:nvPr>
            <p:ph type="sldNum" sz="quarter" idx="10"/>
          </p:nvPr>
        </p:nvSpPr>
        <p:spPr/>
        <p:txBody>
          <a:bodyPr/>
          <a:lstStyle/>
          <a:p>
            <a:fld id="{29B919A5-825C-44AE-AC45-847105DDF4DB}" type="slidenum">
              <a:rPr lang="fr-CA" smtClean="0"/>
              <a:t>2</a:t>
            </a:fld>
            <a:endParaRPr lang="fr-CA"/>
          </a:p>
        </p:txBody>
      </p:sp>
    </p:spTree>
    <p:extLst>
      <p:ext uri="{BB962C8B-B14F-4D97-AF65-F5344CB8AC3E}">
        <p14:creationId xmlns:p14="http://schemas.microsoft.com/office/powerpoint/2010/main" val="1237910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Les cours magistraux sont perçus</a:t>
            </a:r>
            <a:r>
              <a:rPr lang="fr-CA" baseline="0" dirty="0" smtClean="0"/>
              <a:t> comme un mal nécessaire par les étudiants:  ceux-ci ne devraient pas avoir une durée de plus de 20 minutes sinon les étudiants décrochent facilement. Méthode différente: demander aux étudiants d’écrire des mots qui leur viennent à l’esprit ou les envoyer au tableau pour écrire un mot, une impression après la lecture.</a:t>
            </a:r>
            <a:endParaRPr lang="fr-CA" dirty="0"/>
          </a:p>
        </p:txBody>
      </p:sp>
      <p:sp>
        <p:nvSpPr>
          <p:cNvPr id="4" name="Espace réservé du numéro de diapositive 3"/>
          <p:cNvSpPr>
            <a:spLocks noGrp="1"/>
          </p:cNvSpPr>
          <p:nvPr>
            <p:ph type="sldNum" sz="quarter" idx="10"/>
          </p:nvPr>
        </p:nvSpPr>
        <p:spPr/>
        <p:txBody>
          <a:bodyPr/>
          <a:lstStyle/>
          <a:p>
            <a:fld id="{29B919A5-825C-44AE-AC45-847105DDF4DB}" type="slidenum">
              <a:rPr lang="fr-CA" smtClean="0"/>
              <a:t>3</a:t>
            </a:fld>
            <a:endParaRPr lang="fr-CA"/>
          </a:p>
        </p:txBody>
      </p:sp>
    </p:spTree>
    <p:extLst>
      <p:ext uri="{BB962C8B-B14F-4D97-AF65-F5344CB8AC3E}">
        <p14:creationId xmlns:p14="http://schemas.microsoft.com/office/powerpoint/2010/main" val="710292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Si les documents à imprimer sont trop volumineux,</a:t>
            </a:r>
            <a:r>
              <a:rPr lang="fr-CA" baseline="0" dirty="0" smtClean="0"/>
              <a:t> ils ne les impriment pas. Même si les portables sont permis en classe: très peu en font l’usage.  Aussi, il est préférable d’envoyer les documents à imprimer par courriel, les étudiants sentent ainsi qu’ils doivent imprimer ces documents.  Les hyperliens permettent de revoir ce qui a été fait dans le cours. Donner l’exemple d’une étudiante qui m’a envoyé un hyperlien.</a:t>
            </a:r>
            <a:endParaRPr lang="fr-CA" dirty="0"/>
          </a:p>
        </p:txBody>
      </p:sp>
      <p:sp>
        <p:nvSpPr>
          <p:cNvPr id="4" name="Espace réservé du numéro de diapositive 3"/>
          <p:cNvSpPr>
            <a:spLocks noGrp="1"/>
          </p:cNvSpPr>
          <p:nvPr>
            <p:ph type="sldNum" sz="quarter" idx="10"/>
          </p:nvPr>
        </p:nvSpPr>
        <p:spPr/>
        <p:txBody>
          <a:bodyPr/>
          <a:lstStyle/>
          <a:p>
            <a:fld id="{29B919A5-825C-44AE-AC45-847105DDF4DB}" type="slidenum">
              <a:rPr lang="fr-CA" smtClean="0"/>
              <a:t>4</a:t>
            </a:fld>
            <a:endParaRPr lang="fr-CA"/>
          </a:p>
        </p:txBody>
      </p:sp>
    </p:spTree>
    <p:extLst>
      <p:ext uri="{BB962C8B-B14F-4D97-AF65-F5344CB8AC3E}">
        <p14:creationId xmlns:p14="http://schemas.microsoft.com/office/powerpoint/2010/main" val="3755992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Exemple : Le Survenant, La chasse-galerie,</a:t>
            </a:r>
            <a:r>
              <a:rPr lang="fr-CA" baseline="0" dirty="0" smtClean="0"/>
              <a:t> Fred Pellerin, etc.</a:t>
            </a:r>
            <a:endParaRPr lang="fr-CA" dirty="0"/>
          </a:p>
        </p:txBody>
      </p:sp>
      <p:sp>
        <p:nvSpPr>
          <p:cNvPr id="4" name="Espace réservé du numéro de diapositive 3"/>
          <p:cNvSpPr>
            <a:spLocks noGrp="1"/>
          </p:cNvSpPr>
          <p:nvPr>
            <p:ph type="sldNum" sz="quarter" idx="10"/>
          </p:nvPr>
        </p:nvSpPr>
        <p:spPr/>
        <p:txBody>
          <a:bodyPr/>
          <a:lstStyle/>
          <a:p>
            <a:fld id="{29B919A5-825C-44AE-AC45-847105DDF4DB}" type="slidenum">
              <a:rPr lang="fr-CA" smtClean="0"/>
              <a:t>5</a:t>
            </a:fld>
            <a:endParaRPr lang="fr-CA"/>
          </a:p>
        </p:txBody>
      </p:sp>
    </p:spTree>
    <p:extLst>
      <p:ext uri="{BB962C8B-B14F-4D97-AF65-F5344CB8AC3E}">
        <p14:creationId xmlns:p14="http://schemas.microsoft.com/office/powerpoint/2010/main" val="162781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Les étudiants aiment le contact direct avec l’enseignant.</a:t>
            </a:r>
            <a:endParaRPr lang="fr-CA" dirty="0"/>
          </a:p>
        </p:txBody>
      </p:sp>
      <p:sp>
        <p:nvSpPr>
          <p:cNvPr id="4" name="Espace réservé du numéro de diapositive 3"/>
          <p:cNvSpPr>
            <a:spLocks noGrp="1"/>
          </p:cNvSpPr>
          <p:nvPr>
            <p:ph type="sldNum" sz="quarter" idx="10"/>
          </p:nvPr>
        </p:nvSpPr>
        <p:spPr/>
        <p:txBody>
          <a:bodyPr/>
          <a:lstStyle/>
          <a:p>
            <a:fld id="{29B919A5-825C-44AE-AC45-847105DDF4DB}" type="slidenum">
              <a:rPr lang="fr-CA" smtClean="0"/>
              <a:t>6</a:t>
            </a:fld>
            <a:endParaRPr lang="fr-CA"/>
          </a:p>
        </p:txBody>
      </p:sp>
    </p:spTree>
    <p:extLst>
      <p:ext uri="{BB962C8B-B14F-4D97-AF65-F5344CB8AC3E}">
        <p14:creationId xmlns:p14="http://schemas.microsoft.com/office/powerpoint/2010/main" val="2283823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Évaluation informelle est efficace</a:t>
            </a:r>
            <a:r>
              <a:rPr lang="fr-CA" baseline="0" dirty="0" smtClean="0"/>
              <a:t> et demande moins de temps qu’une évaluation formelle. Plusieurs moyens différents peuvent être utilisés pour les ateliers écrits. Les </a:t>
            </a:r>
            <a:r>
              <a:rPr lang="fr-CA" baseline="0" dirty="0" err="1" smtClean="0"/>
              <a:t>télévoteurs</a:t>
            </a:r>
            <a:r>
              <a:rPr lang="fr-CA" baseline="0" dirty="0" smtClean="0"/>
              <a:t> 1 à 3 fois dans la session.  C’est anonyme et cela permet une rétroaction immédiate et un retour sur les notions.</a:t>
            </a:r>
            <a:endParaRPr lang="fr-CA" dirty="0"/>
          </a:p>
        </p:txBody>
      </p:sp>
      <p:sp>
        <p:nvSpPr>
          <p:cNvPr id="4" name="Espace réservé du numéro de diapositive 3"/>
          <p:cNvSpPr>
            <a:spLocks noGrp="1"/>
          </p:cNvSpPr>
          <p:nvPr>
            <p:ph type="sldNum" sz="quarter" idx="10"/>
          </p:nvPr>
        </p:nvSpPr>
        <p:spPr/>
        <p:txBody>
          <a:bodyPr/>
          <a:lstStyle/>
          <a:p>
            <a:fld id="{29B919A5-825C-44AE-AC45-847105DDF4DB}" type="slidenum">
              <a:rPr lang="fr-CA" smtClean="0"/>
              <a:t>7</a:t>
            </a:fld>
            <a:endParaRPr lang="fr-CA"/>
          </a:p>
        </p:txBody>
      </p:sp>
    </p:spTree>
    <p:extLst>
      <p:ext uri="{BB962C8B-B14F-4D97-AF65-F5344CB8AC3E}">
        <p14:creationId xmlns:p14="http://schemas.microsoft.com/office/powerpoint/2010/main" val="620814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Varier le type d’évaluation: tables</a:t>
            </a:r>
            <a:r>
              <a:rPr lang="fr-CA" baseline="0" dirty="0" smtClean="0"/>
              <a:t> rondes, travail écrit, travail synthèse, dissertations.  Pour le choix du type d’évaluation, on peut faire référence à un portfolio ou un examen qui s’équivalent.  Dans ce cas, l’examen reprend des éléments qui s’insèrent dans le portfolio. </a:t>
            </a:r>
            <a:r>
              <a:rPr lang="fr-CA" dirty="0" smtClean="0"/>
              <a:t>En autant que cela fait</a:t>
            </a:r>
            <a:r>
              <a:rPr lang="fr-CA" baseline="0" dirty="0" smtClean="0"/>
              <a:t> partie des compétences à atteindre.</a:t>
            </a:r>
            <a:endParaRPr lang="fr-CA" dirty="0"/>
          </a:p>
        </p:txBody>
      </p:sp>
      <p:sp>
        <p:nvSpPr>
          <p:cNvPr id="4" name="Espace réservé du numéro de diapositive 3"/>
          <p:cNvSpPr>
            <a:spLocks noGrp="1"/>
          </p:cNvSpPr>
          <p:nvPr>
            <p:ph type="sldNum" sz="quarter" idx="10"/>
          </p:nvPr>
        </p:nvSpPr>
        <p:spPr/>
        <p:txBody>
          <a:bodyPr/>
          <a:lstStyle/>
          <a:p>
            <a:fld id="{29B919A5-825C-44AE-AC45-847105DDF4DB}" type="slidenum">
              <a:rPr lang="fr-CA" smtClean="0"/>
              <a:t>8</a:t>
            </a:fld>
            <a:endParaRPr lang="fr-CA"/>
          </a:p>
        </p:txBody>
      </p:sp>
    </p:spTree>
    <p:extLst>
      <p:ext uri="{BB962C8B-B14F-4D97-AF65-F5344CB8AC3E}">
        <p14:creationId xmlns:p14="http://schemas.microsoft.com/office/powerpoint/2010/main" val="290348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Le meilleur</a:t>
            </a:r>
            <a:r>
              <a:rPr lang="fr-CA" baseline="0" dirty="0" smtClean="0"/>
              <a:t> des deux mondes:  les laboratoires !</a:t>
            </a:r>
            <a:endParaRPr lang="fr-CA" dirty="0"/>
          </a:p>
        </p:txBody>
      </p:sp>
      <p:sp>
        <p:nvSpPr>
          <p:cNvPr id="4" name="Espace réservé du numéro de diapositive 3"/>
          <p:cNvSpPr>
            <a:spLocks noGrp="1"/>
          </p:cNvSpPr>
          <p:nvPr>
            <p:ph type="sldNum" sz="quarter" idx="10"/>
          </p:nvPr>
        </p:nvSpPr>
        <p:spPr/>
        <p:txBody>
          <a:bodyPr/>
          <a:lstStyle/>
          <a:p>
            <a:fld id="{29B919A5-825C-44AE-AC45-847105DDF4DB}" type="slidenum">
              <a:rPr lang="fr-CA" smtClean="0"/>
              <a:t>9</a:t>
            </a:fld>
            <a:endParaRPr lang="fr-CA"/>
          </a:p>
        </p:txBody>
      </p:sp>
    </p:spTree>
    <p:extLst>
      <p:ext uri="{BB962C8B-B14F-4D97-AF65-F5344CB8AC3E}">
        <p14:creationId xmlns:p14="http://schemas.microsoft.com/office/powerpoint/2010/main" val="325271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1121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74407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03211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03971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65737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67329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3075516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82032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53805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70050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12/12/2022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a:t>
            </a:fld>
            <a:endParaRPr lang="en-US" dirty="0"/>
          </a:p>
        </p:txBody>
      </p:sp>
    </p:spTree>
    <p:extLst>
      <p:ext uri="{BB962C8B-B14F-4D97-AF65-F5344CB8AC3E}">
        <p14:creationId xmlns:p14="http://schemas.microsoft.com/office/powerpoint/2010/main" val="3305778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0389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23993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74998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smtClean="0"/>
              <a:t>12/12/2022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2329317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6803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12/12/2022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31561671"/>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jp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10.xml"/><Relationship Id="rId3" Type="http://schemas.openxmlformats.org/officeDocument/2006/relationships/tags" Target="../tags/tag51.xml"/><Relationship Id="rId7" Type="http://schemas.openxmlformats.org/officeDocument/2006/relationships/slideLayout" Target="../slideLayouts/slideLayout5.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9" Type="http://schemas.openxmlformats.org/officeDocument/2006/relationships/image" Target="../media/image10.jpg"/></Relationships>
</file>

<file path=ppt/slides/_rels/slide11.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image" Target="../media/image11.jpg"/><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2.png"/><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9.xml"/><Relationship Id="rId7" Type="http://schemas.openxmlformats.org/officeDocument/2006/relationships/slideLayout" Target="../slideLayouts/slideLayout5.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9" Type="http://schemas.openxmlformats.org/officeDocument/2006/relationships/image" Target="../media/image3.jpg"/></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15.xml"/><Relationship Id="rId7" Type="http://schemas.openxmlformats.org/officeDocument/2006/relationships/slideLayout" Target="../slideLayouts/slideLayout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9" Type="http://schemas.openxmlformats.org/officeDocument/2006/relationships/image" Target="../media/image4.gif"/></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21.xml"/><Relationship Id="rId7" Type="http://schemas.openxmlformats.org/officeDocument/2006/relationships/slideLayout" Target="../slideLayouts/slideLayout5.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image" Target="../media/image5.gif"/></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27.xml"/><Relationship Id="rId7" Type="http://schemas.openxmlformats.org/officeDocument/2006/relationships/slideLayout" Target="../slideLayouts/slideLayout5.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 Id="rId9" Type="http://schemas.openxmlformats.org/officeDocument/2006/relationships/image" Target="../media/image6.jpg"/></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5.xml"/><Relationship Id="rId3" Type="http://schemas.openxmlformats.org/officeDocument/2006/relationships/tags" Target="../tags/tag33.xml"/><Relationship Id="rId7" Type="http://schemas.openxmlformats.org/officeDocument/2006/relationships/tags" Target="../tags/tag37.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image" Target="../media/image8.jpg"/><Relationship Id="rId5" Type="http://schemas.openxmlformats.org/officeDocument/2006/relationships/tags" Target="../tags/tag35.xml"/><Relationship Id="rId10" Type="http://schemas.openxmlformats.org/officeDocument/2006/relationships/image" Target="../media/image7.png"/><Relationship Id="rId4" Type="http://schemas.openxmlformats.org/officeDocument/2006/relationships/tags" Target="../tags/tag34.xml"/><Relationship Id="rId9"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tags" Target="../tags/tag40.xml"/><Relationship Id="rId7" Type="http://schemas.openxmlformats.org/officeDocument/2006/relationships/notesSlide" Target="../notesSlides/notesSlide8.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slideLayout" Target="../slideLayouts/slideLayout5.xml"/><Relationship Id="rId5" Type="http://schemas.openxmlformats.org/officeDocument/2006/relationships/tags" Target="../tags/tag42.xml"/><Relationship Id="rId4" Type="http://schemas.openxmlformats.org/officeDocument/2006/relationships/tags" Target="../tags/tag41.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45.xml"/><Relationship Id="rId7" Type="http://schemas.openxmlformats.org/officeDocument/2006/relationships/slideLayout" Target="../slideLayouts/slideLayout5.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1219200" y="872836"/>
            <a:ext cx="9725891" cy="2729346"/>
          </a:xfrm>
        </p:spPr>
        <p:txBody>
          <a:bodyPr/>
          <a:lstStyle/>
          <a:p>
            <a:pPr algn="l"/>
            <a:r>
              <a:rPr lang="fr-CA" sz="4400" dirty="0" smtClean="0"/>
              <a:t>Les applications pédagogiques de la conception universelle de l’apprentissage </a:t>
            </a:r>
            <a:endParaRPr lang="fr-CA" sz="4400" dirty="0"/>
          </a:p>
        </p:txBody>
      </p:sp>
      <p:sp>
        <p:nvSpPr>
          <p:cNvPr id="3" name="Sous-titre 2"/>
          <p:cNvSpPr>
            <a:spLocks noGrp="1"/>
          </p:cNvSpPr>
          <p:nvPr>
            <p:ph type="subTitle" idx="1"/>
            <p:custDataLst>
              <p:tags r:id="rId2"/>
            </p:custDataLst>
          </p:nvPr>
        </p:nvSpPr>
        <p:spPr>
          <a:xfrm>
            <a:off x="1507067" y="4050833"/>
            <a:ext cx="8177846" cy="1912085"/>
          </a:xfrm>
        </p:spPr>
        <p:txBody>
          <a:bodyPr>
            <a:normAutofit/>
          </a:bodyPr>
          <a:lstStyle/>
          <a:p>
            <a:pPr algn="l"/>
            <a:r>
              <a:rPr lang="fr-CA" sz="3200" dirty="0" smtClean="0"/>
              <a:t>Présentation </a:t>
            </a:r>
            <a:r>
              <a:rPr lang="fr-CA" sz="3200" dirty="0"/>
              <a:t>par Brigitte Auclair</a:t>
            </a:r>
          </a:p>
          <a:p>
            <a:pPr algn="l"/>
            <a:r>
              <a:rPr lang="fr-CA" sz="3200" dirty="0" smtClean="0"/>
              <a:t>Collège Montmorency</a:t>
            </a:r>
          </a:p>
          <a:p>
            <a:pPr algn="l"/>
            <a:r>
              <a:rPr lang="fr-CA" sz="3200" dirty="0" smtClean="0"/>
              <a:t>Enseignante au département de français</a:t>
            </a:r>
            <a:endParaRPr lang="fr-CA" sz="3200" dirty="0"/>
          </a:p>
        </p:txBody>
      </p:sp>
      <p:pic>
        <p:nvPicPr>
          <p:cNvPr id="6" name="Image 5"/>
          <p:cNvPicPr>
            <a:picLocks noChangeAspect="1"/>
          </p:cNvPicPr>
          <p:nvPr>
            <p:custDataLst>
              <p:tags r:id="rId3"/>
            </p:custDataLst>
          </p:nvPr>
        </p:nvPicPr>
        <p:blipFill>
          <a:blip r:embed="rId6">
            <a:extLst>
              <a:ext uri="{28A0092B-C50C-407E-A947-70E740481C1C}">
                <a14:useLocalDpi xmlns:a14="http://schemas.microsoft.com/office/drawing/2010/main" val="0"/>
              </a:ext>
            </a:extLst>
          </a:blip>
          <a:stretch>
            <a:fillRect/>
          </a:stretch>
        </p:blipFill>
        <p:spPr>
          <a:xfrm>
            <a:off x="8009659" y="2397758"/>
            <a:ext cx="2324100" cy="1428750"/>
          </a:xfrm>
          <a:prstGeom prst="rect">
            <a:avLst/>
          </a:prstGeom>
        </p:spPr>
      </p:pic>
    </p:spTree>
    <p:extLst>
      <p:ext uri="{BB962C8B-B14F-4D97-AF65-F5344CB8AC3E}">
        <p14:creationId xmlns:p14="http://schemas.microsoft.com/office/powerpoint/2010/main" val="23718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Les pratiques évaluatives</a:t>
            </a:r>
            <a:br>
              <a:rPr lang="fr-CA" dirty="0" smtClean="0"/>
            </a:br>
            <a:r>
              <a:rPr lang="fr-CA" dirty="0" smtClean="0"/>
              <a:t>(La correction)</a:t>
            </a:r>
            <a:endParaRPr lang="fr-CA" dirty="0"/>
          </a:p>
        </p:txBody>
      </p:sp>
      <p:sp>
        <p:nvSpPr>
          <p:cNvPr id="3" name="Espace réservé du texte 2"/>
          <p:cNvSpPr>
            <a:spLocks noGrp="1"/>
          </p:cNvSpPr>
          <p:nvPr>
            <p:ph type="body" idx="1"/>
            <p:custDataLst>
              <p:tags r:id="rId2"/>
            </p:custDataLst>
          </p:nvPr>
        </p:nvSpPr>
        <p:spPr>
          <a:xfrm>
            <a:off x="875763" y="1930400"/>
            <a:ext cx="3985605" cy="580980"/>
          </a:xfrm>
        </p:spPr>
        <p:txBody>
          <a:bodyPr/>
          <a:lstStyle/>
          <a:p>
            <a:r>
              <a:rPr lang="fr-CA" b="1" i="1" dirty="0" smtClean="0"/>
              <a:t>La correction</a:t>
            </a:r>
            <a:endParaRPr lang="fr-CA" b="1" i="1" dirty="0"/>
          </a:p>
        </p:txBody>
      </p:sp>
      <p:sp>
        <p:nvSpPr>
          <p:cNvPr id="4" name="Espace réservé du contenu 3"/>
          <p:cNvSpPr>
            <a:spLocks noGrp="1"/>
          </p:cNvSpPr>
          <p:nvPr>
            <p:ph sz="half" idx="2"/>
            <p:custDataLst>
              <p:tags r:id="rId3"/>
            </p:custDataLst>
          </p:nvPr>
        </p:nvSpPr>
        <p:spPr>
          <a:xfrm>
            <a:off x="875763" y="2737245"/>
            <a:ext cx="3985605" cy="4011285"/>
          </a:xfrm>
        </p:spPr>
        <p:txBody>
          <a:bodyPr>
            <a:normAutofit/>
          </a:bodyPr>
          <a:lstStyle/>
          <a:p>
            <a:r>
              <a:rPr lang="fr-CA" sz="2400" dirty="0" smtClean="0"/>
              <a:t>Offrir une grille d’évaluation pour chacune des évaluations </a:t>
            </a:r>
          </a:p>
          <a:p>
            <a:r>
              <a:rPr lang="fr-CA" sz="2400" dirty="0" smtClean="0"/>
              <a:t>Commentaires constructifs </a:t>
            </a:r>
          </a:p>
          <a:p>
            <a:r>
              <a:rPr lang="fr-CA" sz="2400" dirty="0" smtClean="0"/>
              <a:t>Établir une feuille de commentaires </a:t>
            </a:r>
          </a:p>
          <a:p>
            <a:r>
              <a:rPr lang="fr-CA" sz="2400" dirty="0" smtClean="0"/>
              <a:t>Corriger sur écran avec capsule</a:t>
            </a:r>
          </a:p>
          <a:p>
            <a:endParaRPr lang="fr-CA" dirty="0"/>
          </a:p>
        </p:txBody>
      </p:sp>
      <p:sp>
        <p:nvSpPr>
          <p:cNvPr id="5" name="Espace réservé du texte 4"/>
          <p:cNvSpPr>
            <a:spLocks noGrp="1"/>
          </p:cNvSpPr>
          <p:nvPr>
            <p:ph type="body" sz="quarter" idx="3"/>
            <p:custDataLst>
              <p:tags r:id="rId4"/>
            </p:custDataLst>
          </p:nvPr>
        </p:nvSpPr>
        <p:spPr>
          <a:xfrm>
            <a:off x="5525037" y="2073498"/>
            <a:ext cx="3863662" cy="437881"/>
          </a:xfrm>
        </p:spPr>
        <p:txBody>
          <a:bodyPr/>
          <a:lstStyle/>
          <a:p>
            <a:r>
              <a:rPr lang="fr-CA" b="1" i="1" dirty="0" smtClean="0"/>
              <a:t>Le résultat</a:t>
            </a:r>
            <a:endParaRPr lang="fr-CA" b="1" i="1" dirty="0"/>
          </a:p>
        </p:txBody>
      </p:sp>
      <p:sp>
        <p:nvSpPr>
          <p:cNvPr id="6" name="Espace réservé du contenu 5"/>
          <p:cNvSpPr>
            <a:spLocks noGrp="1"/>
          </p:cNvSpPr>
          <p:nvPr>
            <p:ph sz="quarter" idx="4"/>
            <p:custDataLst>
              <p:tags r:id="rId5"/>
            </p:custDataLst>
          </p:nvPr>
        </p:nvSpPr>
        <p:spPr>
          <a:xfrm>
            <a:off x="5151548" y="2654476"/>
            <a:ext cx="5308634" cy="4771560"/>
          </a:xfrm>
        </p:spPr>
        <p:txBody>
          <a:bodyPr>
            <a:noAutofit/>
          </a:bodyPr>
          <a:lstStyle/>
          <a:p>
            <a:r>
              <a:rPr lang="fr-CA" sz="2400" dirty="0" smtClean="0"/>
              <a:t>La grille d’évaluation est un outil apprécié par les étudiants</a:t>
            </a:r>
            <a:endParaRPr lang="fr-CA" sz="2400" dirty="0"/>
          </a:p>
          <a:p>
            <a:r>
              <a:rPr lang="fr-CA" sz="2400" dirty="0" smtClean="0"/>
              <a:t>Les commentaires peuvent aider les étudiants à se réajuster</a:t>
            </a:r>
          </a:p>
          <a:p>
            <a:r>
              <a:rPr lang="fr-CA" sz="2400" dirty="0" smtClean="0"/>
              <a:t>Une feuille de commentaires déjà écrits : rétroaction plus rapide</a:t>
            </a:r>
          </a:p>
          <a:p>
            <a:r>
              <a:rPr lang="fr-CA" sz="2400" dirty="0" smtClean="0"/>
              <a:t>Écran + capsule audio: Très appréciés des étudiants</a:t>
            </a:r>
            <a:endParaRPr lang="fr-CA" sz="2400" dirty="0"/>
          </a:p>
        </p:txBody>
      </p:sp>
      <p:pic>
        <p:nvPicPr>
          <p:cNvPr id="7" name="Image 6"/>
          <p:cNvPicPr>
            <a:picLocks noChangeAspect="1"/>
          </p:cNvPicPr>
          <p:nvPr>
            <p:custDataLst>
              <p:tags r:id="rId6"/>
            </p:custDataLst>
          </p:nvPr>
        </p:nvPicPr>
        <p:blipFill>
          <a:blip r:embed="rId9">
            <a:extLst>
              <a:ext uri="{28A0092B-C50C-407E-A947-70E740481C1C}">
                <a14:useLocalDpi xmlns:a14="http://schemas.microsoft.com/office/drawing/2010/main" val="0"/>
              </a:ext>
            </a:extLst>
          </a:blip>
          <a:stretch>
            <a:fillRect/>
          </a:stretch>
        </p:blipFill>
        <p:spPr>
          <a:xfrm>
            <a:off x="7456868" y="611523"/>
            <a:ext cx="1514691" cy="1556189"/>
          </a:xfrm>
          <a:prstGeom prst="rect">
            <a:avLst/>
          </a:prstGeom>
        </p:spPr>
      </p:pic>
    </p:spTree>
    <p:extLst>
      <p:ext uri="{BB962C8B-B14F-4D97-AF65-F5344CB8AC3E}">
        <p14:creationId xmlns:p14="http://schemas.microsoft.com/office/powerpoint/2010/main" val="4102367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a:bodyPr>
          <a:lstStyle/>
          <a:p>
            <a:r>
              <a:rPr lang="fr-CA" sz="6000" dirty="0" smtClean="0"/>
              <a:t>Merci !</a:t>
            </a:r>
            <a:endParaRPr lang="fr-CA" sz="6000" dirty="0"/>
          </a:p>
        </p:txBody>
      </p:sp>
      <p:sp>
        <p:nvSpPr>
          <p:cNvPr id="3" name="Espace réservé du contenu 2"/>
          <p:cNvSpPr>
            <a:spLocks noGrp="1"/>
          </p:cNvSpPr>
          <p:nvPr>
            <p:ph idx="1"/>
            <p:custDataLst>
              <p:tags r:id="rId2"/>
            </p:custDataLst>
          </p:nvPr>
        </p:nvSpPr>
        <p:spPr>
          <a:xfrm>
            <a:off x="677333" y="1828801"/>
            <a:ext cx="10243951" cy="4212562"/>
          </a:xfrm>
        </p:spPr>
        <p:txBody>
          <a:bodyPr>
            <a:normAutofit/>
          </a:bodyPr>
          <a:lstStyle/>
          <a:p>
            <a:r>
              <a:rPr lang="fr-CA" sz="6000" dirty="0" smtClean="0"/>
              <a:t>Questions et commentaires</a:t>
            </a:r>
            <a:endParaRPr lang="fr-CA" sz="6000" dirty="0"/>
          </a:p>
        </p:txBody>
      </p:sp>
      <p:pic>
        <p:nvPicPr>
          <p:cNvPr id="5" name="Image 4"/>
          <p:cNvPicPr>
            <a:picLocks noChangeAspect="1"/>
          </p:cNvPicPr>
          <p:nvPr>
            <p:custDataLst>
              <p:tags r:id="rId3"/>
            </p:custDataLst>
          </p:nvPr>
        </p:nvPicPr>
        <p:blipFill>
          <a:blip r:embed="rId6">
            <a:extLst>
              <a:ext uri="{28A0092B-C50C-407E-A947-70E740481C1C}">
                <a14:useLocalDpi xmlns:a14="http://schemas.microsoft.com/office/drawing/2010/main" val="0"/>
              </a:ext>
            </a:extLst>
          </a:blip>
          <a:stretch>
            <a:fillRect/>
          </a:stretch>
        </p:blipFill>
        <p:spPr>
          <a:xfrm>
            <a:off x="6054436" y="3387436"/>
            <a:ext cx="3089563" cy="3089563"/>
          </a:xfrm>
          <a:prstGeom prst="rect">
            <a:avLst/>
          </a:prstGeom>
        </p:spPr>
      </p:pic>
    </p:spTree>
    <p:extLst>
      <p:ext uri="{BB962C8B-B14F-4D97-AF65-F5344CB8AC3E}">
        <p14:creationId xmlns:p14="http://schemas.microsoft.com/office/powerpoint/2010/main" val="827344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Plan de la présentation</a:t>
            </a:r>
            <a:endParaRPr lang="fr-CA" dirty="0"/>
          </a:p>
        </p:txBody>
      </p:sp>
      <p:sp>
        <p:nvSpPr>
          <p:cNvPr id="3" name="Espace réservé du contenu 2"/>
          <p:cNvSpPr>
            <a:spLocks noGrp="1"/>
          </p:cNvSpPr>
          <p:nvPr>
            <p:ph idx="1"/>
            <p:custDataLst>
              <p:tags r:id="rId2"/>
            </p:custDataLst>
          </p:nvPr>
        </p:nvSpPr>
        <p:spPr/>
        <p:txBody>
          <a:bodyPr>
            <a:normAutofit/>
          </a:bodyPr>
          <a:lstStyle/>
          <a:p>
            <a:r>
              <a:rPr lang="fr-CA" sz="3600" dirty="0" smtClean="0"/>
              <a:t>1. Les pratiques pédagogiques</a:t>
            </a:r>
          </a:p>
          <a:p>
            <a:r>
              <a:rPr lang="fr-CA" sz="3600" dirty="0" smtClean="0"/>
              <a:t>2. Le matériel de cours</a:t>
            </a:r>
          </a:p>
          <a:p>
            <a:r>
              <a:rPr lang="fr-CA" sz="3600" dirty="0" smtClean="0"/>
              <a:t>3. Le contenu du cours</a:t>
            </a:r>
          </a:p>
          <a:p>
            <a:r>
              <a:rPr lang="fr-CA" sz="3600" dirty="0"/>
              <a:t>4</a:t>
            </a:r>
            <a:r>
              <a:rPr lang="fr-CA" sz="3600" dirty="0" smtClean="0"/>
              <a:t>. La disponibilité de l’enseignant</a:t>
            </a:r>
          </a:p>
          <a:p>
            <a:r>
              <a:rPr lang="fr-CA" sz="3600" dirty="0"/>
              <a:t>5</a:t>
            </a:r>
            <a:r>
              <a:rPr lang="fr-CA" sz="3600" dirty="0" smtClean="0"/>
              <a:t>. Les pratiques évaluatives</a:t>
            </a:r>
            <a:endParaRPr lang="fr-CA" sz="3600" dirty="0"/>
          </a:p>
        </p:txBody>
      </p:sp>
      <p:pic>
        <p:nvPicPr>
          <p:cNvPr id="5" name="Image 4"/>
          <p:cNvPicPr>
            <a:picLocks noChangeAspect="1"/>
          </p:cNvPicPr>
          <p:nvPr>
            <p:custDataLst>
              <p:tags r:id="rId3"/>
            </p:custDataLst>
          </p:nvPr>
        </p:nvPicPr>
        <p:blipFill>
          <a:blip r:embed="rId6">
            <a:extLst>
              <a:ext uri="{28A0092B-C50C-407E-A947-70E740481C1C}">
                <a14:useLocalDpi xmlns:a14="http://schemas.microsoft.com/office/drawing/2010/main" val="0"/>
              </a:ext>
            </a:extLst>
          </a:blip>
          <a:stretch>
            <a:fillRect/>
          </a:stretch>
        </p:blipFill>
        <p:spPr>
          <a:xfrm>
            <a:off x="7067892" y="502275"/>
            <a:ext cx="2050350" cy="2325683"/>
          </a:xfrm>
          <a:prstGeom prst="rect">
            <a:avLst/>
          </a:prstGeom>
        </p:spPr>
      </p:pic>
    </p:spTree>
    <p:extLst>
      <p:ext uri="{BB962C8B-B14F-4D97-AF65-F5344CB8AC3E}">
        <p14:creationId xmlns:p14="http://schemas.microsoft.com/office/powerpoint/2010/main" val="3865478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Les pratiques pédagogiques en classe</a:t>
            </a:r>
            <a:endParaRPr lang="fr-CA" dirty="0"/>
          </a:p>
        </p:txBody>
      </p:sp>
      <p:sp>
        <p:nvSpPr>
          <p:cNvPr id="3" name="Espace réservé du texte 2"/>
          <p:cNvSpPr>
            <a:spLocks noGrp="1"/>
          </p:cNvSpPr>
          <p:nvPr>
            <p:ph type="body" idx="1"/>
            <p:custDataLst>
              <p:tags r:id="rId2"/>
            </p:custDataLst>
          </p:nvPr>
        </p:nvSpPr>
        <p:spPr/>
        <p:txBody>
          <a:bodyPr/>
          <a:lstStyle/>
          <a:p>
            <a:r>
              <a:rPr lang="fr-CA" sz="2800" b="1" i="1" dirty="0" smtClean="0"/>
              <a:t>Diversité des pratiques</a:t>
            </a:r>
            <a:endParaRPr lang="fr-CA" sz="2800" b="1" i="1" dirty="0"/>
          </a:p>
        </p:txBody>
      </p:sp>
      <p:sp>
        <p:nvSpPr>
          <p:cNvPr id="4" name="Espace réservé du contenu 3"/>
          <p:cNvSpPr>
            <a:spLocks noGrp="1"/>
          </p:cNvSpPr>
          <p:nvPr>
            <p:ph sz="half" idx="2"/>
            <p:custDataLst>
              <p:tags r:id="rId3"/>
            </p:custDataLst>
          </p:nvPr>
        </p:nvSpPr>
        <p:spPr/>
        <p:txBody>
          <a:bodyPr>
            <a:normAutofit/>
          </a:bodyPr>
          <a:lstStyle/>
          <a:p>
            <a:r>
              <a:rPr lang="fr-CA" sz="2400" dirty="0" smtClean="0"/>
              <a:t>Les cours magistraux</a:t>
            </a:r>
          </a:p>
          <a:p>
            <a:r>
              <a:rPr lang="fr-CA" sz="2400" dirty="0" smtClean="0"/>
              <a:t>Les ateliers formatifs (en équipes ou individuels)</a:t>
            </a:r>
          </a:p>
          <a:p>
            <a:r>
              <a:rPr lang="fr-CA" sz="2400" dirty="0" smtClean="0"/>
              <a:t>Discussions/débats</a:t>
            </a:r>
          </a:p>
          <a:p>
            <a:r>
              <a:rPr lang="fr-CA" sz="2400" dirty="0" smtClean="0"/>
              <a:t>Les éléments audiovisuels</a:t>
            </a:r>
          </a:p>
          <a:p>
            <a:r>
              <a:rPr lang="fr-CA" sz="2400" dirty="0" smtClean="0"/>
              <a:t>Les tics</a:t>
            </a:r>
          </a:p>
          <a:p>
            <a:r>
              <a:rPr lang="fr-CA" sz="2400" dirty="0" smtClean="0"/>
              <a:t>Classe inversée</a:t>
            </a:r>
            <a:endParaRPr lang="fr-CA" sz="2400" dirty="0"/>
          </a:p>
        </p:txBody>
      </p:sp>
      <p:sp>
        <p:nvSpPr>
          <p:cNvPr id="5" name="Espace réservé du texte 4"/>
          <p:cNvSpPr>
            <a:spLocks noGrp="1"/>
          </p:cNvSpPr>
          <p:nvPr>
            <p:ph type="body" sz="quarter" idx="3"/>
            <p:custDataLst>
              <p:tags r:id="rId4"/>
            </p:custDataLst>
          </p:nvPr>
        </p:nvSpPr>
        <p:spPr/>
        <p:txBody>
          <a:bodyPr/>
          <a:lstStyle/>
          <a:p>
            <a:r>
              <a:rPr lang="fr-CA" sz="3200" b="1" i="1" dirty="0" smtClean="0"/>
              <a:t>	Résultat</a:t>
            </a:r>
            <a:endParaRPr lang="fr-CA" sz="3200" b="1" i="1" dirty="0"/>
          </a:p>
        </p:txBody>
      </p:sp>
      <p:sp>
        <p:nvSpPr>
          <p:cNvPr id="6" name="Espace réservé du contenu 5"/>
          <p:cNvSpPr>
            <a:spLocks noGrp="1"/>
          </p:cNvSpPr>
          <p:nvPr>
            <p:ph sz="quarter" idx="4"/>
            <p:custDataLst>
              <p:tags r:id="rId5"/>
            </p:custDataLst>
          </p:nvPr>
        </p:nvSpPr>
        <p:spPr>
          <a:xfrm>
            <a:off x="5088384" y="2737245"/>
            <a:ext cx="5768506" cy="3304117"/>
          </a:xfrm>
        </p:spPr>
        <p:txBody>
          <a:bodyPr>
            <a:normAutofit/>
          </a:bodyPr>
          <a:lstStyle/>
          <a:p>
            <a:r>
              <a:rPr lang="fr-CA" sz="2400" dirty="0" smtClean="0"/>
              <a:t>Les étudiants apprécient le fait qu’il y ait une diversité et c’est ce que je privilégie dans mon enseignement.  C’est de cette façon que tous les types d’apprenants se sentent impliqués dans leur cours. La diversité permet d’innover.</a:t>
            </a:r>
            <a:endParaRPr lang="fr-CA" sz="2400" dirty="0"/>
          </a:p>
        </p:txBody>
      </p:sp>
      <p:pic>
        <p:nvPicPr>
          <p:cNvPr id="8" name="Image 7"/>
          <p:cNvPicPr>
            <a:picLocks noChangeAspect="1"/>
          </p:cNvPicPr>
          <p:nvPr>
            <p:custDataLst>
              <p:tags r:id="rId6"/>
            </p:custDataLst>
          </p:nvPr>
        </p:nvPicPr>
        <p:blipFill>
          <a:blip r:embed="rId9">
            <a:extLst>
              <a:ext uri="{28A0092B-C50C-407E-A947-70E740481C1C}">
                <a14:useLocalDpi xmlns:a14="http://schemas.microsoft.com/office/drawing/2010/main" val="0"/>
              </a:ext>
            </a:extLst>
          </a:blip>
          <a:stretch>
            <a:fillRect/>
          </a:stretch>
        </p:blipFill>
        <p:spPr>
          <a:xfrm>
            <a:off x="8621800" y="239938"/>
            <a:ext cx="2235090" cy="2317044"/>
          </a:xfrm>
          <a:prstGeom prst="rect">
            <a:avLst/>
          </a:prstGeom>
        </p:spPr>
      </p:pic>
    </p:spTree>
    <p:extLst>
      <p:ext uri="{BB962C8B-B14F-4D97-AF65-F5344CB8AC3E}">
        <p14:creationId xmlns:p14="http://schemas.microsoft.com/office/powerpoint/2010/main" val="4255326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Le matériel</a:t>
            </a:r>
            <a:endParaRPr lang="fr-CA" dirty="0"/>
          </a:p>
        </p:txBody>
      </p:sp>
      <p:sp>
        <p:nvSpPr>
          <p:cNvPr id="3" name="Espace réservé du texte 2"/>
          <p:cNvSpPr>
            <a:spLocks noGrp="1"/>
          </p:cNvSpPr>
          <p:nvPr>
            <p:ph type="body" idx="1"/>
            <p:custDataLst>
              <p:tags r:id="rId2"/>
            </p:custDataLst>
          </p:nvPr>
        </p:nvSpPr>
        <p:spPr>
          <a:xfrm>
            <a:off x="675745" y="1872852"/>
            <a:ext cx="4185623" cy="864393"/>
          </a:xfrm>
        </p:spPr>
        <p:txBody>
          <a:bodyPr/>
          <a:lstStyle/>
          <a:p>
            <a:r>
              <a:rPr lang="fr-CA" b="1" i="1" dirty="0" smtClean="0"/>
              <a:t>Disponibilité des documents</a:t>
            </a:r>
            <a:endParaRPr lang="fr-CA" b="1" i="1" dirty="0"/>
          </a:p>
        </p:txBody>
      </p:sp>
      <p:sp>
        <p:nvSpPr>
          <p:cNvPr id="4" name="Espace réservé du contenu 3"/>
          <p:cNvSpPr>
            <a:spLocks noGrp="1"/>
          </p:cNvSpPr>
          <p:nvPr>
            <p:ph sz="half" idx="2"/>
            <p:custDataLst>
              <p:tags r:id="rId3"/>
            </p:custDataLst>
          </p:nvPr>
        </p:nvSpPr>
        <p:spPr/>
        <p:txBody>
          <a:bodyPr>
            <a:normAutofit fontScale="92500"/>
          </a:bodyPr>
          <a:lstStyle/>
          <a:p>
            <a:r>
              <a:rPr lang="fr-CA" sz="2400" dirty="0" smtClean="0"/>
              <a:t>Donner accès aux documents en ligne (notes de cours, présentations visuelles et les hyperliens, résumés sur </a:t>
            </a:r>
            <a:r>
              <a:rPr lang="fr-CA" sz="2400" dirty="0" err="1" smtClean="0"/>
              <a:t>prezi</a:t>
            </a:r>
            <a:r>
              <a:rPr lang="fr-CA" sz="2400" dirty="0" smtClean="0"/>
              <a:t>)</a:t>
            </a:r>
          </a:p>
          <a:p>
            <a:pPr lvl="1"/>
            <a:r>
              <a:rPr lang="fr-CA" sz="1500" dirty="0" smtClean="0"/>
              <a:t>https</a:t>
            </a:r>
            <a:r>
              <a:rPr lang="fr-CA" sz="1500" dirty="0"/>
              <a:t>://prezi.com/8jrare87qav_/a-toi-pour-toujours-ta-marie-lou</a:t>
            </a:r>
            <a:r>
              <a:rPr lang="fr-CA" sz="1500" dirty="0" smtClean="0"/>
              <a:t>/</a:t>
            </a:r>
          </a:p>
          <a:p>
            <a:r>
              <a:rPr lang="fr-CA" sz="2400" dirty="0" smtClean="0"/>
              <a:t>Un recueil ou des documents obligatoires en ligne ?</a:t>
            </a:r>
            <a:endParaRPr lang="fr-CA" sz="2400" dirty="0"/>
          </a:p>
        </p:txBody>
      </p:sp>
      <p:sp>
        <p:nvSpPr>
          <p:cNvPr id="5" name="Espace réservé du texte 4"/>
          <p:cNvSpPr>
            <a:spLocks noGrp="1"/>
          </p:cNvSpPr>
          <p:nvPr>
            <p:ph type="body" sz="quarter" idx="3"/>
            <p:custDataLst>
              <p:tags r:id="rId4"/>
            </p:custDataLst>
          </p:nvPr>
        </p:nvSpPr>
        <p:spPr>
          <a:xfrm>
            <a:off x="5409126" y="2163650"/>
            <a:ext cx="3864875" cy="285463"/>
          </a:xfrm>
        </p:spPr>
        <p:txBody>
          <a:bodyPr/>
          <a:lstStyle/>
          <a:p>
            <a:r>
              <a:rPr lang="fr-CA" b="1" i="1" dirty="0" smtClean="0"/>
              <a:t>Les résultats</a:t>
            </a:r>
            <a:endParaRPr lang="fr-CA" b="1" i="1" dirty="0"/>
          </a:p>
        </p:txBody>
      </p:sp>
      <p:sp>
        <p:nvSpPr>
          <p:cNvPr id="6" name="Espace réservé du contenu 5"/>
          <p:cNvSpPr>
            <a:spLocks noGrp="1"/>
          </p:cNvSpPr>
          <p:nvPr>
            <p:ph sz="quarter" idx="4"/>
            <p:custDataLst>
              <p:tags r:id="rId5"/>
            </p:custDataLst>
          </p:nvPr>
        </p:nvSpPr>
        <p:spPr>
          <a:xfrm>
            <a:off x="5088384" y="2588654"/>
            <a:ext cx="4982895" cy="4269345"/>
          </a:xfrm>
        </p:spPr>
        <p:txBody>
          <a:bodyPr>
            <a:noAutofit/>
          </a:bodyPr>
          <a:lstStyle/>
          <a:p>
            <a:r>
              <a:rPr lang="fr-CA" sz="2400" dirty="0" smtClean="0"/>
              <a:t>Les étudiants impriment ou téléchargent les documents qui ont trait au contenu du cours. </a:t>
            </a:r>
          </a:p>
          <a:p>
            <a:endParaRPr lang="fr-CA" sz="2400" dirty="0" smtClean="0"/>
          </a:p>
          <a:p>
            <a:r>
              <a:rPr lang="fr-CA" sz="2400" dirty="0" smtClean="0"/>
              <a:t>Le fait de déposer les documents obligatoires (textes à l’étude) en ligne ne garantit en aucun cas que tous les étudiants auront le document en mains lors du cours.</a:t>
            </a:r>
            <a:endParaRPr lang="fr-CA" sz="2400" dirty="0"/>
          </a:p>
        </p:txBody>
      </p:sp>
      <p:pic>
        <p:nvPicPr>
          <p:cNvPr id="7" name="Image 6"/>
          <p:cNvPicPr>
            <a:picLocks noChangeAspect="1"/>
          </p:cNvPicPr>
          <p:nvPr>
            <p:custDataLst>
              <p:tags r:id="rId6"/>
            </p:custDataLst>
          </p:nvPr>
        </p:nvPicPr>
        <p:blipFill>
          <a:blip r:embed="rId9">
            <a:extLst>
              <a:ext uri="{28A0092B-C50C-407E-A947-70E740481C1C}">
                <a14:useLocalDpi xmlns:a14="http://schemas.microsoft.com/office/drawing/2010/main" val="0"/>
              </a:ext>
            </a:extLst>
          </a:blip>
          <a:stretch>
            <a:fillRect/>
          </a:stretch>
        </p:blipFill>
        <p:spPr>
          <a:xfrm>
            <a:off x="4137062" y="27294"/>
            <a:ext cx="1675629" cy="2019731"/>
          </a:xfrm>
          <a:prstGeom prst="rect">
            <a:avLst/>
          </a:prstGeom>
        </p:spPr>
      </p:pic>
    </p:spTree>
    <p:extLst>
      <p:ext uri="{BB962C8B-B14F-4D97-AF65-F5344CB8AC3E}">
        <p14:creationId xmlns:p14="http://schemas.microsoft.com/office/powerpoint/2010/main" val="1756922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Le contenu du cours</a:t>
            </a:r>
            <a:endParaRPr lang="fr-CA" dirty="0"/>
          </a:p>
        </p:txBody>
      </p:sp>
      <p:sp>
        <p:nvSpPr>
          <p:cNvPr id="3" name="Espace réservé du texte 2"/>
          <p:cNvSpPr>
            <a:spLocks noGrp="1"/>
          </p:cNvSpPr>
          <p:nvPr>
            <p:ph type="body" idx="1"/>
            <p:custDataLst>
              <p:tags r:id="rId2"/>
            </p:custDataLst>
          </p:nvPr>
        </p:nvSpPr>
        <p:spPr>
          <a:xfrm>
            <a:off x="328016" y="1476275"/>
            <a:ext cx="4185623" cy="972839"/>
          </a:xfrm>
        </p:spPr>
        <p:txBody>
          <a:bodyPr/>
          <a:lstStyle/>
          <a:p>
            <a:r>
              <a:rPr lang="fr-CA" i="1" dirty="0" smtClean="0"/>
              <a:t>Les œuvres</a:t>
            </a:r>
            <a:endParaRPr lang="fr-CA" i="1" dirty="0"/>
          </a:p>
        </p:txBody>
      </p:sp>
      <p:sp>
        <p:nvSpPr>
          <p:cNvPr id="4" name="Espace réservé du contenu 3"/>
          <p:cNvSpPr>
            <a:spLocks noGrp="1"/>
          </p:cNvSpPr>
          <p:nvPr>
            <p:ph sz="half" idx="2"/>
            <p:custDataLst>
              <p:tags r:id="rId3"/>
            </p:custDataLst>
          </p:nvPr>
        </p:nvSpPr>
        <p:spPr/>
        <p:txBody>
          <a:bodyPr>
            <a:normAutofit lnSpcReduction="10000"/>
          </a:bodyPr>
          <a:lstStyle/>
          <a:p>
            <a:r>
              <a:rPr lang="fr-CA" sz="2400" dirty="0" smtClean="0"/>
              <a:t>Œuvres au choix</a:t>
            </a:r>
          </a:p>
          <a:p>
            <a:r>
              <a:rPr lang="fr-CA" sz="2400" dirty="0" smtClean="0"/>
              <a:t>Œuvres  qui sont disponibles en format différents</a:t>
            </a:r>
          </a:p>
          <a:p>
            <a:pPr lvl="1"/>
            <a:r>
              <a:rPr lang="fr-CA" sz="2400" dirty="0" smtClean="0"/>
              <a:t>Film</a:t>
            </a:r>
          </a:p>
          <a:p>
            <a:pPr lvl="1"/>
            <a:r>
              <a:rPr lang="fr-CA" sz="2400" dirty="0" err="1" smtClean="0"/>
              <a:t>Youtube</a:t>
            </a:r>
            <a:endParaRPr lang="fr-CA" sz="2400" dirty="0" smtClean="0"/>
          </a:p>
          <a:p>
            <a:pPr lvl="1"/>
            <a:r>
              <a:rPr lang="fr-CA" sz="2400" dirty="0" smtClean="0"/>
              <a:t>Internet (libre de droits d’auteurs)</a:t>
            </a:r>
            <a:endParaRPr lang="fr-CA" sz="2400" dirty="0"/>
          </a:p>
        </p:txBody>
      </p:sp>
      <p:sp>
        <p:nvSpPr>
          <p:cNvPr id="5" name="Espace réservé du texte 4"/>
          <p:cNvSpPr>
            <a:spLocks noGrp="1"/>
          </p:cNvSpPr>
          <p:nvPr>
            <p:ph type="body" sz="quarter" idx="3"/>
            <p:custDataLst>
              <p:tags r:id="rId4"/>
            </p:custDataLst>
          </p:nvPr>
        </p:nvSpPr>
        <p:spPr>
          <a:xfrm>
            <a:off x="4540609" y="1463395"/>
            <a:ext cx="4412633" cy="998597"/>
          </a:xfrm>
        </p:spPr>
        <p:txBody>
          <a:bodyPr/>
          <a:lstStyle/>
          <a:p>
            <a:r>
              <a:rPr lang="fr-CA" i="1" dirty="0" smtClean="0"/>
              <a:t>Le résultat</a:t>
            </a:r>
            <a:endParaRPr lang="fr-CA" i="1" dirty="0"/>
          </a:p>
        </p:txBody>
      </p:sp>
      <p:sp>
        <p:nvSpPr>
          <p:cNvPr id="6" name="Espace réservé du contenu 5"/>
          <p:cNvSpPr>
            <a:spLocks noGrp="1"/>
          </p:cNvSpPr>
          <p:nvPr>
            <p:ph sz="quarter" idx="4"/>
            <p:custDataLst>
              <p:tags r:id="rId5"/>
            </p:custDataLst>
          </p:nvPr>
        </p:nvSpPr>
        <p:spPr>
          <a:xfrm>
            <a:off x="5084618" y="2461992"/>
            <a:ext cx="4189383" cy="4714663"/>
          </a:xfrm>
        </p:spPr>
        <p:txBody>
          <a:bodyPr>
            <a:noAutofit/>
          </a:bodyPr>
          <a:lstStyle/>
          <a:p>
            <a:r>
              <a:rPr lang="fr-CA" sz="2400" dirty="0" smtClean="0"/>
              <a:t>Cela aide les étudiants à  mieux comprendre une œuvre si elle est disponible en film. </a:t>
            </a:r>
          </a:p>
          <a:p>
            <a:r>
              <a:rPr lang="fr-CA" sz="2400" dirty="0" smtClean="0"/>
              <a:t>Si l’œuvre est disponible sur un site internet, cela permet aux étudiants d’utiliser un lecteur audio tel que Word Q ou la fonctionnalité vocale dans Word</a:t>
            </a:r>
            <a:endParaRPr lang="fr-CA" sz="2400" dirty="0"/>
          </a:p>
        </p:txBody>
      </p:sp>
      <p:pic>
        <p:nvPicPr>
          <p:cNvPr id="7" name="Image 6"/>
          <p:cNvPicPr>
            <a:picLocks noChangeAspect="1"/>
          </p:cNvPicPr>
          <p:nvPr>
            <p:custDataLst>
              <p:tags r:id="rId6"/>
            </p:custDataLst>
          </p:nvPr>
        </p:nvPicPr>
        <p:blipFill>
          <a:blip r:embed="rId9">
            <a:extLst>
              <a:ext uri="{28A0092B-C50C-407E-A947-70E740481C1C}">
                <a14:useLocalDpi xmlns:a14="http://schemas.microsoft.com/office/drawing/2010/main" val="0"/>
              </a:ext>
            </a:extLst>
          </a:blip>
          <a:stretch>
            <a:fillRect/>
          </a:stretch>
        </p:blipFill>
        <p:spPr>
          <a:xfrm>
            <a:off x="5877864" y="305989"/>
            <a:ext cx="2857500" cy="2143125"/>
          </a:xfrm>
          <a:prstGeom prst="rect">
            <a:avLst/>
          </a:prstGeom>
        </p:spPr>
      </p:pic>
    </p:spTree>
    <p:extLst>
      <p:ext uri="{BB962C8B-B14F-4D97-AF65-F5344CB8AC3E}">
        <p14:creationId xmlns:p14="http://schemas.microsoft.com/office/powerpoint/2010/main" val="1010516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La disponibilité de l’enseignant</a:t>
            </a:r>
            <a:endParaRPr lang="fr-CA" dirty="0"/>
          </a:p>
        </p:txBody>
      </p:sp>
      <p:sp>
        <p:nvSpPr>
          <p:cNvPr id="3" name="Espace réservé du texte 2"/>
          <p:cNvSpPr>
            <a:spLocks noGrp="1"/>
          </p:cNvSpPr>
          <p:nvPr>
            <p:ph type="body" idx="1"/>
            <p:custDataLst>
              <p:tags r:id="rId2"/>
            </p:custDataLst>
          </p:nvPr>
        </p:nvSpPr>
        <p:spPr>
          <a:xfrm>
            <a:off x="579550" y="1519708"/>
            <a:ext cx="3683358" cy="734096"/>
          </a:xfrm>
        </p:spPr>
        <p:txBody>
          <a:bodyPr/>
          <a:lstStyle/>
          <a:p>
            <a:r>
              <a:rPr lang="fr-CA" b="1" i="1" dirty="0" smtClean="0"/>
              <a:t>Moyens de joindre l’enseignant</a:t>
            </a:r>
            <a:endParaRPr lang="fr-CA" b="1" i="1" dirty="0"/>
          </a:p>
        </p:txBody>
      </p:sp>
      <p:sp>
        <p:nvSpPr>
          <p:cNvPr id="4" name="Espace réservé du contenu 3"/>
          <p:cNvSpPr>
            <a:spLocks noGrp="1"/>
          </p:cNvSpPr>
          <p:nvPr>
            <p:ph sz="half" idx="2"/>
            <p:custDataLst>
              <p:tags r:id="rId3"/>
            </p:custDataLst>
          </p:nvPr>
        </p:nvSpPr>
        <p:spPr/>
        <p:txBody>
          <a:bodyPr>
            <a:normAutofit/>
          </a:bodyPr>
          <a:lstStyle/>
          <a:p>
            <a:r>
              <a:rPr lang="fr-CA" sz="2400" dirty="0" smtClean="0"/>
              <a:t>Téléphone</a:t>
            </a:r>
          </a:p>
          <a:p>
            <a:r>
              <a:rPr lang="fr-CA" sz="2400" dirty="0" smtClean="0"/>
              <a:t>Disponibilités au bureau</a:t>
            </a:r>
          </a:p>
          <a:p>
            <a:r>
              <a:rPr lang="fr-CA" sz="2400" dirty="0" smtClean="0"/>
              <a:t>Courriel</a:t>
            </a:r>
          </a:p>
          <a:p>
            <a:r>
              <a:rPr lang="fr-CA" sz="2400" dirty="0" smtClean="0"/>
              <a:t>Skype ou «</a:t>
            </a:r>
            <a:r>
              <a:rPr lang="fr-CA" sz="2400" dirty="0" err="1" smtClean="0"/>
              <a:t>facetime</a:t>
            </a:r>
            <a:r>
              <a:rPr lang="fr-CA" sz="2400" dirty="0" smtClean="0"/>
              <a:t>» </a:t>
            </a:r>
            <a:endParaRPr lang="fr-CA" sz="2400" dirty="0"/>
          </a:p>
        </p:txBody>
      </p:sp>
      <p:sp>
        <p:nvSpPr>
          <p:cNvPr id="5" name="Espace réservé du texte 4"/>
          <p:cNvSpPr>
            <a:spLocks noGrp="1"/>
          </p:cNvSpPr>
          <p:nvPr>
            <p:ph type="body" sz="quarter" idx="3"/>
            <p:custDataLst>
              <p:tags r:id="rId4"/>
            </p:custDataLst>
          </p:nvPr>
        </p:nvSpPr>
        <p:spPr>
          <a:xfrm>
            <a:off x="5009882" y="1519709"/>
            <a:ext cx="3760632" cy="410692"/>
          </a:xfrm>
        </p:spPr>
        <p:txBody>
          <a:bodyPr/>
          <a:lstStyle/>
          <a:p>
            <a:r>
              <a:rPr lang="fr-CA" b="1" i="1" dirty="0" smtClean="0"/>
              <a:t>Résultat</a:t>
            </a:r>
            <a:endParaRPr lang="fr-CA" b="1" i="1" dirty="0"/>
          </a:p>
        </p:txBody>
      </p:sp>
      <p:sp>
        <p:nvSpPr>
          <p:cNvPr id="6" name="Espace réservé du contenu 5"/>
          <p:cNvSpPr>
            <a:spLocks noGrp="1"/>
          </p:cNvSpPr>
          <p:nvPr>
            <p:ph sz="quarter" idx="4"/>
            <p:custDataLst>
              <p:tags r:id="rId5"/>
            </p:custDataLst>
          </p:nvPr>
        </p:nvSpPr>
        <p:spPr>
          <a:xfrm>
            <a:off x="4752304" y="1930401"/>
            <a:ext cx="5125792" cy="4927600"/>
          </a:xfrm>
        </p:spPr>
        <p:txBody>
          <a:bodyPr>
            <a:noAutofit/>
          </a:bodyPr>
          <a:lstStyle/>
          <a:p>
            <a:r>
              <a:rPr lang="fr-CA" sz="2400" dirty="0"/>
              <a:t>Le téléphone est rarement un moyen de communication privilégié par les étudiants</a:t>
            </a:r>
          </a:p>
          <a:p>
            <a:r>
              <a:rPr lang="fr-CA" sz="2400" dirty="0"/>
              <a:t>Les rencontres au bureau demeurent ce que certains étudiants préfèrent</a:t>
            </a:r>
          </a:p>
          <a:p>
            <a:r>
              <a:rPr lang="fr-CA" sz="2400" dirty="0"/>
              <a:t>Le courriel est aussi </a:t>
            </a:r>
            <a:r>
              <a:rPr lang="fr-CA" sz="2400" dirty="0" smtClean="0"/>
              <a:t>un </a:t>
            </a:r>
            <a:r>
              <a:rPr lang="fr-CA" sz="2400" dirty="0"/>
              <a:t>moyen de communication très utilisé</a:t>
            </a:r>
          </a:p>
          <a:p>
            <a:r>
              <a:rPr lang="fr-CA" sz="2400" dirty="0"/>
              <a:t>Étonnement, les communications </a:t>
            </a:r>
            <a:r>
              <a:rPr lang="fr-CA" sz="2400" dirty="0" err="1"/>
              <a:t>skype</a:t>
            </a:r>
            <a:r>
              <a:rPr lang="fr-CA" sz="2400" dirty="0"/>
              <a:t> n’ont pas été </a:t>
            </a:r>
            <a:r>
              <a:rPr lang="fr-CA" sz="2400" dirty="0" smtClean="0"/>
              <a:t>utilisées</a:t>
            </a:r>
            <a:endParaRPr lang="fr-CA" sz="2400" dirty="0"/>
          </a:p>
        </p:txBody>
      </p:sp>
      <p:pic>
        <p:nvPicPr>
          <p:cNvPr id="7" name="Image 6"/>
          <p:cNvPicPr>
            <a:picLocks noChangeAspect="1"/>
          </p:cNvPicPr>
          <p:nvPr>
            <p:custDataLst>
              <p:tags r:id="rId6"/>
            </p:custDataLst>
          </p:nvPr>
        </p:nvPicPr>
        <p:blipFill>
          <a:blip r:embed="rId9">
            <a:extLst>
              <a:ext uri="{28A0092B-C50C-407E-A947-70E740481C1C}">
                <a14:useLocalDpi xmlns:a14="http://schemas.microsoft.com/office/drawing/2010/main" val="0"/>
              </a:ext>
            </a:extLst>
          </a:blip>
          <a:stretch>
            <a:fillRect/>
          </a:stretch>
        </p:blipFill>
        <p:spPr>
          <a:xfrm>
            <a:off x="7546081" y="286196"/>
            <a:ext cx="1353312" cy="1106424"/>
          </a:xfrm>
          <a:prstGeom prst="rect">
            <a:avLst/>
          </a:prstGeom>
        </p:spPr>
      </p:pic>
    </p:spTree>
    <p:extLst>
      <p:ext uri="{BB962C8B-B14F-4D97-AF65-F5344CB8AC3E}">
        <p14:creationId xmlns:p14="http://schemas.microsoft.com/office/powerpoint/2010/main" val="58824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Les pratiques évaluatives</a:t>
            </a:r>
            <a:endParaRPr lang="fr-CA" dirty="0"/>
          </a:p>
        </p:txBody>
      </p:sp>
      <p:sp>
        <p:nvSpPr>
          <p:cNvPr id="3" name="Espace réservé du texte 2"/>
          <p:cNvSpPr>
            <a:spLocks noGrp="1"/>
          </p:cNvSpPr>
          <p:nvPr>
            <p:ph type="body" idx="1"/>
            <p:custDataLst>
              <p:tags r:id="rId2"/>
            </p:custDataLst>
          </p:nvPr>
        </p:nvSpPr>
        <p:spPr>
          <a:xfrm>
            <a:off x="482562" y="1642269"/>
            <a:ext cx="4185623" cy="576262"/>
          </a:xfrm>
        </p:spPr>
        <p:txBody>
          <a:bodyPr/>
          <a:lstStyle/>
          <a:p>
            <a:r>
              <a:rPr lang="fr-CA" b="1" i="1" dirty="0" smtClean="0"/>
              <a:t>Les évaluations</a:t>
            </a:r>
            <a:endParaRPr lang="fr-CA" b="1" i="1" dirty="0"/>
          </a:p>
        </p:txBody>
      </p:sp>
      <p:sp>
        <p:nvSpPr>
          <p:cNvPr id="4" name="Espace réservé du contenu 3"/>
          <p:cNvSpPr>
            <a:spLocks noGrp="1"/>
          </p:cNvSpPr>
          <p:nvPr>
            <p:ph sz="half" idx="2"/>
            <p:custDataLst>
              <p:tags r:id="rId3"/>
            </p:custDataLst>
          </p:nvPr>
        </p:nvSpPr>
        <p:spPr>
          <a:xfrm>
            <a:off x="677334" y="2356835"/>
            <a:ext cx="4411048" cy="4501166"/>
          </a:xfrm>
        </p:spPr>
        <p:txBody>
          <a:bodyPr>
            <a:normAutofit fontScale="70000" lnSpcReduction="20000"/>
          </a:bodyPr>
          <a:lstStyle/>
          <a:p>
            <a:r>
              <a:rPr lang="fr-CA" sz="3400" dirty="0" smtClean="0"/>
              <a:t>Privilégier l’évaluation formative informelle </a:t>
            </a:r>
          </a:p>
          <a:p>
            <a:pPr lvl="2"/>
            <a:r>
              <a:rPr lang="fr-CA" sz="3400" dirty="0" smtClean="0"/>
              <a:t>Atelier écrit en classe et retour sur l’atelier</a:t>
            </a:r>
          </a:p>
          <a:p>
            <a:pPr lvl="2"/>
            <a:r>
              <a:rPr lang="fr-CA" sz="3400" dirty="0"/>
              <a:t>D</a:t>
            </a:r>
            <a:r>
              <a:rPr lang="fr-CA" sz="3400" dirty="0" smtClean="0"/>
              <a:t>iscussion en classe</a:t>
            </a:r>
          </a:p>
          <a:p>
            <a:pPr lvl="2"/>
            <a:r>
              <a:rPr lang="fr-CA" sz="3400" dirty="0" smtClean="0"/>
              <a:t>Retour sur un visionnement de film par des questions</a:t>
            </a:r>
          </a:p>
          <a:p>
            <a:pPr lvl="2"/>
            <a:r>
              <a:rPr lang="fr-CA" sz="3400" dirty="0" smtClean="0"/>
              <a:t>Retour sur le cours précédent</a:t>
            </a:r>
          </a:p>
          <a:p>
            <a:pPr lvl="2"/>
            <a:r>
              <a:rPr lang="fr-CA" sz="3400" dirty="0" smtClean="0"/>
              <a:t>Les </a:t>
            </a:r>
            <a:r>
              <a:rPr lang="fr-CA" sz="3400" dirty="0" err="1" smtClean="0"/>
              <a:t>télévoteurs</a:t>
            </a:r>
            <a:endParaRPr lang="fr-CA" sz="3400" dirty="0"/>
          </a:p>
          <a:p>
            <a:endParaRPr lang="fr-CA" dirty="0" smtClean="0"/>
          </a:p>
          <a:p>
            <a:endParaRPr lang="fr-CA" dirty="0" smtClean="0"/>
          </a:p>
          <a:p>
            <a:pPr lvl="1"/>
            <a:endParaRPr lang="fr-CA" dirty="0"/>
          </a:p>
        </p:txBody>
      </p:sp>
      <p:sp>
        <p:nvSpPr>
          <p:cNvPr id="5" name="Espace réservé du texte 4"/>
          <p:cNvSpPr>
            <a:spLocks noGrp="1"/>
          </p:cNvSpPr>
          <p:nvPr>
            <p:ph type="body" sz="quarter" idx="3"/>
            <p:custDataLst>
              <p:tags r:id="rId4"/>
            </p:custDataLst>
          </p:nvPr>
        </p:nvSpPr>
        <p:spPr>
          <a:xfrm>
            <a:off x="5447763" y="1642269"/>
            <a:ext cx="3826238" cy="576262"/>
          </a:xfrm>
        </p:spPr>
        <p:txBody>
          <a:bodyPr/>
          <a:lstStyle/>
          <a:p>
            <a:r>
              <a:rPr lang="fr-CA" b="1" i="1" dirty="0" smtClean="0"/>
              <a:t>Résultat</a:t>
            </a:r>
            <a:endParaRPr lang="fr-CA" b="1" i="1" dirty="0"/>
          </a:p>
        </p:txBody>
      </p:sp>
      <p:sp>
        <p:nvSpPr>
          <p:cNvPr id="6" name="Espace réservé du contenu 5"/>
          <p:cNvSpPr>
            <a:spLocks noGrp="1"/>
          </p:cNvSpPr>
          <p:nvPr>
            <p:ph sz="quarter" idx="4"/>
            <p:custDataLst>
              <p:tags r:id="rId5"/>
            </p:custDataLst>
          </p:nvPr>
        </p:nvSpPr>
        <p:spPr>
          <a:xfrm>
            <a:off x="4984124" y="2356835"/>
            <a:ext cx="5009880" cy="4501165"/>
          </a:xfrm>
        </p:spPr>
        <p:txBody>
          <a:bodyPr>
            <a:noAutofit/>
          </a:bodyPr>
          <a:lstStyle/>
          <a:p>
            <a:r>
              <a:rPr lang="fr-CA" sz="2400" dirty="0" smtClean="0"/>
              <a:t>L’évaluation formative informelle fonctionne bien: rétroaction immédiate</a:t>
            </a:r>
          </a:p>
          <a:p>
            <a:r>
              <a:rPr lang="fr-CA" sz="2400" dirty="0" smtClean="0"/>
              <a:t>Ce qui fait fureur, ce sont les </a:t>
            </a:r>
            <a:r>
              <a:rPr lang="fr-CA" sz="2400" dirty="0" err="1" smtClean="0"/>
              <a:t>télévoteurs</a:t>
            </a:r>
            <a:r>
              <a:rPr lang="fr-CA" sz="2400" dirty="0" smtClean="0"/>
              <a:t>.  Les étudiants adorent cela !</a:t>
            </a:r>
            <a:endParaRPr lang="fr-CA" sz="2400" dirty="0"/>
          </a:p>
        </p:txBody>
      </p:sp>
      <p:pic>
        <p:nvPicPr>
          <p:cNvPr id="7" name="Image 6"/>
          <p:cNvPicPr>
            <a:picLocks noChangeAspect="1"/>
          </p:cNvPicPr>
          <p:nvPr>
            <p:custDataLst>
              <p:tags r:id="rId6"/>
            </p:custDataLst>
          </p:nvPr>
        </p:nvPicPr>
        <p:blipFill>
          <a:blip r:embed="rId10">
            <a:extLst>
              <a:ext uri="{28A0092B-C50C-407E-A947-70E740481C1C}">
                <a14:useLocalDpi xmlns:a14="http://schemas.microsoft.com/office/drawing/2010/main" val="0"/>
              </a:ext>
            </a:extLst>
          </a:blip>
          <a:stretch>
            <a:fillRect/>
          </a:stretch>
        </p:blipFill>
        <p:spPr>
          <a:xfrm>
            <a:off x="7400124" y="5136302"/>
            <a:ext cx="1524935" cy="1723176"/>
          </a:xfrm>
          <a:prstGeom prst="rect">
            <a:avLst/>
          </a:prstGeom>
        </p:spPr>
      </p:pic>
      <p:pic>
        <p:nvPicPr>
          <p:cNvPr id="8" name="Image 7"/>
          <p:cNvPicPr>
            <a:picLocks noChangeAspect="1"/>
          </p:cNvPicPr>
          <p:nvPr>
            <p:custDataLst>
              <p:tags r:id="rId7"/>
            </p:custDataLst>
          </p:nvPr>
        </p:nvPicPr>
        <p:blipFill>
          <a:blip r:embed="rId11">
            <a:extLst>
              <a:ext uri="{28A0092B-C50C-407E-A947-70E740481C1C}">
                <a14:useLocalDpi xmlns:a14="http://schemas.microsoft.com/office/drawing/2010/main" val="0"/>
              </a:ext>
            </a:extLst>
          </a:blip>
          <a:stretch>
            <a:fillRect/>
          </a:stretch>
        </p:blipFill>
        <p:spPr>
          <a:xfrm>
            <a:off x="7051885" y="292641"/>
            <a:ext cx="2222116" cy="1666587"/>
          </a:xfrm>
          <a:prstGeom prst="rect">
            <a:avLst/>
          </a:prstGeom>
        </p:spPr>
      </p:pic>
    </p:spTree>
    <p:extLst>
      <p:ext uri="{BB962C8B-B14F-4D97-AF65-F5344CB8AC3E}">
        <p14:creationId xmlns:p14="http://schemas.microsoft.com/office/powerpoint/2010/main" val="1913214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Les pratiques évaluatives (suite)</a:t>
            </a:r>
            <a:endParaRPr lang="fr-CA" dirty="0"/>
          </a:p>
        </p:txBody>
      </p:sp>
      <p:sp>
        <p:nvSpPr>
          <p:cNvPr id="3" name="Espace réservé du texte 2"/>
          <p:cNvSpPr>
            <a:spLocks noGrp="1"/>
          </p:cNvSpPr>
          <p:nvPr>
            <p:ph type="body" idx="1"/>
            <p:custDataLst>
              <p:tags r:id="rId2"/>
            </p:custDataLst>
          </p:nvPr>
        </p:nvSpPr>
        <p:spPr>
          <a:xfrm>
            <a:off x="675745" y="1635619"/>
            <a:ext cx="3664435" cy="462206"/>
          </a:xfrm>
        </p:spPr>
        <p:txBody>
          <a:bodyPr/>
          <a:lstStyle/>
          <a:p>
            <a:r>
              <a:rPr lang="fr-CA" b="1" i="1" dirty="0" smtClean="0"/>
              <a:t>Les évaluations</a:t>
            </a:r>
            <a:endParaRPr lang="fr-CA" b="1" i="1" dirty="0"/>
          </a:p>
        </p:txBody>
      </p:sp>
      <p:sp>
        <p:nvSpPr>
          <p:cNvPr id="4" name="Espace réservé du contenu 3"/>
          <p:cNvSpPr>
            <a:spLocks noGrp="1"/>
          </p:cNvSpPr>
          <p:nvPr>
            <p:ph sz="half" idx="2"/>
            <p:custDataLst>
              <p:tags r:id="rId3"/>
            </p:custDataLst>
          </p:nvPr>
        </p:nvSpPr>
        <p:spPr>
          <a:xfrm>
            <a:off x="675745" y="2459864"/>
            <a:ext cx="4185623" cy="3928057"/>
          </a:xfrm>
        </p:spPr>
        <p:txBody>
          <a:bodyPr>
            <a:normAutofit/>
          </a:bodyPr>
          <a:lstStyle/>
          <a:p>
            <a:r>
              <a:rPr lang="fr-CA" sz="2400" dirty="0" smtClean="0"/>
              <a:t>Varier le type d’évaluations</a:t>
            </a:r>
          </a:p>
          <a:p>
            <a:r>
              <a:rPr lang="fr-CA" sz="2400" dirty="0" smtClean="0"/>
              <a:t>Donner un choix dans le type d’évaluations</a:t>
            </a:r>
          </a:p>
          <a:p>
            <a:r>
              <a:rPr lang="fr-CA" sz="2400" dirty="0" smtClean="0"/>
              <a:t>Donner un choix dans les questions d’un travail</a:t>
            </a:r>
          </a:p>
          <a:p>
            <a:endParaRPr lang="fr-CA" sz="2400" dirty="0"/>
          </a:p>
          <a:p>
            <a:r>
              <a:rPr lang="fr-CA" sz="2400" dirty="0" smtClean="0"/>
              <a:t>Travail en équipe</a:t>
            </a:r>
          </a:p>
          <a:p>
            <a:endParaRPr lang="fr-CA" dirty="0"/>
          </a:p>
        </p:txBody>
      </p:sp>
      <p:sp>
        <p:nvSpPr>
          <p:cNvPr id="5" name="Espace réservé du texte 4"/>
          <p:cNvSpPr>
            <a:spLocks noGrp="1"/>
          </p:cNvSpPr>
          <p:nvPr>
            <p:ph type="body" sz="quarter" idx="3"/>
            <p:custDataLst>
              <p:tags r:id="rId4"/>
            </p:custDataLst>
          </p:nvPr>
        </p:nvSpPr>
        <p:spPr>
          <a:xfrm>
            <a:off x="4956766" y="1635618"/>
            <a:ext cx="4317235" cy="462206"/>
          </a:xfrm>
        </p:spPr>
        <p:txBody>
          <a:bodyPr/>
          <a:lstStyle/>
          <a:p>
            <a:r>
              <a:rPr lang="fr-CA" b="1" i="1" dirty="0" smtClean="0"/>
              <a:t>Résultats</a:t>
            </a:r>
            <a:endParaRPr lang="fr-CA" b="1" i="1" dirty="0"/>
          </a:p>
        </p:txBody>
      </p:sp>
      <p:sp>
        <p:nvSpPr>
          <p:cNvPr id="6" name="Espace réservé du contenu 5"/>
          <p:cNvSpPr>
            <a:spLocks noGrp="1"/>
          </p:cNvSpPr>
          <p:nvPr>
            <p:ph sz="quarter" idx="4"/>
            <p:custDataLst>
              <p:tags r:id="rId5"/>
            </p:custDataLst>
          </p:nvPr>
        </p:nvSpPr>
        <p:spPr>
          <a:xfrm>
            <a:off x="4861368" y="2292439"/>
            <a:ext cx="4412633" cy="4404575"/>
          </a:xfrm>
        </p:spPr>
        <p:txBody>
          <a:bodyPr>
            <a:noAutofit/>
          </a:bodyPr>
          <a:lstStyle/>
          <a:p>
            <a:r>
              <a:rPr lang="fr-CA" sz="2400" dirty="0" smtClean="0"/>
              <a:t>Les étudiants apprécient grandement le fait qu’il y ait une variété dans les évaluations </a:t>
            </a:r>
            <a:endParaRPr lang="fr-CA" sz="2400" dirty="0"/>
          </a:p>
          <a:p>
            <a:r>
              <a:rPr lang="fr-CA" sz="2400" dirty="0" smtClean="0"/>
              <a:t>Le fait d’offrir des choix est aussi apprécié et ce n’est pas contesté</a:t>
            </a:r>
            <a:endParaRPr lang="fr-CA" sz="2400" dirty="0"/>
          </a:p>
          <a:p>
            <a:r>
              <a:rPr lang="fr-CA" sz="2400" dirty="0" smtClean="0"/>
              <a:t>Travail en équipe si cela favorise les échanges et la réussite, mais je ne l’oblige pas.</a:t>
            </a:r>
            <a:endParaRPr lang="fr-CA" sz="2400" dirty="0"/>
          </a:p>
        </p:txBody>
      </p:sp>
    </p:spTree>
    <p:extLst>
      <p:ext uri="{BB962C8B-B14F-4D97-AF65-F5344CB8AC3E}">
        <p14:creationId xmlns:p14="http://schemas.microsoft.com/office/powerpoint/2010/main" val="285108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Les pratiques évaluatives</a:t>
            </a:r>
            <a:br>
              <a:rPr lang="fr-CA" dirty="0" smtClean="0"/>
            </a:br>
            <a:r>
              <a:rPr lang="fr-CA" dirty="0" smtClean="0"/>
              <a:t>Modalités de passation</a:t>
            </a:r>
            <a:endParaRPr lang="fr-CA" dirty="0"/>
          </a:p>
        </p:txBody>
      </p:sp>
      <p:sp>
        <p:nvSpPr>
          <p:cNvPr id="3" name="Espace réservé du texte 2"/>
          <p:cNvSpPr>
            <a:spLocks noGrp="1"/>
          </p:cNvSpPr>
          <p:nvPr>
            <p:ph type="body" idx="1"/>
            <p:custDataLst>
              <p:tags r:id="rId2"/>
            </p:custDataLst>
          </p:nvPr>
        </p:nvSpPr>
        <p:spPr>
          <a:xfrm>
            <a:off x="675744" y="1921700"/>
            <a:ext cx="4185623" cy="576262"/>
          </a:xfrm>
        </p:spPr>
        <p:txBody>
          <a:bodyPr/>
          <a:lstStyle/>
          <a:p>
            <a:r>
              <a:rPr lang="fr-CA" b="1" i="1" dirty="0" smtClean="0"/>
              <a:t>La diversité</a:t>
            </a:r>
            <a:endParaRPr lang="fr-CA" b="1" i="1" dirty="0"/>
          </a:p>
        </p:txBody>
      </p:sp>
      <p:sp>
        <p:nvSpPr>
          <p:cNvPr id="4" name="Espace réservé du contenu 3"/>
          <p:cNvSpPr>
            <a:spLocks noGrp="1"/>
          </p:cNvSpPr>
          <p:nvPr>
            <p:ph sz="half" idx="2"/>
            <p:custDataLst>
              <p:tags r:id="rId3"/>
            </p:custDataLst>
          </p:nvPr>
        </p:nvSpPr>
        <p:spPr/>
        <p:txBody>
          <a:bodyPr>
            <a:normAutofit/>
          </a:bodyPr>
          <a:lstStyle/>
          <a:p>
            <a:r>
              <a:rPr lang="fr-CA" sz="2400" dirty="0" smtClean="0"/>
              <a:t>Offrir pour chacune des évaluations une modalité de passation différente</a:t>
            </a:r>
          </a:p>
          <a:p>
            <a:pPr lvl="1"/>
            <a:r>
              <a:rPr lang="fr-CA" sz="2400" dirty="0"/>
              <a:t>E</a:t>
            </a:r>
            <a:r>
              <a:rPr lang="fr-CA" sz="2400" dirty="0" smtClean="0"/>
              <a:t>n classe, à la maison, en laboratoire</a:t>
            </a:r>
          </a:p>
          <a:p>
            <a:r>
              <a:rPr lang="fr-CA" sz="2400" dirty="0" smtClean="0"/>
              <a:t>Offrir plus de temps à tous les étudiants</a:t>
            </a:r>
            <a:endParaRPr lang="fr-CA" sz="2400" dirty="0"/>
          </a:p>
        </p:txBody>
      </p:sp>
      <p:sp>
        <p:nvSpPr>
          <p:cNvPr id="5" name="Espace réservé du texte 4"/>
          <p:cNvSpPr>
            <a:spLocks noGrp="1"/>
          </p:cNvSpPr>
          <p:nvPr>
            <p:ph type="body" sz="quarter" idx="3"/>
            <p:custDataLst>
              <p:tags r:id="rId4"/>
            </p:custDataLst>
          </p:nvPr>
        </p:nvSpPr>
        <p:spPr>
          <a:xfrm>
            <a:off x="5267459" y="1921700"/>
            <a:ext cx="4006542" cy="448013"/>
          </a:xfrm>
        </p:spPr>
        <p:txBody>
          <a:bodyPr/>
          <a:lstStyle/>
          <a:p>
            <a:r>
              <a:rPr lang="fr-CA" b="1" i="1" dirty="0" smtClean="0"/>
              <a:t>Résultat</a:t>
            </a:r>
            <a:endParaRPr lang="fr-CA" b="1" i="1" dirty="0"/>
          </a:p>
        </p:txBody>
      </p:sp>
      <p:sp>
        <p:nvSpPr>
          <p:cNvPr id="6" name="Espace réservé du contenu 5"/>
          <p:cNvSpPr>
            <a:spLocks noGrp="1"/>
          </p:cNvSpPr>
          <p:nvPr>
            <p:ph sz="quarter" idx="4"/>
            <p:custDataLst>
              <p:tags r:id="rId5"/>
            </p:custDataLst>
          </p:nvPr>
        </p:nvSpPr>
        <p:spPr>
          <a:xfrm>
            <a:off x="4984124" y="2497963"/>
            <a:ext cx="4289877" cy="3543400"/>
          </a:xfrm>
        </p:spPr>
        <p:txBody>
          <a:bodyPr>
            <a:normAutofit fontScale="92500" lnSpcReduction="20000"/>
          </a:bodyPr>
          <a:lstStyle/>
          <a:p>
            <a:r>
              <a:rPr lang="fr-CA" sz="2400" dirty="0" smtClean="0"/>
              <a:t>En classe: certains apprécient; d’autres, moins. </a:t>
            </a:r>
          </a:p>
          <a:p>
            <a:r>
              <a:rPr lang="fr-CA" sz="2400" dirty="0" smtClean="0"/>
              <a:t>À la maison: certains apprécient; d’autres, moins. </a:t>
            </a:r>
          </a:p>
          <a:p>
            <a:r>
              <a:rPr lang="fr-CA" sz="2400" dirty="0" smtClean="0"/>
              <a:t>En laboratoire, c’est apprécié.  </a:t>
            </a:r>
          </a:p>
          <a:p>
            <a:endParaRPr lang="fr-CA" sz="2400" dirty="0"/>
          </a:p>
          <a:p>
            <a:r>
              <a:rPr lang="fr-CA" sz="2400" dirty="0" smtClean="0"/>
              <a:t>Le fait d’offrir le temps nécessaire est apprécié par les étudiants</a:t>
            </a:r>
            <a:r>
              <a:rPr lang="fr-CA" dirty="0" smtClean="0"/>
              <a:t>.</a:t>
            </a:r>
            <a:endParaRPr lang="fr-CA" dirty="0"/>
          </a:p>
        </p:txBody>
      </p:sp>
      <p:pic>
        <p:nvPicPr>
          <p:cNvPr id="7" name="Image 6"/>
          <p:cNvPicPr>
            <a:picLocks noChangeAspect="1"/>
          </p:cNvPicPr>
          <p:nvPr>
            <p:custDataLst>
              <p:tags r:id="rId6"/>
            </p:custDataLst>
          </p:nvPr>
        </p:nvPicPr>
        <p:blipFill>
          <a:blip r:embed="rId9">
            <a:extLst>
              <a:ext uri="{28A0092B-C50C-407E-A947-70E740481C1C}">
                <a14:useLocalDpi xmlns:a14="http://schemas.microsoft.com/office/drawing/2010/main" val="0"/>
              </a:ext>
            </a:extLst>
          </a:blip>
          <a:stretch>
            <a:fillRect/>
          </a:stretch>
        </p:blipFill>
        <p:spPr>
          <a:xfrm>
            <a:off x="7270730" y="653978"/>
            <a:ext cx="1201101" cy="1223344"/>
          </a:xfrm>
          <a:prstGeom prst="rect">
            <a:avLst/>
          </a:prstGeom>
        </p:spPr>
      </p:pic>
    </p:spTree>
    <p:extLst>
      <p:ext uri="{BB962C8B-B14F-4D97-AF65-F5344CB8AC3E}">
        <p14:creationId xmlns:p14="http://schemas.microsoft.com/office/powerpoint/2010/main" val="27184532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5"/>
</p:tagLst>
</file>

<file path=ppt/tags/tag18.xml><?xml version="1.0" encoding="utf-8"?>
<p:tagLst xmlns:a="http://schemas.openxmlformats.org/drawingml/2006/main" xmlns:r="http://schemas.openxmlformats.org/officeDocument/2006/relationships" xmlns:p="http://schemas.openxmlformats.org/presentationml/2006/main">
  <p:tag name="NUM" val="6"/>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5"/>
</p:tagLst>
</file>

<file path=ppt/tags/tag24.xml><?xml version="1.0" encoding="utf-8"?>
<p:tagLst xmlns:a="http://schemas.openxmlformats.org/drawingml/2006/main" xmlns:r="http://schemas.openxmlformats.org/officeDocument/2006/relationships" xmlns:p="http://schemas.openxmlformats.org/presentationml/2006/main">
  <p:tag name="NUM" val="6"/>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5"/>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6"/>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5"/>
</p:tagLst>
</file>

<file path=ppt/tags/tag36.xml><?xml version="1.0" encoding="utf-8"?>
<p:tagLst xmlns:a="http://schemas.openxmlformats.org/drawingml/2006/main" xmlns:r="http://schemas.openxmlformats.org/officeDocument/2006/relationships" xmlns:p="http://schemas.openxmlformats.org/presentationml/2006/main">
  <p:tag name="NUM" val="6"/>
</p:tagLst>
</file>

<file path=ppt/tags/tag37.xml><?xml version="1.0" encoding="utf-8"?>
<p:tagLst xmlns:a="http://schemas.openxmlformats.org/drawingml/2006/main" xmlns:r="http://schemas.openxmlformats.org/officeDocument/2006/relationships" xmlns:p="http://schemas.openxmlformats.org/presentationml/2006/main">
  <p:tag name="NUM" val="7"/>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4"/>
</p:tagLst>
</file>

<file path=ppt/tags/tag47.xml><?xml version="1.0" encoding="utf-8"?>
<p:tagLst xmlns:a="http://schemas.openxmlformats.org/drawingml/2006/main" xmlns:r="http://schemas.openxmlformats.org/officeDocument/2006/relationships" xmlns:p="http://schemas.openxmlformats.org/presentationml/2006/main">
  <p:tag name="NUM" val="5"/>
</p:tagLst>
</file>

<file path=ppt/tags/tag48.xml><?xml version="1.0" encoding="utf-8"?>
<p:tagLst xmlns:a="http://schemas.openxmlformats.org/drawingml/2006/main" xmlns:r="http://schemas.openxmlformats.org/officeDocument/2006/relationships" xmlns:p="http://schemas.openxmlformats.org/presentationml/2006/main">
  <p:tag name="NUM" val="6"/>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4"/>
</p:tagLst>
</file>

<file path=ppt/tags/tag53.xml><?xml version="1.0" encoding="utf-8"?>
<p:tagLst xmlns:a="http://schemas.openxmlformats.org/drawingml/2006/main" xmlns:r="http://schemas.openxmlformats.org/officeDocument/2006/relationships" xmlns:p="http://schemas.openxmlformats.org/presentationml/2006/main">
  <p:tag name="NUM" val="5"/>
</p:tagLst>
</file>

<file path=ppt/tags/tag54.xml><?xml version="1.0" encoding="utf-8"?>
<p:tagLst xmlns:a="http://schemas.openxmlformats.org/drawingml/2006/main" xmlns:r="http://schemas.openxmlformats.org/officeDocument/2006/relationships" xmlns:p="http://schemas.openxmlformats.org/presentationml/2006/main">
  <p:tag name="NUM" val="6"/>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8C59B386-999D-4CB6-B907-9F3997C027CC}"/>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627</TotalTime>
  <Words>1122</Words>
  <Application>Microsoft Office PowerPoint</Application>
  <PresentationFormat>Personnalisé</PresentationFormat>
  <Paragraphs>118</Paragraphs>
  <Slides>11</Slides>
  <Notes>11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Facette</vt:lpstr>
      <vt:lpstr>Les applications pédagogiques de la conception universelle de l’apprentissage </vt:lpstr>
      <vt:lpstr>Plan de la présentation</vt:lpstr>
      <vt:lpstr>Les pratiques pédagogiques en classe</vt:lpstr>
      <vt:lpstr>Le matériel</vt:lpstr>
      <vt:lpstr>Le contenu du cours</vt:lpstr>
      <vt:lpstr>La disponibilité de l’enseignant</vt:lpstr>
      <vt:lpstr>Les pratiques évaluatives</vt:lpstr>
      <vt:lpstr>Les pratiques évaluatives (suite)</vt:lpstr>
      <vt:lpstr>Les pratiques évaluatives Modalités de passation</vt:lpstr>
      <vt:lpstr>Les pratiques évaluatives (La correction)</vt:lpstr>
      <vt:lpstr>Merci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conception universelle des apprentissage</dc:title>
  <dc:creator>Brigitte Auclair</dc:creator>
  <cp:lastModifiedBy>Utilisateur</cp:lastModifiedBy>
  <cp:revision>49</cp:revision>
  <dcterms:created xsi:type="dcterms:W3CDTF">2015-04-30T13:48:53Z</dcterms:created>
  <dcterms:modified xsi:type="dcterms:W3CDTF">2022-12-13T01:55:39Z</dcterms:modified>
</cp:coreProperties>
</file>