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94" r:id="rId3"/>
    <p:sldId id="293" r:id="rId4"/>
    <p:sldId id="295" r:id="rId5"/>
    <p:sldId id="296" r:id="rId6"/>
    <p:sldId id="297" r:id="rId7"/>
    <p:sldId id="283" r:id="rId8"/>
    <p:sldId id="279" r:id="rId9"/>
    <p:sldId id="281" r:id="rId10"/>
    <p:sldId id="280" r:id="rId11"/>
    <p:sldId id="298" r:id="rId12"/>
    <p:sldId id="277" r:id="rId13"/>
    <p:sldId id="282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60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7B477-A555-AB4B-9B7E-9BA8F55D56DD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B2033-B175-BC4A-A5CB-390F6C3F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242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6B-6FCC-7E49-B1BD-295298DC010A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6A95B-5B90-1940-A949-7D8E1CBFB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3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A95B-5B90-1940-A949-7D8E1CBFB34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72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Identification des objectifs</a:t>
            </a:r>
            <a:r>
              <a:rPr lang="fr-FR" baseline="0" dirty="0" smtClean="0"/>
              <a:t> et compétences souhaites pour identifier le bon outil d’évaluation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A95B-5B90-1940-A949-7D8E1CBFB34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70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TSI – Analyse documentaire et critique d’articles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 d’évaluation notée : commentaire écrit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TS2 – Analyse de l’existant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 d’évaluation notée : commentaire verbal transmis par internet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TS3 – Analyse de l’activité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 d’évaluation non notée : commentaire verbal transmis lors de la présentation en classe faite au jury  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A95B-5B90-1940-A949-7D8E1CBFB34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52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94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9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657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822325" y="1412777"/>
            <a:ext cx="7543800" cy="44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Aéroglisseur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BF3E-FCFC-B844-93AA-39E5E4671B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60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86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99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43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16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10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33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84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79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7D397-7947-CD46-981F-873C42DC3ED9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BAE62-9B16-2A42-B459-86357C013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46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package" Target="../embeddings/Microsoft_Word_Document3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81000" y="762000"/>
            <a:ext cx="9144000" cy="6096000"/>
            <a:chOff x="381000" y="762000"/>
            <a:chExt cx="9144000" cy="6096000"/>
          </a:xfrm>
        </p:grpSpPr>
        <p:pic>
          <p:nvPicPr>
            <p:cNvPr id="9" name="Image 8" descr="VidéoCUAGénériqueFlat_Titre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762000"/>
              <a:ext cx="9144000" cy="6096000"/>
            </a:xfrm>
            <a:prstGeom prst="rect">
              <a:avLst/>
            </a:prstGeom>
          </p:spPr>
        </p:pic>
        <p:sp>
          <p:nvSpPr>
            <p:cNvPr id="15366" name="ZoneTexte 7"/>
            <p:cNvSpPr txBox="1">
              <a:spLocks noChangeArrowheads="1"/>
            </p:cNvSpPr>
            <p:nvPr/>
          </p:nvSpPr>
          <p:spPr bwMode="auto">
            <a:xfrm>
              <a:off x="381000" y="4619684"/>
              <a:ext cx="842486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pPr>
                <a:tabLst>
                  <a:tab pos="3860800" algn="l"/>
                </a:tabLst>
              </a:pPr>
              <a:r>
                <a:rPr lang="fr-FR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 Light" charset="0"/>
                  <a:cs typeface="Helvetica Neue Light" charset="0"/>
                </a:rPr>
                <a:t>8 décembre 2015	</a:t>
              </a:r>
              <a:r>
                <a:rPr lang="fr-F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 Light" charset="0"/>
                  <a:cs typeface="Helvetica Neue Light" charset="0"/>
                </a:rPr>
                <a:t>L’évaluation</a:t>
              </a:r>
              <a:r>
                <a:rPr lang="fr-FR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 Light" charset="0"/>
                  <a:cs typeface="Helvetica Neue Light" charset="0"/>
                </a:rPr>
                <a:t>				</a:t>
              </a:r>
              <a:endPara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cs typeface="Helvetica Neue Light" charset="0"/>
              </a:endParaRPr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404813" y="5175030"/>
              <a:ext cx="8424862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pPr>
                <a:tabLst>
                  <a:tab pos="3860800" algn="l"/>
                </a:tabLst>
              </a:pPr>
              <a:r>
                <a:rPr lang="fr-FR" sz="18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 Light" charset="0"/>
                  <a:cs typeface="Helvetica Neue Light" charset="0"/>
                </a:rPr>
                <a:t>Webinaire</a:t>
              </a:r>
              <a:r>
                <a:rPr lang="fr-FR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Neue Light" charset="0"/>
                  <a:cs typeface="Helvetica Neue Light" charset="0"/>
                </a:rPr>
                <a:t> du CAPRÈS					</a:t>
              </a:r>
              <a:endPara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" name="Connecteur droit 5"/>
          <p:cNvCxnSpPr>
            <a:cxnSpLocks noChangeShapeType="1"/>
          </p:cNvCxnSpPr>
          <p:nvPr/>
        </p:nvCxnSpPr>
        <p:spPr bwMode="auto">
          <a:xfrm>
            <a:off x="468313" y="3538538"/>
            <a:ext cx="8207375" cy="0"/>
          </a:xfrm>
          <a:prstGeom prst="line">
            <a:avLst/>
          </a:prstGeom>
          <a:noFill/>
          <a:ln w="9525" cmpd="sng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3" name="ZoneTexte 8"/>
          <p:cNvSpPr txBox="1">
            <a:spLocks noChangeArrowheads="1"/>
          </p:cNvSpPr>
          <p:nvPr/>
        </p:nvSpPr>
        <p:spPr bwMode="auto">
          <a:xfrm>
            <a:off x="442913" y="604838"/>
            <a:ext cx="59515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800" dirty="0" smtClean="0">
                <a:solidFill>
                  <a:srgbClr val="7F7F7F"/>
                </a:solidFill>
                <a:latin typeface="Helvetica Light" charset="0"/>
              </a:rPr>
              <a:t>École de design</a:t>
            </a:r>
          </a:p>
          <a:p>
            <a:r>
              <a:rPr lang="fr-FR" sz="1800" dirty="0" smtClean="0">
                <a:solidFill>
                  <a:srgbClr val="7F7F7F"/>
                </a:solidFill>
                <a:latin typeface="Helvetica Light" charset="0"/>
              </a:rPr>
              <a:t>DESS de 2</a:t>
            </a:r>
            <a:r>
              <a:rPr lang="fr-FR" sz="1800" baseline="30000" dirty="0" smtClean="0">
                <a:solidFill>
                  <a:srgbClr val="7F7F7F"/>
                </a:solidFill>
                <a:latin typeface="Helvetica Light" charset="0"/>
              </a:rPr>
              <a:t>e</a:t>
            </a:r>
            <a:r>
              <a:rPr lang="fr-FR" sz="1800" dirty="0" smtClean="0">
                <a:solidFill>
                  <a:srgbClr val="7F7F7F"/>
                </a:solidFill>
                <a:latin typeface="Helvetica Light" charset="0"/>
              </a:rPr>
              <a:t> cycle en</a:t>
            </a:r>
          </a:p>
          <a:p>
            <a:r>
              <a:rPr lang="fr-FR" sz="1800" dirty="0" smtClean="0">
                <a:solidFill>
                  <a:srgbClr val="7F7F7F"/>
                </a:solidFill>
                <a:latin typeface="Helvetica Light" charset="0"/>
              </a:rPr>
              <a:t>Design d’équipements de transport</a:t>
            </a:r>
            <a:endParaRPr lang="fr-FR" sz="1800" dirty="0">
              <a:solidFill>
                <a:srgbClr val="7F7F7F"/>
              </a:solidFill>
              <a:latin typeface="Helvetica Light" charset="0"/>
            </a:endParaRPr>
          </a:p>
        </p:txBody>
      </p:sp>
      <p:cxnSp>
        <p:nvCxnSpPr>
          <p:cNvPr id="11" name="Connecteur droit 10"/>
          <p:cNvCxnSpPr>
            <a:cxnSpLocks noChangeShapeType="1"/>
          </p:cNvCxnSpPr>
          <p:nvPr/>
        </p:nvCxnSpPr>
        <p:spPr bwMode="auto">
          <a:xfrm>
            <a:off x="468313" y="2662238"/>
            <a:ext cx="8207375" cy="0"/>
          </a:xfrm>
          <a:prstGeom prst="line">
            <a:avLst/>
          </a:prstGeom>
          <a:noFill/>
          <a:ln w="9525" cmpd="sng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73793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35983"/>
            <a:ext cx="8229600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rgbClr val="595959"/>
                </a:solidFill>
              </a:rPr>
              <a:t>Dans une perspective CUA, quelles sont les modalités d’évaluation appliquées en classe ou non qui conviennent le mieux à votre profil d’apprenant</a:t>
            </a:r>
            <a:r>
              <a:rPr lang="fr-CA" sz="2400" b="1" dirty="0" smtClean="0">
                <a:solidFill>
                  <a:srgbClr val="595959"/>
                </a:solidFill>
              </a:rPr>
              <a:t>.</a:t>
            </a:r>
          </a:p>
          <a:p>
            <a:endParaRPr lang="fr-CA" sz="2400" dirty="0"/>
          </a:p>
          <a:p>
            <a:r>
              <a:rPr lang="fr-CA" sz="2400" dirty="0"/>
              <a:t> </a:t>
            </a:r>
          </a:p>
          <a:p>
            <a:r>
              <a:rPr lang="fr-CA" dirty="0">
                <a:solidFill>
                  <a:srgbClr val="595959"/>
                </a:solidFill>
              </a:rPr>
              <a:t>P2/ P5 / P6 / P8 /    : </a:t>
            </a:r>
            <a:r>
              <a:rPr lang="fr-CA" b="1" dirty="0" smtClean="0">
                <a:solidFill>
                  <a:srgbClr val="595959"/>
                </a:solidFill>
              </a:rPr>
              <a:t>Commentaires écrits </a:t>
            </a:r>
            <a:r>
              <a:rPr lang="fr-CA" dirty="0">
                <a:solidFill>
                  <a:srgbClr val="595959"/>
                </a:solidFill>
              </a:rPr>
              <a:t>préférablement, car </a:t>
            </a:r>
            <a:r>
              <a:rPr lang="fr-CA" dirty="0" smtClean="0">
                <a:solidFill>
                  <a:srgbClr val="595959"/>
                </a:solidFill>
              </a:rPr>
              <a:t>ils sont rapidement </a:t>
            </a:r>
            <a:r>
              <a:rPr lang="fr-CA" dirty="0">
                <a:solidFill>
                  <a:srgbClr val="595959"/>
                </a:solidFill>
              </a:rPr>
              <a:t>accessible en tout temps.</a:t>
            </a:r>
          </a:p>
          <a:p>
            <a:r>
              <a:rPr lang="fr-CA" dirty="0">
                <a:solidFill>
                  <a:srgbClr val="595959"/>
                </a:solidFill>
              </a:rPr>
              <a:t>P3 / P4 / P5 / P8 / P10 / P11 : </a:t>
            </a:r>
            <a:r>
              <a:rPr lang="fr-CA" b="1" dirty="0" smtClean="0">
                <a:solidFill>
                  <a:srgbClr val="595959"/>
                </a:solidFill>
              </a:rPr>
              <a:t>Commentaires verbaux avec </a:t>
            </a:r>
            <a:r>
              <a:rPr lang="fr-CA" b="1" dirty="0">
                <a:solidFill>
                  <a:srgbClr val="595959"/>
                </a:solidFill>
              </a:rPr>
              <a:t>Internet </a:t>
            </a:r>
            <a:r>
              <a:rPr lang="fr-CA" dirty="0" smtClean="0">
                <a:solidFill>
                  <a:srgbClr val="595959"/>
                </a:solidFill>
              </a:rPr>
              <a:t>sont </a:t>
            </a:r>
            <a:r>
              <a:rPr lang="fr-CA" dirty="0">
                <a:solidFill>
                  <a:srgbClr val="595959"/>
                </a:solidFill>
              </a:rPr>
              <a:t>plus efficace et généreux. Pratique de les recevoir directement par e-mail</a:t>
            </a:r>
          </a:p>
          <a:p>
            <a:r>
              <a:rPr lang="fr-CA" dirty="0">
                <a:solidFill>
                  <a:srgbClr val="595959"/>
                </a:solidFill>
              </a:rPr>
              <a:t>P1 / P4 / P9 / : Les présentations avec </a:t>
            </a:r>
            <a:r>
              <a:rPr lang="fr-CA" b="1" dirty="0">
                <a:solidFill>
                  <a:srgbClr val="595959"/>
                </a:solidFill>
              </a:rPr>
              <a:t>jury</a:t>
            </a:r>
            <a:r>
              <a:rPr lang="fr-CA" dirty="0">
                <a:solidFill>
                  <a:srgbClr val="595959"/>
                </a:solidFill>
              </a:rPr>
              <a:t> mais avec interactions</a:t>
            </a:r>
          </a:p>
          <a:p>
            <a:r>
              <a:rPr lang="fr-CA" dirty="0">
                <a:solidFill>
                  <a:srgbClr val="595959"/>
                </a:solidFill>
              </a:rPr>
              <a:t> </a:t>
            </a:r>
          </a:p>
          <a:p>
            <a:r>
              <a:rPr lang="fr-CA" dirty="0">
                <a:solidFill>
                  <a:srgbClr val="595959"/>
                </a:solidFill>
              </a:rPr>
              <a:t>P5 / P6 / P7 / P9 / P11 : </a:t>
            </a:r>
            <a:r>
              <a:rPr lang="fr-CA" b="1" dirty="0">
                <a:solidFill>
                  <a:srgbClr val="595959"/>
                </a:solidFill>
              </a:rPr>
              <a:t>Communication verbale entre le professeur et l’élève </a:t>
            </a:r>
            <a:r>
              <a:rPr lang="fr-CA" dirty="0">
                <a:solidFill>
                  <a:srgbClr val="595959"/>
                </a:solidFill>
              </a:rPr>
              <a:t>(version améliorée des commentaires oraux sur internet), échange instantané, permet aussi de retenir mieux la procédure et de demander des infos complémentaires.</a:t>
            </a:r>
          </a:p>
          <a:p>
            <a:r>
              <a:rPr lang="fr-CA" dirty="0">
                <a:solidFill>
                  <a:srgbClr val="595959"/>
                </a:solidFill>
              </a:rPr>
              <a:t> 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Questionnaire sur les évaluations (n = 11)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92200" y="4826000"/>
            <a:ext cx="6578600" cy="127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marL="2057400" indent="-2057400"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 CUA : Constats sur l’évaluation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30225" y="1397001"/>
            <a:ext cx="7394575" cy="2273299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fr-CA" sz="2400" dirty="0" smtClean="0">
                <a:solidFill>
                  <a:srgbClr val="595959"/>
                </a:solidFill>
              </a:rPr>
              <a:t>Travaux de meilleure qualité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Lien avec le milieu est un stimulant et oblige un professionnalisme</a:t>
            </a:r>
          </a:p>
          <a:p>
            <a:pPr lvl="0">
              <a:lnSpc>
                <a:spcPct val="140000"/>
              </a:lnSpc>
            </a:pPr>
            <a:r>
              <a:rPr lang="fr-CA" sz="2400" dirty="0" smtClean="0">
                <a:solidFill>
                  <a:srgbClr val="595959"/>
                </a:solidFill>
              </a:rPr>
              <a:t>Difficulté à concilier la partie individuelle et collective</a:t>
            </a:r>
            <a:endParaRPr lang="fr-CA" sz="2400" dirty="0">
              <a:solidFill>
                <a:srgbClr val="595959"/>
              </a:solidFill>
            </a:endParaRPr>
          </a:p>
        </p:txBody>
      </p:sp>
      <p:pic>
        <p:nvPicPr>
          <p:cNvPr id="6" name="Image 5" descr="IMG_2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048125"/>
            <a:ext cx="3746500" cy="280987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530225" y="3467101"/>
            <a:ext cx="4689475" cy="22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 smtClean="0">
                <a:solidFill>
                  <a:srgbClr val="595959"/>
                </a:solidFill>
              </a:rPr>
              <a:t>Rétroaction a engendré plus demandes de suivi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Nouveaux modes d’évaluation audio et vidéo pertinents, mais qui génère des attentes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Évaluations non notées très appréciées</a:t>
            </a:r>
          </a:p>
          <a:p>
            <a:endParaRPr lang="fr-CA" sz="2400" dirty="0" smtClean="0">
              <a:solidFill>
                <a:srgbClr val="595959"/>
              </a:solidFill>
            </a:endParaRPr>
          </a:p>
          <a:p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Font typeface="Arial"/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Font typeface="Arial"/>
              <a:buNone/>
            </a:pPr>
            <a:endParaRPr lang="fr-CA" sz="24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déoCUAGénériqueFlat_Gen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0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déoCUAGénériqueFlat_GenÉquip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362951" cy="445611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spc="-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DESS </a:t>
            </a:r>
            <a:r>
              <a:rPr lang="fr-CA" sz="2400" kern="0" dirty="0">
                <a:solidFill>
                  <a:srgbClr val="404040"/>
                </a:solidFill>
              </a:rPr>
              <a:t>2</a:t>
            </a:r>
            <a:r>
              <a:rPr lang="fr-CA" sz="2400" kern="0" baseline="30000" dirty="0">
                <a:solidFill>
                  <a:srgbClr val="404040"/>
                </a:solidFill>
              </a:rPr>
              <a:t>e</a:t>
            </a:r>
            <a:r>
              <a:rPr lang="fr-CA" sz="2400" kern="0" dirty="0">
                <a:solidFill>
                  <a:srgbClr val="404040"/>
                </a:solidFill>
              </a:rPr>
              <a:t> </a:t>
            </a:r>
            <a:r>
              <a:rPr lang="fr-CA" sz="2400" kern="0" dirty="0" smtClean="0">
                <a:solidFill>
                  <a:srgbClr val="404040"/>
                </a:solidFill>
              </a:rPr>
              <a:t>cycle </a:t>
            </a:r>
            <a:r>
              <a:rPr lang="fr-FR" sz="2400" spc="-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design d’équipements de transport, 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spc="-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École de design de l’UQAM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400" kern="0" dirty="0" smtClean="0">
                <a:solidFill>
                  <a:srgbClr val="404040"/>
                </a:solidFill>
              </a:rPr>
              <a:t>Cours de méthodologie : approche terrain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400" kern="0" dirty="0" smtClean="0">
                <a:solidFill>
                  <a:srgbClr val="404040"/>
                </a:solidFill>
              </a:rPr>
              <a:t>11 étudiants - population hétéroclite : 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kern="0" dirty="0" smtClean="0">
                <a:solidFill>
                  <a:srgbClr val="404040"/>
                </a:solidFill>
              </a:rPr>
              <a:t>Jeunes du milieu universitaire (5)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kern="0" dirty="0" smtClean="0">
                <a:solidFill>
                  <a:srgbClr val="404040"/>
                </a:solidFill>
              </a:rPr>
              <a:t>Adultes </a:t>
            </a:r>
            <a:r>
              <a:rPr lang="fr-CA" sz="1600" kern="0" dirty="0">
                <a:solidFill>
                  <a:srgbClr val="404040"/>
                </a:solidFill>
              </a:rPr>
              <a:t>e</a:t>
            </a:r>
            <a:r>
              <a:rPr lang="fr-CA" sz="1600" kern="0" dirty="0" smtClean="0">
                <a:solidFill>
                  <a:srgbClr val="404040"/>
                </a:solidFill>
              </a:rPr>
              <a:t>ffectuant un retour aux études (6)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kern="0" dirty="0" smtClean="0">
                <a:solidFill>
                  <a:srgbClr val="404040"/>
                </a:solidFill>
              </a:rPr>
              <a:t>Étrangers en intégration (3)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kern="0" dirty="0" smtClean="0">
                <a:solidFill>
                  <a:srgbClr val="404040"/>
                </a:solidFill>
              </a:rPr>
              <a:t>Une seule femme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kern="0" dirty="0" smtClean="0">
                <a:solidFill>
                  <a:srgbClr val="404040"/>
                </a:solidFill>
              </a:rPr>
              <a:t>Un TDA</a:t>
            </a: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endParaRPr lang="fr-CA" sz="1600" kern="0" dirty="0" smtClean="0">
              <a:solidFill>
                <a:srgbClr val="404040"/>
              </a:solidFill>
            </a:endParaRPr>
          </a:p>
          <a:p>
            <a:pPr lvl="2">
              <a:spcBef>
                <a:spcPct val="0"/>
              </a:spcBef>
              <a:spcAft>
                <a:spcPct val="0"/>
              </a:spcAft>
              <a:defRPr/>
            </a:pPr>
            <a:endParaRPr lang="fr-CA" sz="1600" kern="0" dirty="0" smtClean="0">
              <a:solidFill>
                <a:srgbClr val="404040"/>
              </a:solidFill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fr-CA" sz="2400" kern="0" dirty="0" smtClean="0">
              <a:solidFill>
                <a:srgbClr val="404040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Présentation du cours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4433888"/>
            <a:ext cx="5576570" cy="2438400"/>
          </a:xfrm>
          <a:prstGeom prst="rect">
            <a:avLst/>
          </a:prstGeom>
        </p:spPr>
      </p:pic>
      <p:pic>
        <p:nvPicPr>
          <p:cNvPr id="2" name="Image 1" descr="Photo de la promo des étudinats 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88" y="4433888"/>
            <a:ext cx="3592512" cy="35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 CUA : Préparation de l’évaluation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food-tru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5" name="Image 4" descr="Préparation Évaluation 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280"/>
            <a:ext cx="9144000" cy="58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22325" y="1412875"/>
            <a:ext cx="7997825" cy="53022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2800" cap="small" dirty="0" smtClean="0">
                <a:solidFill>
                  <a:srgbClr val="595959"/>
                </a:solidFill>
              </a:rPr>
              <a:t>Analyse </a:t>
            </a:r>
            <a:r>
              <a:rPr lang="fr-FR" sz="2800" cap="small" dirty="0">
                <a:solidFill>
                  <a:srgbClr val="595959"/>
                </a:solidFill>
              </a:rPr>
              <a:t>et conception d’un véhicule de cuisine de rue</a:t>
            </a:r>
            <a:endParaRPr lang="fr-CA" sz="2800" cap="small" dirty="0">
              <a:solidFill>
                <a:srgbClr val="595959"/>
              </a:solidFill>
            </a:endParaRPr>
          </a:p>
          <a:p>
            <a:pPr marL="0" inden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fr-CA" sz="2800" kern="0" dirty="0" smtClean="0">
              <a:solidFill>
                <a:srgbClr val="40404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Évaluation du cours : un travail de session 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716595"/>
              </p:ext>
            </p:extLst>
          </p:nvPr>
        </p:nvGraphicFramePr>
        <p:xfrm>
          <a:off x="962024" y="2006600"/>
          <a:ext cx="7352199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Document" r:id="rId4" imgW="5943600" imgH="2197100" progId="Word.Document.12">
                  <p:embed/>
                </p:oleObj>
              </mc:Choice>
              <mc:Fallback>
                <p:oleObj name="Document" r:id="rId4" imgW="5943600" imgH="2197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2024" y="2006600"/>
                        <a:ext cx="7352199" cy="27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er 10"/>
          <p:cNvGrpSpPr/>
          <p:nvPr/>
        </p:nvGrpSpPr>
        <p:grpSpPr>
          <a:xfrm>
            <a:off x="1479550" y="4513714"/>
            <a:ext cx="6343650" cy="2344285"/>
            <a:chOff x="0" y="3563329"/>
            <a:chExt cx="8915400" cy="3294671"/>
          </a:xfrm>
        </p:grpSpPr>
        <p:pic>
          <p:nvPicPr>
            <p:cNvPr id="5" name="Image 4" descr="food-truck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43387"/>
              <a:ext cx="4648200" cy="2614613"/>
            </a:xfrm>
            <a:prstGeom prst="rect">
              <a:avLst/>
            </a:prstGeom>
          </p:spPr>
        </p:pic>
        <p:pic>
          <p:nvPicPr>
            <p:cNvPr id="8" name="Image 7" descr="FTRoberto2014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091" y="5080000"/>
              <a:ext cx="2271059" cy="1778000"/>
            </a:xfrm>
            <a:prstGeom prst="rect">
              <a:avLst/>
            </a:prstGeom>
          </p:spPr>
        </p:pic>
        <p:pic>
          <p:nvPicPr>
            <p:cNvPr id="9" name="Image 8" descr="FTRberto2014Ext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00" y="3563329"/>
              <a:ext cx="2641600" cy="1627963"/>
            </a:xfrm>
            <a:prstGeom prst="rect">
              <a:avLst/>
            </a:prstGeom>
          </p:spPr>
        </p:pic>
        <p:sp>
          <p:nvSpPr>
            <p:cNvPr id="10" name="Flèche vers la droite 9"/>
            <p:cNvSpPr/>
            <p:nvPr/>
          </p:nvSpPr>
          <p:spPr>
            <a:xfrm>
              <a:off x="4546600" y="4787900"/>
              <a:ext cx="1638300" cy="124460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608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marL="2057400" indent="-2057400"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 CUA : Éléments intégrés pour une  évaluation plus CUA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30225" y="1409701"/>
            <a:ext cx="7394575" cy="28198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fr-CA" sz="2400" dirty="0" smtClean="0">
                <a:solidFill>
                  <a:srgbClr val="595959"/>
                </a:solidFill>
              </a:rPr>
              <a:t>Travail de session découpé en étape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Collaboration avec une demande du milieu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Choix de type de restauration</a:t>
            </a:r>
          </a:p>
          <a:p>
            <a:r>
              <a:rPr lang="fr-CA" sz="2400" dirty="0" smtClean="0">
                <a:solidFill>
                  <a:srgbClr val="595959"/>
                </a:solidFill>
              </a:rPr>
              <a:t>Parties </a:t>
            </a:r>
            <a:r>
              <a:rPr lang="fr-CA" sz="2400" dirty="0">
                <a:solidFill>
                  <a:srgbClr val="595959"/>
                </a:solidFill>
              </a:rPr>
              <a:t>collectives et individuelles </a:t>
            </a:r>
          </a:p>
          <a:p>
            <a:pPr lvl="0"/>
            <a:r>
              <a:rPr lang="fr-CA" sz="2400" dirty="0" smtClean="0">
                <a:solidFill>
                  <a:srgbClr val="595959"/>
                </a:solidFill>
              </a:rPr>
              <a:t>Temps alloué en classe pour la formation des équipes</a:t>
            </a:r>
            <a:endParaRPr lang="fr-CA" sz="2400" dirty="0">
              <a:solidFill>
                <a:srgbClr val="595959"/>
              </a:solidFill>
            </a:endParaRPr>
          </a:p>
          <a:p>
            <a:r>
              <a:rPr lang="fr-CA" sz="2400" dirty="0">
                <a:solidFill>
                  <a:srgbClr val="595959"/>
                </a:solidFill>
              </a:rPr>
              <a:t>Présentation d’un énoncé très précis</a:t>
            </a:r>
          </a:p>
          <a:p>
            <a:pPr lvl="0"/>
            <a:r>
              <a:rPr lang="fr-CA" sz="2400" dirty="0" smtClean="0">
                <a:solidFill>
                  <a:srgbClr val="595959"/>
                </a:solidFill>
              </a:rPr>
              <a:t>Discussions </a:t>
            </a:r>
            <a:r>
              <a:rPr lang="fr-CA" sz="2400" dirty="0">
                <a:solidFill>
                  <a:srgbClr val="595959"/>
                </a:solidFill>
              </a:rPr>
              <a:t>en classe sur les </a:t>
            </a:r>
            <a:r>
              <a:rPr lang="fr-CA" sz="2400" dirty="0" smtClean="0">
                <a:solidFill>
                  <a:srgbClr val="595959"/>
                </a:solidFill>
              </a:rPr>
              <a:t>consignes</a:t>
            </a:r>
            <a:endParaRPr lang="fr-CA" sz="2400" dirty="0">
              <a:solidFill>
                <a:srgbClr val="595959"/>
              </a:solidFill>
            </a:endParaRPr>
          </a:p>
        </p:txBody>
      </p:sp>
      <p:pic>
        <p:nvPicPr>
          <p:cNvPr id="6" name="Image 5" descr="Énoncé du TP complet p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4224893"/>
            <a:ext cx="4140342" cy="2644730"/>
          </a:xfrm>
          <a:prstGeom prst="rect">
            <a:avLst/>
          </a:prstGeom>
        </p:spPr>
      </p:pic>
      <p:pic>
        <p:nvPicPr>
          <p:cNvPr id="7" name="Image 6" descr="Énoncé du TP complet p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68" y="4318497"/>
            <a:ext cx="4436232" cy="25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marL="2057400" indent="-2057400"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 CUA : Éléments intégrés pour une  évaluation plus CUA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30225" y="1676400"/>
            <a:ext cx="7394575" cy="419735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40000"/>
              </a:lnSpc>
            </a:pP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Présentation d’exemples antérieurs</a:t>
            </a:r>
          </a:p>
          <a:p>
            <a:pPr lvl="0">
              <a:lnSpc>
                <a:spcPct val="140000"/>
              </a:lnSpc>
            </a:pP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Échanges </a:t>
            </a: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</a:t>
            </a: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travaux</a:t>
            </a: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lvl="0">
              <a:lnSpc>
                <a:spcPct val="140000"/>
              </a:lnSpc>
            </a:pP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Discussions en classe et lors de la réalisation des travaux pratiques ; </a:t>
            </a:r>
          </a:p>
          <a:p>
            <a:pPr>
              <a:lnSpc>
                <a:spcPct val="140000"/>
              </a:lnSpc>
            </a:pP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Corriger dans des délais raisonnables (2 semaines)</a:t>
            </a:r>
          </a:p>
          <a:p>
            <a:pPr lvl="0">
              <a:lnSpc>
                <a:spcPct val="140000"/>
              </a:lnSpc>
            </a:pP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Retour </a:t>
            </a: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corrections (rétroaction)</a:t>
            </a:r>
          </a:p>
          <a:p>
            <a:pPr lvl="0">
              <a:lnSpc>
                <a:spcPct val="140000"/>
              </a:lnSpc>
            </a:pP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Plage </a:t>
            </a: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temps à l’extérieur du cours pour recevoir les étudiants et répondre à leurs </a:t>
            </a:r>
            <a:r>
              <a:rPr lang="fr-CA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</a:t>
            </a:r>
          </a:p>
          <a:p>
            <a:pPr lvl="0">
              <a:lnSpc>
                <a:spcPct val="140000"/>
              </a:lnSpc>
            </a:pPr>
            <a:r>
              <a:rPr lang="fr-CA" sz="8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Différents modes d’évaluation</a:t>
            </a:r>
            <a:endParaRPr lang="fr-CA" sz="8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CA" sz="2400" dirty="0" smtClean="0">
              <a:solidFill>
                <a:srgbClr val="595959"/>
              </a:solidFill>
            </a:endParaRPr>
          </a:p>
          <a:p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 CUA : Trois modes d’évaluation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0225" y="1417638"/>
            <a:ext cx="4651375" cy="4456113"/>
          </a:xfrm>
        </p:spPr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595959"/>
                </a:solidFill>
              </a:rPr>
              <a:t>Commentaires écrits</a:t>
            </a: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r>
              <a:rPr lang="fr-CA" sz="2400" dirty="0" smtClean="0">
                <a:solidFill>
                  <a:srgbClr val="595959"/>
                </a:solidFill>
              </a:rPr>
              <a:t>Commentaires verbaux avec Internet </a:t>
            </a: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fr-CA" sz="2400" dirty="0" smtClean="0">
              <a:solidFill>
                <a:srgbClr val="595959"/>
              </a:solidFill>
            </a:endParaRPr>
          </a:p>
          <a:p>
            <a:r>
              <a:rPr lang="fr-CA" sz="2400" dirty="0" smtClean="0">
                <a:solidFill>
                  <a:srgbClr val="595959"/>
                </a:solidFill>
              </a:rPr>
              <a:t>Commentaires avec jury</a:t>
            </a:r>
            <a:endParaRPr lang="fr-CA" sz="2400" kern="0" dirty="0" smtClean="0">
              <a:solidFill>
                <a:srgbClr val="595959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Image 8" descr="IMG_2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4914900"/>
            <a:ext cx="2590800" cy="1943100"/>
          </a:xfrm>
          <a:prstGeom prst="rect">
            <a:avLst/>
          </a:prstGeom>
        </p:spPr>
      </p:pic>
      <p:pic>
        <p:nvPicPr>
          <p:cNvPr id="10" name="Image 9" descr="IMG_20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99" y="4914900"/>
            <a:ext cx="2590800" cy="1943100"/>
          </a:xfrm>
          <a:prstGeom prst="rect">
            <a:avLst/>
          </a:prstGeom>
        </p:spPr>
      </p:pic>
      <p:pic>
        <p:nvPicPr>
          <p:cNvPr id="11" name="Image 10" descr="Correction audi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2537095"/>
            <a:ext cx="1549400" cy="2317479"/>
          </a:xfrm>
          <a:prstGeom prst="rect">
            <a:avLst/>
          </a:prstGeom>
        </p:spPr>
      </p:pic>
      <p:pic>
        <p:nvPicPr>
          <p:cNvPr id="12" name="Image 11" descr="Correction écr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1245820"/>
            <a:ext cx="1765301" cy="12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3900" y="1633835"/>
            <a:ext cx="806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Classification de la préférence des types d’évaluation selon les </a:t>
            </a:r>
            <a:r>
              <a:rPr lang="fr-CA" sz="2400" dirty="0" smtClean="0"/>
              <a:t>participants</a:t>
            </a:r>
            <a:r>
              <a:rPr lang="fr-CA" dirty="0"/>
              <a:t> 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72484"/>
              </p:ext>
            </p:extLst>
          </p:nvPr>
        </p:nvGraphicFramePr>
        <p:xfrm>
          <a:off x="380999" y="2527300"/>
          <a:ext cx="14461901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r:id="rId5" imgW="8382000" imgH="1803400" progId="Word.Document.12">
                  <p:embed/>
                </p:oleObj>
              </mc:Choice>
              <mc:Fallback>
                <p:oleObj name="Document" r:id="rId5" imgW="8382000" imgH="180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0999" y="2527300"/>
                        <a:ext cx="14461901" cy="311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Questionnaire sur les évaluations (n = 11)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Questionnaire sur les évaluations (n = 11)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151156"/>
              </p:ext>
            </p:extLst>
          </p:nvPr>
        </p:nvGraphicFramePr>
        <p:xfrm>
          <a:off x="158750" y="1289050"/>
          <a:ext cx="8826500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Document" r:id="rId4" imgW="8826500" imgH="5422900" progId="Word.Document.12">
                  <p:embed/>
                </p:oleObj>
              </mc:Choice>
              <mc:Fallback>
                <p:oleObj name="Document" r:id="rId4" imgW="8826500" imgH="542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0" y="1289050"/>
                        <a:ext cx="8826500" cy="542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44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320</Words>
  <Application>Microsoft Office PowerPoint</Application>
  <PresentationFormat>Affichage à l'écran (4:3)</PresentationFormat>
  <Paragraphs>78</Paragraphs>
  <Slides>13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Thème Office</vt:lpstr>
      <vt:lpstr>Document</vt:lpstr>
      <vt:lpstr>Présentation PowerPoint</vt:lpstr>
      <vt:lpstr>Présentation du cours</vt:lpstr>
      <vt:lpstr>Projet CUA : Préparation de l’évaluation</vt:lpstr>
      <vt:lpstr>Évaluation du cours : un travail de session </vt:lpstr>
      <vt:lpstr>Projet CUA : Éléments intégrés pour une  évaluation plus CUA</vt:lpstr>
      <vt:lpstr>Projet CUA : Éléments intégrés pour une  évaluation plus CUA</vt:lpstr>
      <vt:lpstr>Projet CUA : Trois modes d’évaluation</vt:lpstr>
      <vt:lpstr>Questionnaire sur les évaluations (n = 11)</vt:lpstr>
      <vt:lpstr>Questionnaire sur les évaluations (n = 11)</vt:lpstr>
      <vt:lpstr>Questionnaire sur les évaluations (n = 11)</vt:lpstr>
      <vt:lpstr>Projet CUA : Constats sur l’évaluation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Steve Vezeau</dc:creator>
  <cp:lastModifiedBy>Utilisateur</cp:lastModifiedBy>
  <cp:revision>51</cp:revision>
  <cp:lastPrinted>2015-05-08T01:15:20Z</cp:lastPrinted>
  <dcterms:created xsi:type="dcterms:W3CDTF">2014-08-07T15:23:09Z</dcterms:created>
  <dcterms:modified xsi:type="dcterms:W3CDTF">2022-12-13T01:57:23Z</dcterms:modified>
</cp:coreProperties>
</file>