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3" r:id="rId3"/>
    <p:sldId id="287" r:id="rId4"/>
    <p:sldId id="342" r:id="rId5"/>
    <p:sldId id="344" r:id="rId6"/>
    <p:sldId id="345" r:id="rId7"/>
    <p:sldId id="350" r:id="rId8"/>
    <p:sldId id="348" r:id="rId9"/>
    <p:sldId id="351" r:id="rId10"/>
    <p:sldId id="362" r:id="rId11"/>
    <p:sldId id="352" r:id="rId12"/>
    <p:sldId id="353" r:id="rId13"/>
    <p:sldId id="354" r:id="rId14"/>
    <p:sldId id="356" r:id="rId15"/>
    <p:sldId id="357" r:id="rId16"/>
    <p:sldId id="358" r:id="rId17"/>
    <p:sldId id="359" r:id="rId18"/>
    <p:sldId id="363" r:id="rId19"/>
    <p:sldId id="364" r:id="rId20"/>
    <p:sldId id="365" r:id="rId21"/>
    <p:sldId id="366" r:id="rId22"/>
    <p:sldId id="360" r:id="rId23"/>
    <p:sldId id="361" r:id="rId24"/>
  </p:sldIdLst>
  <p:sldSz cx="9144000" cy="6858000" type="screen4x3"/>
  <p:notesSz cx="7019925" cy="9305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Lafrenière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A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5" autoAdjust="0"/>
    <p:restoredTop sz="96163" autoAdjust="0"/>
  </p:normalViewPr>
  <p:slideViewPr>
    <p:cSldViewPr>
      <p:cViewPr>
        <p:scale>
          <a:sx n="84" d="100"/>
          <a:sy n="84" d="100"/>
        </p:scale>
        <p:origin x="-91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notesViewPr>
    <p:cSldViewPr>
      <p:cViewPr>
        <p:scale>
          <a:sx n="178" d="100"/>
          <a:sy n="178" d="100"/>
        </p:scale>
        <p:origin x="-204" y="-12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85CD5-F3E3-4D9E-912A-24F7A9BBA3C9}" type="doc">
      <dgm:prSet loTypeId="urn:microsoft.com/office/officeart/2005/8/layout/venn2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F302EBFE-0DCC-46E2-8B20-4A653D0A90DD}">
      <dgm:prSet phldrT="[Texte]"/>
      <dgm:spPr/>
      <dgm:t>
        <a:bodyPr/>
        <a:lstStyle/>
        <a:p>
          <a:endParaRPr lang="fr-CA" dirty="0"/>
        </a:p>
      </dgm:t>
    </dgm:pt>
    <dgm:pt modelId="{31D6F8F9-A861-49AC-93BC-2980A571FDC3}" type="parTrans" cxnId="{65C836B7-D0BD-4CF5-BFF6-63397AF24C46}">
      <dgm:prSet/>
      <dgm:spPr/>
      <dgm:t>
        <a:bodyPr/>
        <a:lstStyle/>
        <a:p>
          <a:endParaRPr lang="fr-CA"/>
        </a:p>
      </dgm:t>
    </dgm:pt>
    <dgm:pt modelId="{4675F5ED-6178-498D-BAD9-95D513374905}" type="sibTrans" cxnId="{65C836B7-D0BD-4CF5-BFF6-63397AF24C46}">
      <dgm:prSet/>
      <dgm:spPr/>
      <dgm:t>
        <a:bodyPr/>
        <a:lstStyle/>
        <a:p>
          <a:endParaRPr lang="fr-CA"/>
        </a:p>
      </dgm:t>
    </dgm:pt>
    <dgm:pt modelId="{82B89BC9-D5A2-45C3-AA56-48060E020F55}">
      <dgm:prSet phldrT="[Texte]"/>
      <dgm:spPr/>
      <dgm:t>
        <a:bodyPr/>
        <a:lstStyle/>
        <a:p>
          <a:endParaRPr lang="fr-CA" dirty="0"/>
        </a:p>
      </dgm:t>
    </dgm:pt>
    <dgm:pt modelId="{32F17DC9-29D3-4AA3-98D3-2D6ACBB86C50}" type="parTrans" cxnId="{3077664F-8487-44C4-98ED-27D3FA14C942}">
      <dgm:prSet/>
      <dgm:spPr/>
      <dgm:t>
        <a:bodyPr/>
        <a:lstStyle/>
        <a:p>
          <a:endParaRPr lang="fr-CA"/>
        </a:p>
      </dgm:t>
    </dgm:pt>
    <dgm:pt modelId="{56ED0F0C-185C-4365-9F59-B83C7F37B9D6}" type="sibTrans" cxnId="{3077664F-8487-44C4-98ED-27D3FA14C942}">
      <dgm:prSet/>
      <dgm:spPr/>
      <dgm:t>
        <a:bodyPr/>
        <a:lstStyle/>
        <a:p>
          <a:endParaRPr lang="fr-CA"/>
        </a:p>
      </dgm:t>
    </dgm:pt>
    <dgm:pt modelId="{FD640408-3131-41BA-88D1-E47249B292CC}">
      <dgm:prSet phldrT="[Texte]"/>
      <dgm:spPr/>
      <dgm:t>
        <a:bodyPr/>
        <a:lstStyle/>
        <a:p>
          <a:endParaRPr lang="fr-CA" dirty="0"/>
        </a:p>
      </dgm:t>
    </dgm:pt>
    <dgm:pt modelId="{7CB6876F-6233-4903-8D5A-0F4D7C5A6936}" type="parTrans" cxnId="{0F0BD19D-5BE3-4F96-BCF3-A75E99610BD9}">
      <dgm:prSet/>
      <dgm:spPr/>
      <dgm:t>
        <a:bodyPr/>
        <a:lstStyle/>
        <a:p>
          <a:endParaRPr lang="fr-CA"/>
        </a:p>
      </dgm:t>
    </dgm:pt>
    <dgm:pt modelId="{2033CF17-69DA-4887-8439-5B12A0E32049}" type="sibTrans" cxnId="{0F0BD19D-5BE3-4F96-BCF3-A75E99610BD9}">
      <dgm:prSet/>
      <dgm:spPr/>
      <dgm:t>
        <a:bodyPr/>
        <a:lstStyle/>
        <a:p>
          <a:endParaRPr lang="fr-CA"/>
        </a:p>
      </dgm:t>
    </dgm:pt>
    <dgm:pt modelId="{C4BC86C8-56EF-44C2-9D9A-32B2E3D3E83D}">
      <dgm:prSet phldrT="[Texte]"/>
      <dgm:spPr/>
      <dgm:t>
        <a:bodyPr/>
        <a:lstStyle/>
        <a:p>
          <a:endParaRPr lang="fr-CA" dirty="0"/>
        </a:p>
      </dgm:t>
    </dgm:pt>
    <dgm:pt modelId="{78DC7902-173E-4188-9639-7519CFE16EFF}" type="parTrans" cxnId="{83FFA16D-72A4-4B6C-AE19-16F3EADDB6EC}">
      <dgm:prSet/>
      <dgm:spPr/>
      <dgm:t>
        <a:bodyPr/>
        <a:lstStyle/>
        <a:p>
          <a:endParaRPr lang="fr-CA"/>
        </a:p>
      </dgm:t>
    </dgm:pt>
    <dgm:pt modelId="{4766F9EA-EA15-4B2F-ACE7-5CFDBB76C8F6}" type="sibTrans" cxnId="{83FFA16D-72A4-4B6C-AE19-16F3EADDB6EC}">
      <dgm:prSet/>
      <dgm:spPr/>
      <dgm:t>
        <a:bodyPr/>
        <a:lstStyle/>
        <a:p>
          <a:endParaRPr lang="fr-CA"/>
        </a:p>
      </dgm:t>
    </dgm:pt>
    <dgm:pt modelId="{736B6364-3804-4B72-BD28-152550263E1F}" type="pres">
      <dgm:prSet presAssocID="{94985CD5-F3E3-4D9E-912A-24F7A9BBA3C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81D6A6-1EAE-4428-8236-FC8EA37A96F4}" type="pres">
      <dgm:prSet presAssocID="{94985CD5-F3E3-4D9E-912A-24F7A9BBA3C9}" presName="comp1" presStyleCnt="0"/>
      <dgm:spPr/>
    </dgm:pt>
    <dgm:pt modelId="{E83DEF7D-3FF3-4F27-A397-E1C701ABD251}" type="pres">
      <dgm:prSet presAssocID="{94985CD5-F3E3-4D9E-912A-24F7A9BBA3C9}" presName="circle1" presStyleLbl="node1" presStyleIdx="0" presStyleCnt="4"/>
      <dgm:spPr/>
      <dgm:t>
        <a:bodyPr/>
        <a:lstStyle/>
        <a:p>
          <a:endParaRPr lang="fr-FR"/>
        </a:p>
      </dgm:t>
    </dgm:pt>
    <dgm:pt modelId="{0177A862-C4A4-40EB-965C-964A1BF38EEB}" type="pres">
      <dgm:prSet presAssocID="{94985CD5-F3E3-4D9E-912A-24F7A9BBA3C9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BB2B66-9F9D-4480-BBD3-630435EAA258}" type="pres">
      <dgm:prSet presAssocID="{94985CD5-F3E3-4D9E-912A-24F7A9BBA3C9}" presName="comp2" presStyleCnt="0"/>
      <dgm:spPr/>
    </dgm:pt>
    <dgm:pt modelId="{E24592B6-695B-408E-A08F-80ACE092CAB2}" type="pres">
      <dgm:prSet presAssocID="{94985CD5-F3E3-4D9E-912A-24F7A9BBA3C9}" presName="circle2" presStyleLbl="node1" presStyleIdx="1" presStyleCnt="4" custScaleX="91190" custScaleY="91303" custLinFactNeighborX="-75" custLinFactNeighborY="-10037"/>
      <dgm:spPr/>
      <dgm:t>
        <a:bodyPr/>
        <a:lstStyle/>
        <a:p>
          <a:endParaRPr lang="fr-FR"/>
        </a:p>
      </dgm:t>
    </dgm:pt>
    <dgm:pt modelId="{F629E8A8-B0A0-4FC5-A987-0184985AEE5C}" type="pres">
      <dgm:prSet presAssocID="{94985CD5-F3E3-4D9E-912A-24F7A9BBA3C9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19C99E-39B6-40FC-AA3B-490C729BA1A8}" type="pres">
      <dgm:prSet presAssocID="{94985CD5-F3E3-4D9E-912A-24F7A9BBA3C9}" presName="comp3" presStyleCnt="0"/>
      <dgm:spPr/>
    </dgm:pt>
    <dgm:pt modelId="{49B990EC-E26D-4E4F-A929-38EA5184D46E}" type="pres">
      <dgm:prSet presAssocID="{94985CD5-F3E3-4D9E-912A-24F7A9BBA3C9}" presName="circle3" presStyleLbl="node1" presStyleIdx="2" presStyleCnt="4" custScaleX="73766" custScaleY="73919" custLinFactNeighborX="99" custLinFactNeighborY="-30049"/>
      <dgm:spPr/>
      <dgm:t>
        <a:bodyPr/>
        <a:lstStyle/>
        <a:p>
          <a:endParaRPr lang="fr-CA"/>
        </a:p>
      </dgm:t>
    </dgm:pt>
    <dgm:pt modelId="{951821CC-9A2B-4160-B53B-E5822BF5CE5C}" type="pres">
      <dgm:prSet presAssocID="{94985CD5-F3E3-4D9E-912A-24F7A9BBA3C9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3F52E4F-3E89-4CCA-8ADE-996AB87ECF18}" type="pres">
      <dgm:prSet presAssocID="{94985CD5-F3E3-4D9E-912A-24F7A9BBA3C9}" presName="comp4" presStyleCnt="0"/>
      <dgm:spPr/>
    </dgm:pt>
    <dgm:pt modelId="{A42AB8B9-4B8E-4AFF-930A-409BEA06D830}" type="pres">
      <dgm:prSet presAssocID="{94985CD5-F3E3-4D9E-912A-24F7A9BBA3C9}" presName="circle4" presStyleLbl="node1" presStyleIdx="3" presStyleCnt="4" custScaleX="46977" custScaleY="46159" custLinFactNeighborX="-1341" custLinFactNeighborY="-69328"/>
      <dgm:spPr/>
      <dgm:t>
        <a:bodyPr/>
        <a:lstStyle/>
        <a:p>
          <a:endParaRPr lang="fr-FR"/>
        </a:p>
      </dgm:t>
    </dgm:pt>
    <dgm:pt modelId="{1E3F2477-7DEB-4FD4-A07E-574B8422A6CB}" type="pres">
      <dgm:prSet presAssocID="{94985CD5-F3E3-4D9E-912A-24F7A9BBA3C9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38D65A-C09B-4510-9C2B-769F1A629196}" type="presOf" srcId="{94985CD5-F3E3-4D9E-912A-24F7A9BBA3C9}" destId="{736B6364-3804-4B72-BD28-152550263E1F}" srcOrd="0" destOrd="0" presId="urn:microsoft.com/office/officeart/2005/8/layout/venn2"/>
    <dgm:cxn modelId="{0F0BD19D-5BE3-4F96-BCF3-A75E99610BD9}" srcId="{94985CD5-F3E3-4D9E-912A-24F7A9BBA3C9}" destId="{FD640408-3131-41BA-88D1-E47249B292CC}" srcOrd="2" destOrd="0" parTransId="{7CB6876F-6233-4903-8D5A-0F4D7C5A6936}" sibTransId="{2033CF17-69DA-4887-8439-5B12A0E32049}"/>
    <dgm:cxn modelId="{005C87FF-0E9F-4B17-A91D-FA81BD2E4953}" type="presOf" srcId="{F302EBFE-0DCC-46E2-8B20-4A653D0A90DD}" destId="{0177A862-C4A4-40EB-965C-964A1BF38EEB}" srcOrd="1" destOrd="0" presId="urn:microsoft.com/office/officeart/2005/8/layout/venn2"/>
    <dgm:cxn modelId="{3077664F-8487-44C4-98ED-27D3FA14C942}" srcId="{94985CD5-F3E3-4D9E-912A-24F7A9BBA3C9}" destId="{82B89BC9-D5A2-45C3-AA56-48060E020F55}" srcOrd="1" destOrd="0" parTransId="{32F17DC9-29D3-4AA3-98D3-2D6ACBB86C50}" sibTransId="{56ED0F0C-185C-4365-9F59-B83C7F37B9D6}"/>
    <dgm:cxn modelId="{424311DE-23FC-438B-A192-ED439A39A723}" type="presOf" srcId="{82B89BC9-D5A2-45C3-AA56-48060E020F55}" destId="{E24592B6-695B-408E-A08F-80ACE092CAB2}" srcOrd="0" destOrd="0" presId="urn:microsoft.com/office/officeart/2005/8/layout/venn2"/>
    <dgm:cxn modelId="{72BC06BC-BF83-44FE-8203-228C988D57F8}" type="presOf" srcId="{C4BC86C8-56EF-44C2-9D9A-32B2E3D3E83D}" destId="{1E3F2477-7DEB-4FD4-A07E-574B8422A6CB}" srcOrd="1" destOrd="0" presId="urn:microsoft.com/office/officeart/2005/8/layout/venn2"/>
    <dgm:cxn modelId="{A2505582-4FAA-4FA7-991F-616967B76254}" type="presOf" srcId="{FD640408-3131-41BA-88D1-E47249B292CC}" destId="{951821CC-9A2B-4160-B53B-E5822BF5CE5C}" srcOrd="1" destOrd="0" presId="urn:microsoft.com/office/officeart/2005/8/layout/venn2"/>
    <dgm:cxn modelId="{83FFA16D-72A4-4B6C-AE19-16F3EADDB6EC}" srcId="{94985CD5-F3E3-4D9E-912A-24F7A9BBA3C9}" destId="{C4BC86C8-56EF-44C2-9D9A-32B2E3D3E83D}" srcOrd="3" destOrd="0" parTransId="{78DC7902-173E-4188-9639-7519CFE16EFF}" sibTransId="{4766F9EA-EA15-4B2F-ACE7-5CFDBB76C8F6}"/>
    <dgm:cxn modelId="{9E032EF4-4AE5-40DF-A49D-F34DE23B3709}" type="presOf" srcId="{82B89BC9-D5A2-45C3-AA56-48060E020F55}" destId="{F629E8A8-B0A0-4FC5-A987-0184985AEE5C}" srcOrd="1" destOrd="0" presId="urn:microsoft.com/office/officeart/2005/8/layout/venn2"/>
    <dgm:cxn modelId="{8D35B4B5-10C5-41FB-A991-35A9F0A8E8E4}" type="presOf" srcId="{F302EBFE-0DCC-46E2-8B20-4A653D0A90DD}" destId="{E83DEF7D-3FF3-4F27-A397-E1C701ABD251}" srcOrd="0" destOrd="0" presId="urn:microsoft.com/office/officeart/2005/8/layout/venn2"/>
    <dgm:cxn modelId="{65C836B7-D0BD-4CF5-BFF6-63397AF24C46}" srcId="{94985CD5-F3E3-4D9E-912A-24F7A9BBA3C9}" destId="{F302EBFE-0DCC-46E2-8B20-4A653D0A90DD}" srcOrd="0" destOrd="0" parTransId="{31D6F8F9-A861-49AC-93BC-2980A571FDC3}" sibTransId="{4675F5ED-6178-498D-BAD9-95D513374905}"/>
    <dgm:cxn modelId="{53690011-B5D8-4BA3-A98C-291A0A512ECB}" type="presOf" srcId="{FD640408-3131-41BA-88D1-E47249B292CC}" destId="{49B990EC-E26D-4E4F-A929-38EA5184D46E}" srcOrd="0" destOrd="0" presId="urn:microsoft.com/office/officeart/2005/8/layout/venn2"/>
    <dgm:cxn modelId="{A97E5340-32A6-4124-B119-FD12AC6BA924}" type="presOf" srcId="{C4BC86C8-56EF-44C2-9D9A-32B2E3D3E83D}" destId="{A42AB8B9-4B8E-4AFF-930A-409BEA06D830}" srcOrd="0" destOrd="0" presId="urn:microsoft.com/office/officeart/2005/8/layout/venn2"/>
    <dgm:cxn modelId="{1B1E6E92-199A-4F69-AF83-5E20F06E7CF6}" type="presParOf" srcId="{736B6364-3804-4B72-BD28-152550263E1F}" destId="{4681D6A6-1EAE-4428-8236-FC8EA37A96F4}" srcOrd="0" destOrd="0" presId="urn:microsoft.com/office/officeart/2005/8/layout/venn2"/>
    <dgm:cxn modelId="{63DC2B87-3D69-4073-A1DF-CA86189BEB79}" type="presParOf" srcId="{4681D6A6-1EAE-4428-8236-FC8EA37A96F4}" destId="{E83DEF7D-3FF3-4F27-A397-E1C701ABD251}" srcOrd="0" destOrd="0" presId="urn:microsoft.com/office/officeart/2005/8/layout/venn2"/>
    <dgm:cxn modelId="{E8C3B442-CDCD-4834-9875-E2FDCD99319A}" type="presParOf" srcId="{4681D6A6-1EAE-4428-8236-FC8EA37A96F4}" destId="{0177A862-C4A4-40EB-965C-964A1BF38EEB}" srcOrd="1" destOrd="0" presId="urn:microsoft.com/office/officeart/2005/8/layout/venn2"/>
    <dgm:cxn modelId="{BCF47168-03C2-4E07-9FB4-9950B80F92AD}" type="presParOf" srcId="{736B6364-3804-4B72-BD28-152550263E1F}" destId="{72BB2B66-9F9D-4480-BBD3-630435EAA258}" srcOrd="1" destOrd="0" presId="urn:microsoft.com/office/officeart/2005/8/layout/venn2"/>
    <dgm:cxn modelId="{410DD338-012E-4A0A-858B-78FBCA809322}" type="presParOf" srcId="{72BB2B66-9F9D-4480-BBD3-630435EAA258}" destId="{E24592B6-695B-408E-A08F-80ACE092CAB2}" srcOrd="0" destOrd="0" presId="urn:microsoft.com/office/officeart/2005/8/layout/venn2"/>
    <dgm:cxn modelId="{F6F6FA01-70EC-454B-9655-2426D887F5D8}" type="presParOf" srcId="{72BB2B66-9F9D-4480-BBD3-630435EAA258}" destId="{F629E8A8-B0A0-4FC5-A987-0184985AEE5C}" srcOrd="1" destOrd="0" presId="urn:microsoft.com/office/officeart/2005/8/layout/venn2"/>
    <dgm:cxn modelId="{5163FACE-4709-4050-BE7F-C8E012FB0EEC}" type="presParOf" srcId="{736B6364-3804-4B72-BD28-152550263E1F}" destId="{1A19C99E-39B6-40FC-AA3B-490C729BA1A8}" srcOrd="2" destOrd="0" presId="urn:microsoft.com/office/officeart/2005/8/layout/venn2"/>
    <dgm:cxn modelId="{C8DAC930-3E09-4E57-B2A7-E7C27640BAED}" type="presParOf" srcId="{1A19C99E-39B6-40FC-AA3B-490C729BA1A8}" destId="{49B990EC-E26D-4E4F-A929-38EA5184D46E}" srcOrd="0" destOrd="0" presId="urn:microsoft.com/office/officeart/2005/8/layout/venn2"/>
    <dgm:cxn modelId="{13820DD4-B6CA-4749-ABE3-8FD3D0C10D92}" type="presParOf" srcId="{1A19C99E-39B6-40FC-AA3B-490C729BA1A8}" destId="{951821CC-9A2B-4160-B53B-E5822BF5CE5C}" srcOrd="1" destOrd="0" presId="urn:microsoft.com/office/officeart/2005/8/layout/venn2"/>
    <dgm:cxn modelId="{A478D8D4-E898-4AC8-8B41-717A25D02565}" type="presParOf" srcId="{736B6364-3804-4B72-BD28-152550263E1F}" destId="{43F52E4F-3E89-4CCA-8ADE-996AB87ECF18}" srcOrd="3" destOrd="0" presId="urn:microsoft.com/office/officeart/2005/8/layout/venn2"/>
    <dgm:cxn modelId="{0DF199BE-0DC3-41FE-98C8-03CFB3E5BB8F}" type="presParOf" srcId="{43F52E4F-3E89-4CCA-8ADE-996AB87ECF18}" destId="{A42AB8B9-4B8E-4AFF-930A-409BEA06D830}" srcOrd="0" destOrd="0" presId="urn:microsoft.com/office/officeart/2005/8/layout/venn2"/>
    <dgm:cxn modelId="{49EB982E-4A9B-400B-B874-1364095B0960}" type="presParOf" srcId="{43F52E4F-3E89-4CCA-8ADE-996AB87ECF18}" destId="{1E3F2477-7DEB-4FD4-A07E-574B8422A6C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0B318-3D00-4F4F-8114-7D2146ABF7FD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5BE4-EF02-4227-88B3-BDB8D49E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176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EC28FFA-2949-426A-8725-2280B80602A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1572B74-AA20-445D-87BF-2F1F81942B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62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54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01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358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478800" y="342900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17 février 2016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6406" y="924000"/>
            <a:ext cx="8229600" cy="2288976"/>
          </a:xfrm>
        </p:spPr>
        <p:txBody>
          <a:bodyPr>
            <a:normAutofit/>
          </a:bodyPr>
          <a:lstStyle/>
          <a:p>
            <a:r>
              <a:rPr lang="fr-CA" b="1" dirty="0" smtClean="0"/>
              <a:t>«</a:t>
            </a:r>
            <a:r>
              <a:rPr lang="fr-CA" b="1" dirty="0"/>
              <a:t> 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</a:t>
            </a:r>
            <a:r>
              <a:rPr lang="fr-CA" b="1" dirty="0" err="1" smtClean="0"/>
              <a:t>Growth</a:t>
            </a:r>
            <a:r>
              <a:rPr lang="fr-CA" b="1" dirty="0" smtClean="0"/>
              <a:t> </a:t>
            </a:r>
            <a:r>
              <a:rPr lang="fr-CA" b="1" dirty="0" err="1"/>
              <a:t>mindset</a:t>
            </a:r>
            <a:r>
              <a:rPr lang="fr-CA" b="1" dirty="0"/>
              <a:t> » 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une </a:t>
            </a:r>
            <a:r>
              <a:rPr lang="fr-CA" b="1" dirty="0"/>
              <a:t>clé pour la persévérance 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et </a:t>
            </a:r>
            <a:r>
              <a:rPr lang="fr-CA" b="1" dirty="0"/>
              <a:t>pour la réussite des </a:t>
            </a:r>
            <a:r>
              <a:rPr lang="fr-CA" b="1" dirty="0" smtClean="0"/>
              <a:t>étudiants</a:t>
            </a:r>
            <a:endParaRPr lang="fr-CA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00" y="4740557"/>
            <a:ext cx="3924848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 </a:t>
            </a:r>
            <a:r>
              <a:rPr lang="fr-CA" dirty="0" err="1" smtClean="0">
                <a:solidFill>
                  <a:srgbClr val="007CAF"/>
                </a:solidFill>
              </a:rPr>
              <a:t>Growth</a:t>
            </a:r>
            <a:r>
              <a:rPr lang="fr-CA" dirty="0" smtClean="0">
                <a:solidFill>
                  <a:srgbClr val="007CAF"/>
                </a:solidFill>
              </a:rPr>
              <a:t> </a:t>
            </a:r>
            <a:r>
              <a:rPr lang="fr-CA" dirty="0" err="1" smtClean="0">
                <a:solidFill>
                  <a:srgbClr val="007CAF"/>
                </a:solidFill>
              </a:rPr>
              <a:t>mindset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01805"/>
              </p:ext>
            </p:extLst>
          </p:nvPr>
        </p:nvGraphicFramePr>
        <p:xfrm>
          <a:off x="539550" y="1397000"/>
          <a:ext cx="7992890" cy="5002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996866">
                <a:tc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effectLst/>
                        </a:rPr>
                        <a:t>Les résultats</a:t>
                      </a:r>
                      <a:endParaRPr lang="fr-CA" sz="1200" b="1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Progression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Développement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Réussite</a:t>
                      </a:r>
                      <a:endParaRPr lang="fr-CA" sz="1200" b="0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200" b="1" kern="1200" dirty="0" smtClean="0">
                          <a:effectLst/>
                        </a:rPr>
                        <a:t>Les comportements</a:t>
                      </a:r>
                      <a:endParaRPr lang="fr-CA" sz="1200" b="1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Efforts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Application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Régulation, ouverture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Ténacité</a:t>
                      </a:r>
                      <a:endParaRPr lang="fr-CA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200" b="1" kern="1200" dirty="0" smtClean="0">
                          <a:effectLst/>
                        </a:rPr>
                        <a:t>L’état d’esprit</a:t>
                      </a:r>
                      <a:endParaRPr lang="fr-CA" sz="1200" b="1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Conscience de sa situation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Détermination à relever les défis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Potentiel d’y parvenir</a:t>
                      </a:r>
                      <a:endParaRPr lang="fr-CA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effectLst/>
                        </a:rPr>
                        <a:t>Les visées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Maîtrise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Amélioration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Réussite</a:t>
                      </a:r>
                      <a:endParaRPr lang="fr-CA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</a:tr>
              <a:tr h="996866">
                <a:tc gridSpan="2">
                  <a:txBody>
                    <a:bodyPr/>
                    <a:lstStyle/>
                    <a:p>
                      <a:r>
                        <a:rPr lang="fr-FR" sz="1200" b="1" kern="1200" dirty="0" smtClean="0">
                          <a:effectLst/>
                        </a:rPr>
                        <a:t>Les croyances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Capacités se développent.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kern="1200" dirty="0" smtClean="0">
                          <a:effectLst/>
                        </a:rPr>
                        <a:t>Succès provient d’une démarche de progression, d’amélioration.</a:t>
                      </a:r>
                      <a:endParaRPr lang="fr-CA" sz="1200" kern="1200" dirty="0" smtClean="0">
                        <a:effectLst/>
                      </a:endParaRPr>
                    </a:p>
                    <a:p>
                      <a:endParaRPr lang="fr-CA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0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9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théories de l’intelligence, de la personnalité </a:t>
            </a:r>
            <a:r>
              <a:rPr lang="fr-FR" dirty="0" smtClean="0">
                <a:solidFill>
                  <a:srgbClr val="007CAF"/>
                </a:solidFill>
              </a:rPr>
              <a:t>et </a:t>
            </a:r>
            <a:r>
              <a:rPr lang="fr-FR" dirty="0">
                <a:solidFill>
                  <a:srgbClr val="007CAF"/>
                </a:solidFill>
              </a:rPr>
              <a:t>leurs effets 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4588" y="1916832"/>
            <a:ext cx="8229600" cy="2980928"/>
          </a:xfrm>
        </p:spPr>
        <p:txBody>
          <a:bodyPr anchor="t" anchorCtr="0">
            <a:noAutofit/>
          </a:bodyPr>
          <a:lstStyle/>
          <a:p>
            <a:pPr marL="457200" indent="-269875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perceptions, les sentiments,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269875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comportements, 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269875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accomplissements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166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6192"/>
            <a:ext cx="8229600" cy="990600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théories ou les conceptions </a:t>
            </a:r>
            <a:r>
              <a:rPr lang="fr-CA" dirty="0">
                <a:solidFill>
                  <a:srgbClr val="007CAF"/>
                </a:solidFill>
              </a:rPr>
              <a:t/>
            </a:r>
            <a:br>
              <a:rPr lang="fr-CA" dirty="0">
                <a:solidFill>
                  <a:srgbClr val="007CAF"/>
                </a:solidFill>
              </a:rPr>
            </a:br>
            <a:r>
              <a:rPr lang="fr-FR" dirty="0">
                <a:solidFill>
                  <a:srgbClr val="007CAF"/>
                </a:solidFill>
              </a:rPr>
              <a:t>de l’intelligence et de la personnalité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4588" y="1916832"/>
            <a:ext cx="8229600" cy="2980928"/>
          </a:xfrm>
        </p:spPr>
        <p:txBody>
          <a:bodyPr anchor="t" anchorCtr="0">
            <a:noAutofit/>
          </a:bodyPr>
          <a:lstStyle/>
          <a:p>
            <a:pPr lvl="1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 fixiste</a:t>
            </a:r>
            <a:endParaRPr lang="fr-C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conception développementale</a:t>
            </a:r>
            <a:endParaRPr lang="fr-C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lvl="1" indent="0">
              <a:buNone/>
            </a:pPr>
            <a:r>
              <a:rPr lang="fr-FR" b="1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364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79296" cy="2535560"/>
          </a:xfrm>
        </p:spPr>
        <p:txBody>
          <a:bodyPr>
            <a:normAutofit fontScale="90000"/>
          </a:bodyPr>
          <a:lstStyle/>
          <a:p>
            <a:r>
              <a:rPr lang="fr-FR" sz="4400" dirty="0">
                <a:solidFill>
                  <a:srgbClr val="007CAF"/>
                </a:solidFill>
              </a:rPr>
              <a:t>Les effets des théories ou conceptions de </a:t>
            </a:r>
            <a:r>
              <a:rPr lang="fr-FR" sz="4400" dirty="0" smtClean="0">
                <a:solidFill>
                  <a:srgbClr val="007CAF"/>
                </a:solidFill>
              </a:rPr>
              <a:t>l’intelligence dans </a:t>
            </a:r>
            <a:r>
              <a:rPr lang="fr-FR" sz="4400" dirty="0">
                <a:solidFill>
                  <a:srgbClr val="007CAF"/>
                </a:solidFill>
              </a:rPr>
              <a:t>diverses situations scolaires typiques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3968" y="2636912"/>
            <a:ext cx="8229600" cy="391209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 regard des buts scolaires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Face à la difficulté d’accomplir une tâche avec succès 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Quand est ressentie une confusion intellectuelle  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Devant l’obtention d’une note faible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145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altLang="fr-FR" dirty="0" smtClean="0">
                <a:solidFill>
                  <a:srgbClr val="007CAF"/>
                </a:solidFill>
              </a:rPr>
              <a:t>Les conceptions </a:t>
            </a:r>
            <a:r>
              <a:rPr lang="fr-FR" altLang="fr-FR" dirty="0">
                <a:solidFill>
                  <a:srgbClr val="007CAF"/>
                </a:solidFill>
              </a:rPr>
              <a:t>de l’intelligence, </a:t>
            </a:r>
            <a:r>
              <a:rPr lang="fr-FR" altLang="fr-FR" dirty="0" smtClean="0">
                <a:solidFill>
                  <a:srgbClr val="007CAF"/>
                </a:solidFill>
              </a:rPr>
              <a:t>les buts </a:t>
            </a:r>
            <a:r>
              <a:rPr lang="fr-FR" altLang="fr-FR" dirty="0">
                <a:solidFill>
                  <a:srgbClr val="007CAF"/>
                </a:solidFill>
              </a:rPr>
              <a:t>scolaires et </a:t>
            </a:r>
            <a:r>
              <a:rPr lang="fr-FR" altLang="fr-FR" dirty="0" smtClean="0">
                <a:solidFill>
                  <a:srgbClr val="007CAF"/>
                </a:solidFill>
              </a:rPr>
              <a:t>les intentions </a:t>
            </a:r>
            <a:r>
              <a:rPr lang="fr-FR" altLang="fr-FR" dirty="0">
                <a:solidFill>
                  <a:srgbClr val="007CAF"/>
                </a:solidFill>
              </a:rPr>
              <a:t>de l’étudiant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35255"/>
              </p:ext>
            </p:extLst>
          </p:nvPr>
        </p:nvGraphicFramePr>
        <p:xfrm>
          <a:off x="490860" y="1988840"/>
          <a:ext cx="828092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384377"/>
                <a:gridCol w="3600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Aspects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Croyances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Les capacités sont innées, stables.</a:t>
                      </a:r>
                      <a:endParaRPr lang="fr-CA" sz="1500" dirty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Etre intelligent, capable se manifeste par des réussites rapides, aisées.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Les capacités se développent.</a:t>
                      </a:r>
                      <a:endParaRPr lang="fr-CA" sz="1500" dirty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La réussite provient d’une démarche de progression, d’amélioration. </a:t>
                      </a:r>
                      <a:endParaRPr lang="fr-CA" sz="15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Buts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+ liée à des buts de performance</a:t>
                      </a:r>
                      <a:endParaRPr lang="fr-CA" sz="1500" dirty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Buts à court terme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+ liée des buts de maîtrise</a:t>
                      </a:r>
                      <a:endParaRPr lang="fr-CA" sz="1500" dirty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Buts à long terme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Intentions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</a:rPr>
                        <a:t>Urgence de réussir </a:t>
                      </a:r>
                      <a:endParaRPr lang="fr-CA" sz="150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</a:rPr>
                        <a:t>Démonstration de ses capacités </a:t>
                      </a:r>
                      <a:endParaRPr lang="fr-CA" sz="150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</a:rPr>
                        <a:t>Obtention de jugements favorables à propos de son intelligence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Volonté de croissance</a:t>
                      </a:r>
                      <a:endParaRPr lang="fr-CA" sz="1500" dirty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Atteinte de la maîtrise</a:t>
                      </a:r>
                      <a:endParaRPr lang="fr-CA" sz="1500" dirty="0">
                        <a:effectLst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</a:rPr>
                        <a:t>Obtention de rétroactions menant aux capacités, au succès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404" y="97184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conceptions de l’intelligence et leurs </a:t>
            </a:r>
            <a:r>
              <a:rPr lang="fr-FR" dirty="0" smtClean="0">
                <a:solidFill>
                  <a:srgbClr val="007CAF"/>
                </a:solidFill>
              </a:rPr>
              <a:t> effets en </a:t>
            </a:r>
            <a:r>
              <a:rPr lang="fr-FR" dirty="0">
                <a:solidFill>
                  <a:srgbClr val="007CAF"/>
                </a:solidFill>
              </a:rPr>
              <a:t>situation de difficulté ou de confusion intellectuelle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790792"/>
              </p:ext>
            </p:extLst>
          </p:nvPr>
        </p:nvGraphicFramePr>
        <p:xfrm>
          <a:off x="510852" y="2204864"/>
          <a:ext cx="8280920" cy="4463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860"/>
                <a:gridCol w="3406030"/>
                <a:gridCol w="3406030"/>
              </a:tblGrid>
              <a:tr h="4374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fr-CA" b="0" dirty="0" smtClean="0"/>
                        <a:t>Aspects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970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Engagement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Confiance en réussite conditionne engagement: but positif de performance + but plus faible de maîtrise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Intentions, détermination, ténacité indépendantes du degré de confiance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Traitement des tâches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Difficulté à se débrouiller 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Utilisation fréquente, marquée, rapide de stratégies inefficaces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Verbalisation négative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Régulation des démarches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Conservation des stratégies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Recours à de + sophistiquées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Verbalisation positive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0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État d’esprit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Doute au sujet de ses capacités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Impuissance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Motivation à relever défis, appréciation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Potentiel d’y arriver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Objectifs d’amélioration, de succès 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Résultats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 + faible de réussite au 1</a:t>
                      </a:r>
                      <a:r>
                        <a:rPr lang="fr-FR" sz="1500" baseline="30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essai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Peu d’amélioration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 + élevé de réussite au 1</a:t>
                      </a:r>
                      <a:r>
                        <a:rPr lang="fr-FR" sz="1500" baseline="30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essai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 + élevé de réussite au terme 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7CAF"/>
                </a:solidFill>
              </a:rPr>
              <a:t>Les conceptions de l’intelligence et leurs  effets en situation de difficulté ou de confusion </a:t>
            </a:r>
            <a:r>
              <a:rPr lang="fr-FR" dirty="0" smtClean="0">
                <a:solidFill>
                  <a:srgbClr val="007CAF"/>
                </a:solidFill>
              </a:rPr>
              <a:t>intellectuelle (suite)</a:t>
            </a: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36559"/>
              </p:ext>
            </p:extLst>
          </p:nvPr>
        </p:nvGraphicFramePr>
        <p:xfrm>
          <a:off x="510852" y="2204864"/>
          <a:ext cx="8280920" cy="3975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900"/>
                <a:gridCol w="3226010"/>
                <a:gridCol w="3226010"/>
              </a:tblGrid>
              <a:tr h="4374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fr-CA" b="0" dirty="0" smtClean="0"/>
                        <a:t>Aspects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64267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Attributions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Manque de capacité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Difficulté de la tâche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Manque d’efforts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Difficulté de la tâche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0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Projection</a:t>
                      </a:r>
                      <a:endParaRPr lang="fr-CA" sz="1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Attentes plus faibles de + résultats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Attentes de progression, de succès 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076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Conséquences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Évitement </a:t>
                      </a: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 défis, des tâches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Absences en classe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Doute à propos de l’intelligence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Fermeture aux rétroactions visant l’amélioration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Persévérance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Maintien, augmentation des efforts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Engagement dans la pratique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Démarche de compréhension des erreurs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Amélioration des méthodes, stratégies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9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conceptions de l’intelligence </a:t>
            </a:r>
            <a:r>
              <a:rPr lang="fr-FR" dirty="0" smtClean="0">
                <a:solidFill>
                  <a:srgbClr val="007CAF"/>
                </a:solidFill>
              </a:rPr>
              <a:t>et </a:t>
            </a:r>
            <a:r>
              <a:rPr lang="fr-FR" dirty="0">
                <a:solidFill>
                  <a:srgbClr val="007CAF"/>
                </a:solidFill>
              </a:rPr>
              <a:t>les effets de l’obtention de notes </a:t>
            </a:r>
            <a:r>
              <a:rPr lang="fr-FR" dirty="0" smtClean="0">
                <a:solidFill>
                  <a:srgbClr val="007CAF"/>
                </a:solidFill>
              </a:rPr>
              <a:t>faibles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77464"/>
              </p:ext>
            </p:extLst>
          </p:nvPr>
        </p:nvGraphicFramePr>
        <p:xfrm>
          <a:off x="490860" y="1988840"/>
          <a:ext cx="82809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892"/>
                <a:gridCol w="3216014"/>
                <a:gridCol w="3216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Aspects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Réactions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Attributions causales externes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Croyance en son intelligence invalidée (du fait à l’identité</a:t>
                      </a: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Conscience de sa situation actuelle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Acceptation du défi 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Croyance au succès </a:t>
                      </a: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futur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Comportements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Désintérêt, laisser-aller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Réaction défensive: évitement 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Engagement dans des tâches que l’on réussit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Prise </a:t>
                      </a: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 charge: mobilisation, exploitation des rétroactions,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Planification</a:t>
                      </a: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application, </a:t>
                      </a: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ajustement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Conséquences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Tendance plus marquée à la croyance en l’incapacité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Amélioration </a:t>
                      </a: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faible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Maintien de l’estime de soi 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Transformation des revers en succès: meilleure performance sur une longue période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3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conceptions </a:t>
            </a:r>
            <a:r>
              <a:rPr lang="fr-CA" dirty="0" smtClean="0">
                <a:solidFill>
                  <a:srgbClr val="007CAF"/>
                </a:solidFill>
              </a:rPr>
              <a:t>de la personnalité et leurs effets sociaux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193504" y="6525344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400" i="1" dirty="0" smtClean="0"/>
              <a:t>Supplément au webinaire</a:t>
            </a:r>
            <a:endParaRPr lang="fr-CA" sz="1400" i="1" dirty="0"/>
          </a:p>
        </p:txBody>
      </p:sp>
    </p:spTree>
    <p:extLst>
      <p:ext uri="{BB962C8B-B14F-4D97-AF65-F5344CB8AC3E}">
        <p14:creationId xmlns:p14="http://schemas.microsoft.com/office/powerpoint/2010/main" val="25990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conceptions </a:t>
            </a:r>
            <a:r>
              <a:rPr lang="fr-CA" dirty="0" smtClean="0">
                <a:solidFill>
                  <a:srgbClr val="007CAF"/>
                </a:solidFill>
              </a:rPr>
              <a:t>de la personnalité et leurs effets sociaux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5340" y="177281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L’intégration dans un milieu, dans un groupe, dans un réseau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85339"/>
              </p:ext>
            </p:extLst>
          </p:nvPr>
        </p:nvGraphicFramePr>
        <p:xfrm>
          <a:off x="457200" y="2636912"/>
          <a:ext cx="8280920" cy="195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892"/>
                <a:gridCol w="3216014"/>
                <a:gridCol w="3216014"/>
              </a:tblGrid>
              <a:tr h="554736"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Aspects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1317472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Incompétence sociale et émotionnelle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15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rejet attribué à cette cause,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il confirme le sentiment,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il conduit à l’abandon du projet.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15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rejet attribué à cette cause,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il y a accueil plus favorable de la possibilité d’aller plus loin.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193504" y="6525344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400" i="1" dirty="0" smtClean="0"/>
              <a:t>Supplément au webinaire</a:t>
            </a:r>
            <a:endParaRPr lang="fr-CA" sz="1400" i="1" dirty="0"/>
          </a:p>
        </p:txBody>
      </p:sp>
    </p:spTree>
    <p:extLst>
      <p:ext uri="{BB962C8B-B14F-4D97-AF65-F5344CB8AC3E}">
        <p14:creationId xmlns:p14="http://schemas.microsoft.com/office/powerpoint/2010/main" val="32566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7CAF"/>
                </a:solidFill>
              </a:rPr>
              <a:t>Une série de six webinaires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Des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pistes pour accroître la réussite et la persévérance en enseignement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supérieur (1</a:t>
            </a:r>
            <a:r>
              <a:rPr lang="fr-CA" sz="2000" baseline="30000" dirty="0" smtClean="0">
                <a:solidFill>
                  <a:srgbClr val="404040"/>
                </a:solidFill>
                <a:latin typeface="+mj-lt"/>
              </a:rPr>
              <a:t>er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Le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« </a:t>
            </a:r>
            <a:r>
              <a:rPr lang="fr-CA" sz="2000" dirty="0" err="1">
                <a:solidFill>
                  <a:srgbClr val="404040"/>
                </a:solidFill>
                <a:latin typeface="+mj-lt"/>
              </a:rPr>
              <a:t>Growth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 </a:t>
            </a:r>
            <a:r>
              <a:rPr lang="fr-CA" sz="2000" dirty="0" err="1">
                <a:solidFill>
                  <a:srgbClr val="404040"/>
                </a:solidFill>
                <a:latin typeface="+mj-lt"/>
              </a:rPr>
              <a:t>mindset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 » – une clé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de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la persévérance et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de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la réussite des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étudiants (17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L’approche-programme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, moteur de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réussite? (24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Stratégies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pédagogiques favorisant la réussite, par où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commencer? (9 mars)	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Actions </a:t>
            </a:r>
            <a:r>
              <a:rPr lang="fr-CA" sz="2000" dirty="0">
                <a:solidFill>
                  <a:srgbClr val="404040"/>
                </a:solidFill>
                <a:latin typeface="+mj-lt"/>
              </a:rPr>
              <a:t>institutionnelles pour la réussite, comment en faire un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succès? (17 mai)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rgbClr val="40404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rgbClr val="404040"/>
                </a:solidFill>
              </a:rPr>
              <a:t>Une dynamique de la réussite en éducation </a:t>
            </a:r>
            <a:r>
              <a:rPr lang="fr-CA" sz="2000" dirty="0" smtClean="0">
                <a:solidFill>
                  <a:srgbClr val="404040"/>
                </a:solidFill>
              </a:rPr>
              <a:t>supérieure 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(1</a:t>
            </a:r>
            <a:r>
              <a:rPr lang="fr-CA" sz="2000" baseline="30000" dirty="0" smtClean="0">
                <a:solidFill>
                  <a:srgbClr val="404040"/>
                </a:solidFill>
                <a:latin typeface="+mj-lt"/>
              </a:rPr>
              <a:t>er</a:t>
            </a:r>
            <a:r>
              <a:rPr lang="fr-CA" sz="2000" dirty="0" smtClean="0">
                <a:solidFill>
                  <a:srgbClr val="404040"/>
                </a:solidFill>
                <a:latin typeface="+mj-lt"/>
              </a:rPr>
              <a:t> juin)</a:t>
            </a:r>
            <a:endParaRPr lang="fr-CA" sz="2000" dirty="0">
              <a:solidFill>
                <a:srgbClr val="404040"/>
              </a:solidFill>
              <a:latin typeface="+mj-lt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09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conceptions </a:t>
            </a:r>
            <a:r>
              <a:rPr lang="fr-CA" dirty="0" smtClean="0">
                <a:solidFill>
                  <a:srgbClr val="007CAF"/>
                </a:solidFill>
              </a:rPr>
              <a:t>de la personnalité et leurs effets sociaux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5340" y="177281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L’exercice </a:t>
            </a:r>
            <a:r>
              <a:rPr lang="fr-FR" dirty="0"/>
              <a:t>du jugement envers les autres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05427"/>
              </p:ext>
            </p:extLst>
          </p:nvPr>
        </p:nvGraphicFramePr>
        <p:xfrm>
          <a:off x="457200" y="2636912"/>
          <a:ext cx="8280920" cy="272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892"/>
                <a:gridCol w="3216014"/>
                <a:gridCol w="3216014"/>
              </a:tblGrid>
              <a:tr h="554736">
                <a:tc>
                  <a:txBody>
                    <a:bodyPr/>
                    <a:lstStyle/>
                    <a:p>
                      <a:pPr algn="ctr"/>
                      <a:r>
                        <a:rPr lang="fr-CA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1317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Perception des autres dans diverses situations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Jugements sociaux 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55600" marR="0" lvl="1" indent="-17780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généraux,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55600" marR="0" lvl="1" indent="-17780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inflexibles,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55600" marR="0" lvl="1" indent="-17780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</a:t>
                      </a: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durables.</a:t>
                      </a:r>
                      <a:endParaRPr lang="fr-CA" sz="15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Sanctions </a:t>
                      </a: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sévères.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Jugements sociaux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55600" marR="0" lvl="1" indent="-17780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tiennent </a:t>
                      </a: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davantage compte des situations, circonstances,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55600" marR="0" lvl="1" indent="-17780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sont </a:t>
                      </a: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temporaires,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55600" marR="0" lvl="1" indent="-177800" algn="l" defTabSz="914400" rtl="0" eaLnBrk="1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conduisent </a:t>
                      </a:r>
                      <a:r>
                        <a:rPr lang="fr-FR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moins à des généralisations.</a:t>
                      </a:r>
                      <a:endParaRPr lang="fr-CA" sz="1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Affirmation de la possibilité de changement, d’amélioration.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193504" y="6525344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400" i="1" dirty="0" smtClean="0"/>
              <a:t>Supplément au webinaire</a:t>
            </a:r>
            <a:endParaRPr lang="fr-CA" sz="1400" i="1" dirty="0"/>
          </a:p>
        </p:txBody>
      </p:sp>
    </p:spTree>
    <p:extLst>
      <p:ext uri="{BB962C8B-B14F-4D97-AF65-F5344CB8AC3E}">
        <p14:creationId xmlns:p14="http://schemas.microsoft.com/office/powerpoint/2010/main" val="20641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CAF"/>
                </a:solidFill>
              </a:rPr>
              <a:t>Les </a:t>
            </a:r>
            <a:r>
              <a:rPr lang="fr-FR" dirty="0">
                <a:solidFill>
                  <a:srgbClr val="007CAF"/>
                </a:solidFill>
              </a:rPr>
              <a:t>conceptions </a:t>
            </a:r>
            <a:r>
              <a:rPr lang="fr-CA" dirty="0" smtClean="0">
                <a:solidFill>
                  <a:srgbClr val="007CAF"/>
                </a:solidFill>
              </a:rPr>
              <a:t>de la personnalité et leurs effets sociaux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5340" y="177281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L’exercice </a:t>
            </a:r>
            <a:r>
              <a:rPr lang="fr-FR" dirty="0"/>
              <a:t>du jugement envers les autres </a:t>
            </a:r>
            <a:r>
              <a:rPr lang="fr-CA" dirty="0"/>
              <a:t>(suite)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12454"/>
              </p:ext>
            </p:extLst>
          </p:nvPr>
        </p:nvGraphicFramePr>
        <p:xfrm>
          <a:off x="457200" y="2636912"/>
          <a:ext cx="828092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892"/>
                <a:gridCol w="3216014"/>
                <a:gridCol w="3216014"/>
              </a:tblGrid>
              <a:tr h="664300">
                <a:tc>
                  <a:txBody>
                    <a:bodyPr/>
                    <a:lstStyle/>
                    <a:p>
                      <a:pPr algn="ctr"/>
                      <a:r>
                        <a:rPr lang="fr-CA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fixiste</a:t>
                      </a:r>
                      <a:endParaRPr lang="fr-CA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/>
                        <a:t>Conception</a:t>
                      </a:r>
                      <a:r>
                        <a:rPr lang="fr-CA" b="0" baseline="0" dirty="0" smtClean="0"/>
                        <a:t> développementale</a:t>
                      </a:r>
                      <a:endParaRPr lang="fr-CA" b="0" dirty="0"/>
                    </a:p>
                  </a:txBody>
                  <a:tcPr anchor="ctr"/>
                </a:tc>
              </a:tr>
              <a:tr h="68088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Perception des autres dans diverses situations</a:t>
                      </a: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Connaissances équivalentes des stéréotypes: groupes ethniques, catégories de travailleurs, etc.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672594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Accord plus fort avec les stéréotypes positifs et négatifs</a:t>
                      </a:r>
                      <a:endParaRPr lang="fr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Prise en compte des facteurs explicatifs environnementaux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7065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Sur la base d’informations limitées, 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formation de jugements globaux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formation de jugements plus extrêmes</a:t>
                      </a:r>
                      <a:r>
                        <a:rPr lang="fr-FR" sz="1500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adhésion </a:t>
                      </a: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rapide à des jugements globaux,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application plus rapide à des individus.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fr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193504" y="6525344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400" i="1" dirty="0" smtClean="0"/>
              <a:t>Supplément au webinaire</a:t>
            </a:r>
            <a:endParaRPr lang="fr-CA" sz="1400" i="1" dirty="0"/>
          </a:p>
        </p:txBody>
      </p:sp>
    </p:spTree>
    <p:extLst>
      <p:ext uri="{BB962C8B-B14F-4D97-AF65-F5344CB8AC3E}">
        <p14:creationId xmlns:p14="http://schemas.microsoft.com/office/powerpoint/2010/main" val="37636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79296" cy="1368152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007CAF"/>
                </a:solidFill>
              </a:rPr>
              <a:t>Des </a:t>
            </a:r>
            <a:r>
              <a:rPr lang="fr-FR" sz="4400" dirty="0">
                <a:solidFill>
                  <a:srgbClr val="007CAF"/>
                </a:solidFill>
              </a:rPr>
              <a:t>conclusions de </a:t>
            </a:r>
            <a:r>
              <a:rPr lang="fr-FR" sz="4400" dirty="0" err="1">
                <a:solidFill>
                  <a:srgbClr val="007CAF"/>
                </a:solidFill>
              </a:rPr>
              <a:t>Dweck</a:t>
            </a:r>
            <a:r>
              <a:rPr lang="fr-FR" sz="4400" dirty="0">
                <a:solidFill>
                  <a:srgbClr val="007CAF"/>
                </a:solidFill>
              </a:rPr>
              <a:t> et </a:t>
            </a:r>
            <a:r>
              <a:rPr lang="fr-FR" sz="4400" dirty="0" smtClean="0">
                <a:solidFill>
                  <a:srgbClr val="007CAF"/>
                </a:solidFill>
              </a:rPr>
              <a:t>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12096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Étudiants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 enseignants doivent être conscients des conceptions de l’intelligence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Former enseignants et étudiants à l’apprentissage, à la physiologie et au fonctionnement du cerveau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Enseigner une conception développementale de l’intelligence agit sur la conception des étudiants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étudiants adoptant une conception développementale font les gains scolaires les plus élevés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Enseignants et professionnels agissant selon une conception développementale contribuent le plus à l’accroissement de la réussite et de la persévérance</a:t>
            </a:r>
            <a:r>
              <a:rPr lang="fr-FR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7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79296" cy="1368152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007CAF"/>
                </a:solidFill>
              </a:rPr>
              <a:t>Le </a:t>
            </a:r>
            <a:r>
              <a:rPr lang="fr-FR" sz="4400" dirty="0">
                <a:solidFill>
                  <a:srgbClr val="007CAF"/>
                </a:solidFill>
              </a:rPr>
              <a:t>« </a:t>
            </a:r>
            <a:r>
              <a:rPr lang="fr-FR" sz="4400" dirty="0" err="1">
                <a:solidFill>
                  <a:srgbClr val="007CAF"/>
                </a:solidFill>
              </a:rPr>
              <a:t>Growth</a:t>
            </a:r>
            <a:r>
              <a:rPr lang="fr-FR" sz="4400" dirty="0">
                <a:solidFill>
                  <a:srgbClr val="007CAF"/>
                </a:solidFill>
              </a:rPr>
              <a:t> </a:t>
            </a:r>
            <a:r>
              <a:rPr lang="fr-FR" sz="4400" dirty="0" err="1">
                <a:solidFill>
                  <a:srgbClr val="007CAF"/>
                </a:solidFill>
              </a:rPr>
              <a:t>Mindset</a:t>
            </a:r>
            <a:r>
              <a:rPr lang="fr-FR" sz="4400" dirty="0">
                <a:solidFill>
                  <a:srgbClr val="007CAF"/>
                </a:solidFill>
              </a:rPr>
              <a:t> »</a:t>
            </a:r>
            <a:endParaRPr lang="fr-CA" sz="4400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12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Teachers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prepared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knowledge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workings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brain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have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optimism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incentive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motivation to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follow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ongoing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to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apply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findings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classroom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These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teachers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help all [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build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brain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potential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regardless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past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performance – bridge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achievement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gap, and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reach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highest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21st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century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potential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starting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now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One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example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about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brain's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neuroplasticity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opportunities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have as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educators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help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literally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change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brains</a:t>
            </a:r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and intelligence. » </a:t>
            </a:r>
            <a:endParaRPr lang="fr-CA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Judy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Willis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50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389111"/>
            <a:ext cx="8229600" cy="4344144"/>
          </a:xfrm>
        </p:spPr>
        <p:txBody>
          <a:bodyPr>
            <a:normAutofit/>
          </a:bodyPr>
          <a:lstStyle/>
          <a:p>
            <a:pPr marL="184150" indent="-184150">
              <a:buNone/>
            </a:pPr>
            <a:r>
              <a:rPr lang="fr-CA" sz="2000" dirty="0" smtClean="0"/>
              <a:t>Animation:</a:t>
            </a:r>
          </a:p>
          <a:p>
            <a:pPr marL="185737" indent="0">
              <a:buNone/>
            </a:pPr>
            <a:r>
              <a:rPr lang="fr-CA" sz="2000" dirty="0">
                <a:solidFill>
                  <a:srgbClr val="007CAF"/>
                </a:solidFill>
              </a:rPr>
              <a:t>PATRICIA LAPOINTE</a:t>
            </a:r>
            <a:r>
              <a:rPr lang="fr-CA" sz="2000" dirty="0" smtClean="0"/>
              <a:t>, CAPRES</a:t>
            </a:r>
          </a:p>
          <a:p>
            <a:pPr marL="0" lvl="0" indent="0">
              <a:buNone/>
            </a:pPr>
            <a:endParaRPr lang="fr-CA" sz="600" dirty="0" smtClean="0"/>
          </a:p>
          <a:p>
            <a:pPr marL="0" lvl="0" indent="0">
              <a:buNone/>
            </a:pPr>
            <a:r>
              <a:rPr lang="fr-CA" sz="2000" dirty="0" smtClean="0"/>
              <a:t>Panélistes : </a:t>
            </a:r>
            <a:endParaRPr lang="fr-CA" sz="600" dirty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>
                <a:solidFill>
                  <a:srgbClr val="007CAF"/>
                </a:solidFill>
              </a:rPr>
              <a:t>FRANÇOIS VASSEUR, </a:t>
            </a:r>
            <a:r>
              <a:rPr lang="fr-CA" sz="2000" dirty="0"/>
              <a:t>Consultant en pédagogie et rédacteur du </a:t>
            </a:r>
            <a:r>
              <a:rPr lang="fr-CA" sz="2000" dirty="0" smtClean="0"/>
              <a:t>dossier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 smtClean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>
                <a:solidFill>
                  <a:srgbClr val="007CAF"/>
                </a:solidFill>
              </a:rPr>
              <a:t>SIMON LAROSE, </a:t>
            </a:r>
            <a:r>
              <a:rPr lang="fr-CA" sz="2000" dirty="0"/>
              <a:t>Professeur, Département d’étude sur l’enseignement et l’apprentissage, Université Laval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 smtClean="0">
              <a:solidFill>
                <a:srgbClr val="007CAF"/>
              </a:solidFill>
            </a:endParaRPr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 smtClean="0">
                <a:solidFill>
                  <a:srgbClr val="007CAF"/>
                </a:solidFill>
              </a:rPr>
              <a:t>ANICK </a:t>
            </a:r>
            <a:r>
              <a:rPr lang="fr-CA" sz="2000" dirty="0">
                <a:solidFill>
                  <a:srgbClr val="007CAF"/>
                </a:solidFill>
              </a:rPr>
              <a:t>SIRARD, </a:t>
            </a:r>
            <a:r>
              <a:rPr lang="fr-CA" sz="2000" dirty="0" smtClean="0"/>
              <a:t>Conseillère </a:t>
            </a:r>
            <a:r>
              <a:rPr lang="fr-CA" sz="2000" dirty="0"/>
              <a:t>pédagogique</a:t>
            </a:r>
            <a:r>
              <a:rPr lang="fr-CA" sz="2000" dirty="0" smtClean="0"/>
              <a:t>, Commission </a:t>
            </a:r>
            <a:r>
              <a:rPr lang="fr-CA" sz="2000" dirty="0"/>
              <a:t>scolaire des </a:t>
            </a:r>
            <a:r>
              <a:rPr lang="fr-CA" sz="2000" dirty="0" smtClean="0"/>
              <a:t>Samares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 smtClean="0">
              <a:solidFill>
                <a:srgbClr val="007CAF"/>
              </a:solidFill>
            </a:endParaRPr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 smtClean="0">
                <a:solidFill>
                  <a:srgbClr val="007CAF"/>
                </a:solidFill>
              </a:rPr>
              <a:t>JACQUES </a:t>
            </a:r>
            <a:r>
              <a:rPr lang="fr-CA" sz="2000" dirty="0">
                <a:solidFill>
                  <a:srgbClr val="007CAF"/>
                </a:solidFill>
              </a:rPr>
              <a:t>COOL</a:t>
            </a:r>
            <a:r>
              <a:rPr lang="fr-CA" sz="2000" dirty="0"/>
              <a:t>, Coordonnateur, </a:t>
            </a:r>
            <a:r>
              <a:rPr lang="fr-CA" sz="2000" dirty="0" smtClean="0"/>
              <a:t>Cadre 21</a:t>
            </a:r>
            <a:endParaRPr lang="fr-CA" sz="2000" u="sng" dirty="0"/>
          </a:p>
          <a:p>
            <a:pPr marL="182563" indent="0">
              <a:buNone/>
              <a:tabLst>
                <a:tab pos="361950" algn="l"/>
              </a:tabLst>
            </a:pPr>
            <a:endParaRPr lang="fr-CA" sz="2000" dirty="0" smtClean="0"/>
          </a:p>
          <a:p>
            <a:pPr lvl="0"/>
            <a:endParaRPr lang="fr-CA" dirty="0"/>
          </a:p>
          <a:p>
            <a:pPr lvl="0"/>
            <a:endParaRPr lang="fr-CA" dirty="0" smtClean="0"/>
          </a:p>
          <a:p>
            <a:pPr lvl="0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186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rgbClr val="007CAF"/>
                </a:solidFill>
              </a:rPr>
              <a:t>Déroulement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Bienvenue	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 </a:t>
            </a:r>
            <a:r>
              <a:rPr lang="fr-CA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growth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fr-CA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mindset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qu’est-ce que c’est?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 applications du </a:t>
            </a:r>
            <a:r>
              <a:rPr lang="fr-CA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growth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fr-CA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mindset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Période </a:t>
            </a:r>
            <a:r>
              <a:rPr lang="fr-C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 </a:t>
            </a:r>
            <a:r>
              <a:rPr lang="fr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questions</a:t>
            </a:r>
            <a:endParaRPr lang="fr-CA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523" y="6212185"/>
            <a:ext cx="554554" cy="52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 algn="ctr">
              <a:buNone/>
            </a:pPr>
            <a:endParaRPr lang="fr-CA" sz="4000" dirty="0" smtClean="0"/>
          </a:p>
          <a:p>
            <a:pPr marL="0" indent="0" algn="ctr">
              <a:buNone/>
            </a:pP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 qui, chez l’étudiant, peut accroître sa réussite et sa persévérance</a:t>
            </a:r>
            <a:endParaRPr lang="fr-CA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solidFill>
                  <a:srgbClr val="007CAF"/>
                </a:solidFill>
              </a:rPr>
              <a:t>Ce qui, chez l’étudiant, peut </a:t>
            </a:r>
            <a:r>
              <a:rPr lang="fr-FR" dirty="0" smtClean="0">
                <a:solidFill>
                  <a:srgbClr val="007CAF"/>
                </a:solidFill>
              </a:rPr>
              <a:t>favoriser: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8"/>
          </a:xfrm>
        </p:spPr>
        <p:txBody>
          <a:bodyPr anchor="t" anchorCtr="0">
            <a:normAutofit/>
          </a:bodyPr>
          <a:lstStyle/>
          <a:p>
            <a:pPr marL="457200" indent="-269875"/>
            <a:r>
              <a:rPr lang="fr-FR" dirty="0" smtClean="0"/>
              <a:t>l’investissement </a:t>
            </a:r>
            <a:r>
              <a:rPr lang="fr-FR" dirty="0"/>
              <a:t>dans la formation et l’adaptation;</a:t>
            </a:r>
            <a:endParaRPr lang="fr-CA" dirty="0"/>
          </a:p>
          <a:p>
            <a:pPr marL="457200" indent="-269875"/>
            <a:r>
              <a:rPr lang="fr-FR" dirty="0" smtClean="0"/>
              <a:t>l’apprentissage</a:t>
            </a:r>
            <a:r>
              <a:rPr lang="fr-FR" dirty="0"/>
              <a:t>, la progression, le développement des compétences;</a:t>
            </a:r>
            <a:endParaRPr lang="fr-CA" dirty="0"/>
          </a:p>
          <a:p>
            <a:pPr marL="457200" indent="-269875"/>
            <a:r>
              <a:rPr lang="fr-FR" dirty="0" smtClean="0"/>
              <a:t>l’atteinte </a:t>
            </a:r>
            <a:r>
              <a:rPr lang="fr-FR" dirty="0"/>
              <a:t>élevée des buts et des objectifs de formation; </a:t>
            </a:r>
            <a:endParaRPr lang="fr-CA" dirty="0"/>
          </a:p>
          <a:p>
            <a:pPr marL="457200" indent="-269875"/>
            <a:r>
              <a:rPr lang="fr-FR" dirty="0" smtClean="0"/>
              <a:t>la </a:t>
            </a:r>
            <a:r>
              <a:rPr lang="fr-FR" dirty="0"/>
              <a:t>capacité d’exploiter ce qui fait l’objet de la formation; </a:t>
            </a:r>
            <a:endParaRPr lang="fr-CA" dirty="0"/>
          </a:p>
          <a:p>
            <a:pPr marL="457200" indent="-269875"/>
            <a:r>
              <a:rPr lang="fr-FR" dirty="0" smtClean="0"/>
              <a:t>la </a:t>
            </a:r>
            <a:r>
              <a:rPr lang="fr-FR" dirty="0"/>
              <a:t>satisfaction à l’égard de la formation.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38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172112437"/>
              </p:ext>
            </p:extLst>
          </p:nvPr>
        </p:nvGraphicFramePr>
        <p:xfrm>
          <a:off x="-108520" y="332656"/>
          <a:ext cx="936104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311860" y="7647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SAVOIR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91024" y="158835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FAIRE 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APPEL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37508" y="2566645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DÉVELOPPER</a:t>
            </a:r>
          </a:p>
          <a:p>
            <a:pPr algn="ctr"/>
            <a:r>
              <a:rPr lang="fr-CA" b="1" dirty="0" smtClean="0">
                <a:solidFill>
                  <a:schemeClr val="bg1"/>
                </a:solidFill>
              </a:rPr>
              <a:t>CONSOLIDER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91024" y="3342387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TIRER</a:t>
            </a:r>
          </a:p>
          <a:p>
            <a:pPr algn="ctr"/>
            <a:r>
              <a:rPr lang="fr-CA" b="1" dirty="0" smtClean="0">
                <a:solidFill>
                  <a:schemeClr val="bg1"/>
                </a:solidFill>
              </a:rPr>
              <a:t>PROFIT</a:t>
            </a:r>
            <a:endParaRPr lang="fr-C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ressources de l’étudiant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886014"/>
              </p:ext>
            </p:extLst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512"/>
                <a:gridCol w="2016224"/>
                <a:gridCol w="2633464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Ses acquis scolaires</a:t>
                      </a:r>
                      <a:endParaRPr lang="fr-CA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Sa perception</a:t>
                      </a:r>
                      <a:r>
                        <a:rPr lang="fr-CA" sz="1600" baseline="0" dirty="0" smtClean="0"/>
                        <a:t> de soi comme apprenant</a:t>
                      </a:r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Des traits</a:t>
                      </a:r>
                      <a:r>
                        <a:rPr lang="fr-CA" sz="1600" baseline="0" dirty="0" smtClean="0"/>
                        <a:t> de personnalité</a:t>
                      </a:r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CA" sz="1600" b="1" dirty="0" smtClean="0"/>
                        <a:t>L’étudiant</a:t>
                      </a:r>
                      <a:endParaRPr lang="fr-C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 smtClean="0"/>
                        <a:t>Son engagement</a:t>
                      </a:r>
                      <a:endParaRPr lang="fr-CA" sz="1600" b="1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 smtClean="0"/>
                        <a:t>Sa croissance</a:t>
                      </a:r>
                      <a:endParaRPr lang="fr-CA" sz="1600" b="1" dirty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 smtClean="0"/>
                        <a:t>Ses compétences</a:t>
                      </a:r>
                      <a:endParaRPr lang="fr-CA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Sa compétence sociale et émotionnelle</a:t>
                      </a:r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CA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Sa capacité de modifier ses représentations</a:t>
                      </a:r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Ses visées</a:t>
                      </a:r>
                    </a:p>
                    <a:p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 </a:t>
            </a:r>
            <a:r>
              <a:rPr lang="fr-CA" dirty="0" err="1" smtClean="0">
                <a:solidFill>
                  <a:srgbClr val="007CAF"/>
                </a:solidFill>
              </a:rPr>
              <a:t>Growth</a:t>
            </a:r>
            <a:r>
              <a:rPr lang="fr-CA" dirty="0" smtClean="0">
                <a:solidFill>
                  <a:srgbClr val="007CAF"/>
                </a:solidFill>
              </a:rPr>
              <a:t> </a:t>
            </a:r>
            <a:r>
              <a:rPr lang="fr-CA" dirty="0" err="1" smtClean="0">
                <a:solidFill>
                  <a:srgbClr val="007CAF"/>
                </a:solidFill>
              </a:rPr>
              <a:t>mindset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found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mindsets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[. . .]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played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key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role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motivation and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achievement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[. . .].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believed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intelligence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could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developed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growth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mindset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outperformed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those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believed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intelligence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fixed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fixed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mindset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And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through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structured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could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grow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brains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and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increase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intellectual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abilities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better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Finally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found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having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[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students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 focus on the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process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leads to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like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hard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work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trying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new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strategies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could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foster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growth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mindset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benefits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r-F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fr-CA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Carol </a:t>
            </a:r>
            <a:r>
              <a:rPr lang="fr-F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Dweck</a:t>
            </a:r>
            <a:r>
              <a:rPr lang="fr-FR" sz="2000" b="1" dirty="0"/>
              <a:t> 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8422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11187</TotalTime>
  <Words>1276</Words>
  <Application>Microsoft Office PowerPoint</Application>
  <PresentationFormat>Affichage à l'écran (4:3)</PresentationFormat>
  <Paragraphs>247</Paragraphs>
  <Slides>23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Clarté</vt:lpstr>
      <vt:lpstr>« Le Growth mindset »  une clé pour la persévérance  et pour la réussite des étudiants</vt:lpstr>
      <vt:lpstr>Une série de six webinaires</vt:lpstr>
      <vt:lpstr>Présentation PowerPoint</vt:lpstr>
      <vt:lpstr>Déroulement</vt:lpstr>
      <vt:lpstr>Présentation PowerPoint</vt:lpstr>
      <vt:lpstr>Ce qui, chez l’étudiant, peut favoriser:</vt:lpstr>
      <vt:lpstr>Présentation PowerPoint</vt:lpstr>
      <vt:lpstr>Les ressources de l’étudiant</vt:lpstr>
      <vt:lpstr>Le Growth mindset</vt:lpstr>
      <vt:lpstr>Le Growth mindset</vt:lpstr>
      <vt:lpstr>Les théories de l’intelligence, de la personnalité et leurs effets </vt:lpstr>
      <vt:lpstr>Les théories ou les conceptions  de l’intelligence et de la personnalité</vt:lpstr>
      <vt:lpstr>Les effets des théories ou conceptions de l’intelligence dans diverses situations scolaires typiques </vt:lpstr>
      <vt:lpstr>Les conceptions de l’intelligence, les buts scolaires et les intentions de l’étudiant </vt:lpstr>
      <vt:lpstr>Les conceptions de l’intelligence et leurs  effets en situation de difficulté ou de confusion intellectuelle  </vt:lpstr>
      <vt:lpstr>Les conceptions de l’intelligence et leurs  effets en situation de difficulté ou de confusion intellectuelle (suite)</vt:lpstr>
      <vt:lpstr>Les conceptions de l’intelligence et les effets de l’obtention de notes faibles </vt:lpstr>
      <vt:lpstr>Les conceptions de la personnalité et leurs effets sociaux</vt:lpstr>
      <vt:lpstr>Les conceptions de la personnalité et leurs effets sociaux</vt:lpstr>
      <vt:lpstr>Les conceptions de la personnalité et leurs effets sociaux</vt:lpstr>
      <vt:lpstr>Les conceptions de la personnalité et leurs effets sociaux</vt:lpstr>
      <vt:lpstr>Des conclusions de Dweck et al</vt:lpstr>
      <vt:lpstr>Le « Growth Mindset »</vt:lpstr>
    </vt:vector>
  </TitlesOfParts>
  <Company>Université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Roy-Boulanger</dc:creator>
  <cp:lastModifiedBy>Utilisateur</cp:lastModifiedBy>
  <cp:revision>162</cp:revision>
  <cp:lastPrinted>2015-06-10T12:54:16Z</cp:lastPrinted>
  <dcterms:created xsi:type="dcterms:W3CDTF">2014-02-10T16:02:18Z</dcterms:created>
  <dcterms:modified xsi:type="dcterms:W3CDTF">2022-12-13T01:37:47Z</dcterms:modified>
</cp:coreProperties>
</file>