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handoutMasterIdLst>
    <p:handoutMasterId r:id="rId29"/>
  </p:handoutMasterIdLst>
  <p:sldIdLst>
    <p:sldId id="256" r:id="rId2"/>
    <p:sldId id="343" r:id="rId3"/>
    <p:sldId id="344" r:id="rId4"/>
    <p:sldId id="287" r:id="rId5"/>
    <p:sldId id="345" r:id="rId6"/>
    <p:sldId id="347" r:id="rId7"/>
    <p:sldId id="348" r:id="rId8"/>
    <p:sldId id="349" r:id="rId9"/>
    <p:sldId id="351" r:id="rId10"/>
    <p:sldId id="363" r:id="rId11"/>
    <p:sldId id="355" r:id="rId12"/>
    <p:sldId id="357" r:id="rId13"/>
    <p:sldId id="358" r:id="rId14"/>
    <p:sldId id="359" r:id="rId15"/>
    <p:sldId id="360" r:id="rId16"/>
    <p:sldId id="362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</p:sldIdLst>
  <p:sldSz cx="9144000" cy="6858000" type="screen4x3"/>
  <p:notesSz cx="7019925" cy="9305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e Lafrenière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7E97AD"/>
    <a:srgbClr val="007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95" autoAdjust="0"/>
    <p:restoredTop sz="96163" autoAdjust="0"/>
  </p:normalViewPr>
  <p:slideViewPr>
    <p:cSldViewPr>
      <p:cViewPr>
        <p:scale>
          <a:sx n="84" d="100"/>
          <a:sy n="84" d="100"/>
        </p:scale>
        <p:origin x="-918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0"/>
    </p:cViewPr>
  </p:sorterViewPr>
  <p:notesViewPr>
    <p:cSldViewPr>
      <p:cViewPr>
        <p:scale>
          <a:sx n="178" d="100"/>
          <a:sy n="178" d="100"/>
        </p:scale>
        <p:origin x="-204" y="-12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1505B9-FB08-4196-B503-2956167EDC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780D991-E30F-4B69-98B0-86AE7EE2AC2F}">
      <dgm:prSet phldrT="[Texte]" custT="1"/>
      <dgm:spPr/>
      <dgm:t>
        <a:bodyPr/>
        <a:lstStyle/>
        <a:p>
          <a:r>
            <a:rPr lang="fr-CA" sz="2400" dirty="0" smtClean="0"/>
            <a:t>s’y investir</a:t>
          </a:r>
          <a:endParaRPr lang="fr-CA" sz="2400" dirty="0">
            <a:solidFill>
              <a:srgbClr val="FF0000"/>
            </a:solidFill>
          </a:endParaRPr>
        </a:p>
      </dgm:t>
    </dgm:pt>
    <dgm:pt modelId="{8D090124-B83E-4CA9-8D45-C88B6DBDD921}" type="parTrans" cxnId="{C2DD91EE-B074-4C41-B8E2-6E4451C8EC86}">
      <dgm:prSet/>
      <dgm:spPr/>
      <dgm:t>
        <a:bodyPr/>
        <a:lstStyle/>
        <a:p>
          <a:endParaRPr lang="fr-CA"/>
        </a:p>
      </dgm:t>
    </dgm:pt>
    <dgm:pt modelId="{C891CF2D-B4C7-4C29-8731-496C4D2E624D}" type="sibTrans" cxnId="{C2DD91EE-B074-4C41-B8E2-6E4451C8EC86}">
      <dgm:prSet/>
      <dgm:spPr/>
      <dgm:t>
        <a:bodyPr/>
        <a:lstStyle/>
        <a:p>
          <a:endParaRPr lang="fr-CA"/>
        </a:p>
      </dgm:t>
    </dgm:pt>
    <dgm:pt modelId="{9C8A0A09-B402-40CE-A3C4-E2FAD0C4BA04}">
      <dgm:prSet phldrT="[Texte]"/>
      <dgm:spPr/>
      <dgm:t>
        <a:bodyPr/>
        <a:lstStyle/>
        <a:p>
          <a:r>
            <a:rPr lang="fr-CA" dirty="0" smtClean="0"/>
            <a:t>de façon à atteindre </a:t>
          </a:r>
          <a:r>
            <a:rPr lang="fr-CA" dirty="0" smtClean="0">
              <a:solidFill>
                <a:schemeClr val="bg1"/>
              </a:solidFill>
            </a:rPr>
            <a:t>les visées de sa formation, à l’exploiter et à l’apprécier?</a:t>
          </a:r>
          <a:endParaRPr lang="fr-CA" dirty="0">
            <a:solidFill>
              <a:schemeClr val="bg1"/>
            </a:solidFill>
          </a:endParaRPr>
        </a:p>
      </dgm:t>
    </dgm:pt>
    <dgm:pt modelId="{5F6CCDE3-317D-4204-B6E3-E599734AA0E1}" type="parTrans" cxnId="{CC94D5AD-5BE9-440F-8EE6-493A369D2F10}">
      <dgm:prSet/>
      <dgm:spPr/>
      <dgm:t>
        <a:bodyPr/>
        <a:lstStyle/>
        <a:p>
          <a:endParaRPr lang="fr-CA"/>
        </a:p>
      </dgm:t>
    </dgm:pt>
    <dgm:pt modelId="{0D5B1075-2FBE-4CF6-BAE8-2C3A2F2A137E}" type="sibTrans" cxnId="{CC94D5AD-5BE9-440F-8EE6-493A369D2F10}">
      <dgm:prSet/>
      <dgm:spPr/>
      <dgm:t>
        <a:bodyPr/>
        <a:lstStyle/>
        <a:p>
          <a:endParaRPr lang="fr-CA"/>
        </a:p>
      </dgm:t>
    </dgm:pt>
    <dgm:pt modelId="{4D855AFC-0996-4BCE-8BC3-FFB85868F102}">
      <dgm:prSet phldrT="[Texte]" custT="1"/>
      <dgm:spPr/>
      <dgm:t>
        <a:bodyPr/>
        <a:lstStyle/>
        <a:p>
          <a:r>
            <a:rPr lang="fr-CA" sz="2400" smtClean="0"/>
            <a:t>y</a:t>
          </a:r>
          <a:r>
            <a:rPr lang="fr-CA" sz="2400" smtClean="0">
              <a:solidFill>
                <a:schemeClr val="bg1"/>
              </a:solidFill>
            </a:rPr>
            <a:t> croître</a:t>
          </a:r>
          <a:endParaRPr lang="fr-CA" sz="2400" dirty="0"/>
        </a:p>
      </dgm:t>
    </dgm:pt>
    <dgm:pt modelId="{3C5E64B2-F516-48AE-9539-66F8BBBF1A3B}" type="parTrans" cxnId="{27176B34-8650-4E81-BBEA-FEAAAD7D0D3F}">
      <dgm:prSet/>
      <dgm:spPr/>
      <dgm:t>
        <a:bodyPr/>
        <a:lstStyle/>
        <a:p>
          <a:endParaRPr lang="fr-CA"/>
        </a:p>
      </dgm:t>
    </dgm:pt>
    <dgm:pt modelId="{687D0449-E849-4664-9E13-6E19205A3DE0}" type="sibTrans" cxnId="{27176B34-8650-4E81-BBEA-FEAAAD7D0D3F}">
      <dgm:prSet/>
      <dgm:spPr/>
      <dgm:t>
        <a:bodyPr/>
        <a:lstStyle/>
        <a:p>
          <a:endParaRPr lang="fr-CA"/>
        </a:p>
      </dgm:t>
    </dgm:pt>
    <dgm:pt modelId="{A3E2FA44-2F6B-4113-9787-BDB7DB0F4A52}" type="pres">
      <dgm:prSet presAssocID="{191505B9-FB08-4196-B503-2956167EDCA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2D61C796-CC98-41BC-AE06-ADA1091DB52C}" type="pres">
      <dgm:prSet presAssocID="{191505B9-FB08-4196-B503-2956167EDCA1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CA"/>
        </a:p>
      </dgm:t>
    </dgm:pt>
    <dgm:pt modelId="{28635074-41C4-4C63-A6D0-D6D07C18F5E2}" type="pres">
      <dgm:prSet presAssocID="{191505B9-FB08-4196-B503-2956167EDCA1}" presName="linearProcess" presStyleCnt="0"/>
      <dgm:spPr/>
    </dgm:pt>
    <dgm:pt modelId="{F2FCF388-6589-401A-8CEE-99CAA06C00F6}" type="pres">
      <dgm:prSet presAssocID="{3780D991-E30F-4B69-98B0-86AE7EE2AC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AC710FF9-2EC4-4901-9C3E-5C5DAED9B208}" type="pres">
      <dgm:prSet presAssocID="{C891CF2D-B4C7-4C29-8731-496C4D2E624D}" presName="sibTrans" presStyleCnt="0"/>
      <dgm:spPr/>
    </dgm:pt>
    <dgm:pt modelId="{B5CB4237-9C35-46F5-9401-F6B342A4DC9A}" type="pres">
      <dgm:prSet presAssocID="{4D855AFC-0996-4BCE-8BC3-FFB85868F10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A1ABB4E-57A7-4346-87D6-6277C5C6066F}" type="pres">
      <dgm:prSet presAssocID="{687D0449-E849-4664-9E13-6E19205A3DE0}" presName="sibTrans" presStyleCnt="0"/>
      <dgm:spPr/>
    </dgm:pt>
    <dgm:pt modelId="{7930E183-7675-4576-8607-C0C84A7B7442}" type="pres">
      <dgm:prSet presAssocID="{9C8A0A09-B402-40CE-A3C4-E2FAD0C4BA0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27176B34-8650-4E81-BBEA-FEAAAD7D0D3F}" srcId="{191505B9-FB08-4196-B503-2956167EDCA1}" destId="{4D855AFC-0996-4BCE-8BC3-FFB85868F102}" srcOrd="1" destOrd="0" parTransId="{3C5E64B2-F516-48AE-9539-66F8BBBF1A3B}" sibTransId="{687D0449-E849-4664-9E13-6E19205A3DE0}"/>
    <dgm:cxn modelId="{496B2454-C70F-451E-9058-4252E7CF9CC4}" type="presOf" srcId="{191505B9-FB08-4196-B503-2956167EDCA1}" destId="{A3E2FA44-2F6B-4113-9787-BDB7DB0F4A52}" srcOrd="0" destOrd="0" presId="urn:microsoft.com/office/officeart/2005/8/layout/hProcess9"/>
    <dgm:cxn modelId="{C2DD91EE-B074-4C41-B8E2-6E4451C8EC86}" srcId="{191505B9-FB08-4196-B503-2956167EDCA1}" destId="{3780D991-E30F-4B69-98B0-86AE7EE2AC2F}" srcOrd="0" destOrd="0" parTransId="{8D090124-B83E-4CA9-8D45-C88B6DBDD921}" sibTransId="{C891CF2D-B4C7-4C29-8731-496C4D2E624D}"/>
    <dgm:cxn modelId="{CC94D5AD-5BE9-440F-8EE6-493A369D2F10}" srcId="{191505B9-FB08-4196-B503-2956167EDCA1}" destId="{9C8A0A09-B402-40CE-A3C4-E2FAD0C4BA04}" srcOrd="2" destOrd="0" parTransId="{5F6CCDE3-317D-4204-B6E3-E599734AA0E1}" sibTransId="{0D5B1075-2FBE-4CF6-BAE8-2C3A2F2A137E}"/>
    <dgm:cxn modelId="{BCD93A52-00B8-40E4-964A-C420F56D7E22}" type="presOf" srcId="{4D855AFC-0996-4BCE-8BC3-FFB85868F102}" destId="{B5CB4237-9C35-46F5-9401-F6B342A4DC9A}" srcOrd="0" destOrd="0" presId="urn:microsoft.com/office/officeart/2005/8/layout/hProcess9"/>
    <dgm:cxn modelId="{39024C6B-8EA0-446C-BF63-8DF73B90E5BA}" type="presOf" srcId="{3780D991-E30F-4B69-98B0-86AE7EE2AC2F}" destId="{F2FCF388-6589-401A-8CEE-99CAA06C00F6}" srcOrd="0" destOrd="0" presId="urn:microsoft.com/office/officeart/2005/8/layout/hProcess9"/>
    <dgm:cxn modelId="{8477A347-BE82-445D-A1D7-28709D0133E0}" type="presOf" srcId="{9C8A0A09-B402-40CE-A3C4-E2FAD0C4BA04}" destId="{7930E183-7675-4576-8607-C0C84A7B7442}" srcOrd="0" destOrd="0" presId="urn:microsoft.com/office/officeart/2005/8/layout/hProcess9"/>
    <dgm:cxn modelId="{1125064D-C163-4D7F-9C36-9A9FBB9F3818}" type="presParOf" srcId="{A3E2FA44-2F6B-4113-9787-BDB7DB0F4A52}" destId="{2D61C796-CC98-41BC-AE06-ADA1091DB52C}" srcOrd="0" destOrd="0" presId="urn:microsoft.com/office/officeart/2005/8/layout/hProcess9"/>
    <dgm:cxn modelId="{151940C4-2527-4EEE-8C77-A08523C278DC}" type="presParOf" srcId="{A3E2FA44-2F6B-4113-9787-BDB7DB0F4A52}" destId="{28635074-41C4-4C63-A6D0-D6D07C18F5E2}" srcOrd="1" destOrd="0" presId="urn:microsoft.com/office/officeart/2005/8/layout/hProcess9"/>
    <dgm:cxn modelId="{B4BCA5FD-C0DB-4224-ACAA-D01114569122}" type="presParOf" srcId="{28635074-41C4-4C63-A6D0-D6D07C18F5E2}" destId="{F2FCF388-6589-401A-8CEE-99CAA06C00F6}" srcOrd="0" destOrd="0" presId="urn:microsoft.com/office/officeart/2005/8/layout/hProcess9"/>
    <dgm:cxn modelId="{D90ADE1E-08F2-4863-8D03-E4963C626A9E}" type="presParOf" srcId="{28635074-41C4-4C63-A6D0-D6D07C18F5E2}" destId="{AC710FF9-2EC4-4901-9C3E-5C5DAED9B208}" srcOrd="1" destOrd="0" presId="urn:microsoft.com/office/officeart/2005/8/layout/hProcess9"/>
    <dgm:cxn modelId="{13F5A658-22C9-4876-B0BD-5B91C77B1EC0}" type="presParOf" srcId="{28635074-41C4-4C63-A6D0-D6D07C18F5E2}" destId="{B5CB4237-9C35-46F5-9401-F6B342A4DC9A}" srcOrd="2" destOrd="0" presId="urn:microsoft.com/office/officeart/2005/8/layout/hProcess9"/>
    <dgm:cxn modelId="{37FEB2FD-7239-4076-9256-2234BBF1BE50}" type="presParOf" srcId="{28635074-41C4-4C63-A6D0-D6D07C18F5E2}" destId="{DA1ABB4E-57A7-4346-87D6-6277C5C6066F}" srcOrd="3" destOrd="0" presId="urn:microsoft.com/office/officeart/2005/8/layout/hProcess9"/>
    <dgm:cxn modelId="{BE9D1BAE-56B5-48B6-AA95-C95EB492A678}" type="presParOf" srcId="{28635074-41C4-4C63-A6D0-D6D07C18F5E2}" destId="{7930E183-7675-4576-8607-C0C84A7B744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1505B9-FB08-4196-B503-2956167EDC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780D991-E30F-4B69-98B0-86AE7EE2AC2F}">
      <dgm:prSet phldrT="[Texte]" custT="1"/>
      <dgm:spPr/>
      <dgm:t>
        <a:bodyPr/>
        <a:lstStyle/>
        <a:p>
          <a:r>
            <a:rPr lang="fr-CA" sz="3200" dirty="0" smtClean="0"/>
            <a:t>Un milieu</a:t>
          </a:r>
          <a:endParaRPr lang="fr-CA" sz="3200" dirty="0"/>
        </a:p>
      </dgm:t>
    </dgm:pt>
    <dgm:pt modelId="{8D090124-B83E-4CA9-8D45-C88B6DBDD921}" type="parTrans" cxnId="{C2DD91EE-B074-4C41-B8E2-6E4451C8EC86}">
      <dgm:prSet/>
      <dgm:spPr/>
      <dgm:t>
        <a:bodyPr/>
        <a:lstStyle/>
        <a:p>
          <a:endParaRPr lang="fr-CA"/>
        </a:p>
      </dgm:t>
    </dgm:pt>
    <dgm:pt modelId="{C891CF2D-B4C7-4C29-8731-496C4D2E624D}" type="sibTrans" cxnId="{C2DD91EE-B074-4C41-B8E2-6E4451C8EC86}">
      <dgm:prSet/>
      <dgm:spPr/>
      <dgm:t>
        <a:bodyPr/>
        <a:lstStyle/>
        <a:p>
          <a:endParaRPr lang="fr-CA"/>
        </a:p>
      </dgm:t>
    </dgm:pt>
    <dgm:pt modelId="{9C8A0A09-B402-40CE-A3C4-E2FAD0C4BA04}">
      <dgm:prSet phldrT="[Texte]" custT="1"/>
      <dgm:spPr/>
      <dgm:t>
        <a:bodyPr/>
        <a:lstStyle/>
        <a:p>
          <a:r>
            <a:rPr lang="fr-CA" sz="3200" dirty="0" smtClean="0"/>
            <a:t>Des finalités</a:t>
          </a:r>
          <a:endParaRPr lang="fr-CA" sz="3200" dirty="0"/>
        </a:p>
      </dgm:t>
    </dgm:pt>
    <dgm:pt modelId="{5F6CCDE3-317D-4204-B6E3-E599734AA0E1}" type="parTrans" cxnId="{CC94D5AD-5BE9-440F-8EE6-493A369D2F10}">
      <dgm:prSet/>
      <dgm:spPr/>
      <dgm:t>
        <a:bodyPr/>
        <a:lstStyle/>
        <a:p>
          <a:endParaRPr lang="fr-CA"/>
        </a:p>
      </dgm:t>
    </dgm:pt>
    <dgm:pt modelId="{0D5B1075-2FBE-4CF6-BAE8-2C3A2F2A137E}" type="sibTrans" cxnId="{CC94D5AD-5BE9-440F-8EE6-493A369D2F10}">
      <dgm:prSet/>
      <dgm:spPr/>
      <dgm:t>
        <a:bodyPr/>
        <a:lstStyle/>
        <a:p>
          <a:endParaRPr lang="fr-CA"/>
        </a:p>
      </dgm:t>
    </dgm:pt>
    <dgm:pt modelId="{4D855AFC-0996-4BCE-8BC3-FFB85868F102}">
      <dgm:prSet phldrT="[Texte]" custT="1"/>
      <dgm:spPr/>
      <dgm:t>
        <a:bodyPr/>
        <a:lstStyle/>
        <a:p>
          <a:r>
            <a:rPr lang="fr-CA" sz="3200" dirty="0" smtClean="0"/>
            <a:t>Du temps</a:t>
          </a:r>
          <a:endParaRPr lang="fr-CA" sz="3200" dirty="0"/>
        </a:p>
      </dgm:t>
    </dgm:pt>
    <dgm:pt modelId="{3C5E64B2-F516-48AE-9539-66F8BBBF1A3B}" type="parTrans" cxnId="{27176B34-8650-4E81-BBEA-FEAAAD7D0D3F}">
      <dgm:prSet/>
      <dgm:spPr/>
      <dgm:t>
        <a:bodyPr/>
        <a:lstStyle/>
        <a:p>
          <a:endParaRPr lang="fr-CA"/>
        </a:p>
      </dgm:t>
    </dgm:pt>
    <dgm:pt modelId="{687D0449-E849-4664-9E13-6E19205A3DE0}" type="sibTrans" cxnId="{27176B34-8650-4E81-BBEA-FEAAAD7D0D3F}">
      <dgm:prSet/>
      <dgm:spPr/>
      <dgm:t>
        <a:bodyPr/>
        <a:lstStyle/>
        <a:p>
          <a:endParaRPr lang="fr-CA"/>
        </a:p>
      </dgm:t>
    </dgm:pt>
    <dgm:pt modelId="{A3E2FA44-2F6B-4113-9787-BDB7DB0F4A52}" type="pres">
      <dgm:prSet presAssocID="{191505B9-FB08-4196-B503-2956167EDCA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2D61C796-CC98-41BC-AE06-ADA1091DB52C}" type="pres">
      <dgm:prSet presAssocID="{191505B9-FB08-4196-B503-2956167EDCA1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CA"/>
        </a:p>
      </dgm:t>
    </dgm:pt>
    <dgm:pt modelId="{28635074-41C4-4C63-A6D0-D6D07C18F5E2}" type="pres">
      <dgm:prSet presAssocID="{191505B9-FB08-4196-B503-2956167EDCA1}" presName="linearProcess" presStyleCnt="0"/>
      <dgm:spPr/>
    </dgm:pt>
    <dgm:pt modelId="{F2FCF388-6589-401A-8CEE-99CAA06C00F6}" type="pres">
      <dgm:prSet presAssocID="{3780D991-E30F-4B69-98B0-86AE7EE2AC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AC710FF9-2EC4-4901-9C3E-5C5DAED9B208}" type="pres">
      <dgm:prSet presAssocID="{C891CF2D-B4C7-4C29-8731-496C4D2E624D}" presName="sibTrans" presStyleCnt="0"/>
      <dgm:spPr/>
    </dgm:pt>
    <dgm:pt modelId="{B5CB4237-9C35-46F5-9401-F6B342A4DC9A}" type="pres">
      <dgm:prSet presAssocID="{4D855AFC-0996-4BCE-8BC3-FFB85868F10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A1ABB4E-57A7-4346-87D6-6277C5C6066F}" type="pres">
      <dgm:prSet presAssocID="{687D0449-E849-4664-9E13-6E19205A3DE0}" presName="sibTrans" presStyleCnt="0"/>
      <dgm:spPr/>
    </dgm:pt>
    <dgm:pt modelId="{7930E183-7675-4576-8607-C0C84A7B7442}" type="pres">
      <dgm:prSet presAssocID="{9C8A0A09-B402-40CE-A3C4-E2FAD0C4BA0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27176B34-8650-4E81-BBEA-FEAAAD7D0D3F}" srcId="{191505B9-FB08-4196-B503-2956167EDCA1}" destId="{4D855AFC-0996-4BCE-8BC3-FFB85868F102}" srcOrd="1" destOrd="0" parTransId="{3C5E64B2-F516-48AE-9539-66F8BBBF1A3B}" sibTransId="{687D0449-E849-4664-9E13-6E19205A3DE0}"/>
    <dgm:cxn modelId="{C2DD91EE-B074-4C41-B8E2-6E4451C8EC86}" srcId="{191505B9-FB08-4196-B503-2956167EDCA1}" destId="{3780D991-E30F-4B69-98B0-86AE7EE2AC2F}" srcOrd="0" destOrd="0" parTransId="{8D090124-B83E-4CA9-8D45-C88B6DBDD921}" sibTransId="{C891CF2D-B4C7-4C29-8731-496C4D2E624D}"/>
    <dgm:cxn modelId="{82FE81D1-AD2E-40C1-A88C-76521D49957D}" type="presOf" srcId="{191505B9-FB08-4196-B503-2956167EDCA1}" destId="{A3E2FA44-2F6B-4113-9787-BDB7DB0F4A52}" srcOrd="0" destOrd="0" presId="urn:microsoft.com/office/officeart/2005/8/layout/hProcess9"/>
    <dgm:cxn modelId="{342FEDA4-C381-41D4-8F01-34060AB64997}" type="presOf" srcId="{9C8A0A09-B402-40CE-A3C4-E2FAD0C4BA04}" destId="{7930E183-7675-4576-8607-C0C84A7B7442}" srcOrd="0" destOrd="0" presId="urn:microsoft.com/office/officeart/2005/8/layout/hProcess9"/>
    <dgm:cxn modelId="{6866C375-38BF-4760-9255-A88138ED4805}" type="presOf" srcId="{3780D991-E30F-4B69-98B0-86AE7EE2AC2F}" destId="{F2FCF388-6589-401A-8CEE-99CAA06C00F6}" srcOrd="0" destOrd="0" presId="urn:microsoft.com/office/officeart/2005/8/layout/hProcess9"/>
    <dgm:cxn modelId="{9CDCEDBD-F529-42CD-AAD8-37EE5232B605}" type="presOf" srcId="{4D855AFC-0996-4BCE-8BC3-FFB85868F102}" destId="{B5CB4237-9C35-46F5-9401-F6B342A4DC9A}" srcOrd="0" destOrd="0" presId="urn:microsoft.com/office/officeart/2005/8/layout/hProcess9"/>
    <dgm:cxn modelId="{CC94D5AD-5BE9-440F-8EE6-493A369D2F10}" srcId="{191505B9-FB08-4196-B503-2956167EDCA1}" destId="{9C8A0A09-B402-40CE-A3C4-E2FAD0C4BA04}" srcOrd="2" destOrd="0" parTransId="{5F6CCDE3-317D-4204-B6E3-E599734AA0E1}" sibTransId="{0D5B1075-2FBE-4CF6-BAE8-2C3A2F2A137E}"/>
    <dgm:cxn modelId="{74A9EE18-58BE-4F45-97B6-C98C8F46D494}" type="presParOf" srcId="{A3E2FA44-2F6B-4113-9787-BDB7DB0F4A52}" destId="{2D61C796-CC98-41BC-AE06-ADA1091DB52C}" srcOrd="0" destOrd="0" presId="urn:microsoft.com/office/officeart/2005/8/layout/hProcess9"/>
    <dgm:cxn modelId="{F80866FC-0E31-4B4E-8816-AB8B13F520D8}" type="presParOf" srcId="{A3E2FA44-2F6B-4113-9787-BDB7DB0F4A52}" destId="{28635074-41C4-4C63-A6D0-D6D07C18F5E2}" srcOrd="1" destOrd="0" presId="urn:microsoft.com/office/officeart/2005/8/layout/hProcess9"/>
    <dgm:cxn modelId="{00BA6CF0-AC3A-4F9B-B8B9-85EDD7AC51E3}" type="presParOf" srcId="{28635074-41C4-4C63-A6D0-D6D07C18F5E2}" destId="{F2FCF388-6589-401A-8CEE-99CAA06C00F6}" srcOrd="0" destOrd="0" presId="urn:microsoft.com/office/officeart/2005/8/layout/hProcess9"/>
    <dgm:cxn modelId="{6E0C65E5-76BF-4C2F-96C3-5811ED3E9B89}" type="presParOf" srcId="{28635074-41C4-4C63-A6D0-D6D07C18F5E2}" destId="{AC710FF9-2EC4-4901-9C3E-5C5DAED9B208}" srcOrd="1" destOrd="0" presId="urn:microsoft.com/office/officeart/2005/8/layout/hProcess9"/>
    <dgm:cxn modelId="{8C5896A3-D3B8-44E8-A878-A0764587A11F}" type="presParOf" srcId="{28635074-41C4-4C63-A6D0-D6D07C18F5E2}" destId="{B5CB4237-9C35-46F5-9401-F6B342A4DC9A}" srcOrd="2" destOrd="0" presId="urn:microsoft.com/office/officeart/2005/8/layout/hProcess9"/>
    <dgm:cxn modelId="{99E6F51E-EE8C-4011-BB41-132F727336FF}" type="presParOf" srcId="{28635074-41C4-4C63-A6D0-D6D07C18F5E2}" destId="{DA1ABB4E-57A7-4346-87D6-6277C5C6066F}" srcOrd="3" destOrd="0" presId="urn:microsoft.com/office/officeart/2005/8/layout/hProcess9"/>
    <dgm:cxn modelId="{3BD2FD9B-ABB3-4DFA-A087-6502D00B1C13}" type="presParOf" srcId="{28635074-41C4-4C63-A6D0-D6D07C18F5E2}" destId="{7930E183-7675-4576-8607-C0C84A7B744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1505B9-FB08-4196-B503-2956167EDC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780D991-E30F-4B69-98B0-86AE7EE2AC2F}">
      <dgm:prSet phldrT="[Texte]" custT="1"/>
      <dgm:spPr/>
      <dgm:t>
        <a:bodyPr/>
        <a:lstStyle/>
        <a:p>
          <a:r>
            <a:rPr lang="fr-CA" sz="3200" dirty="0" smtClean="0"/>
            <a:t>Un milieu</a:t>
          </a:r>
          <a:endParaRPr lang="fr-CA" sz="3200" dirty="0"/>
        </a:p>
      </dgm:t>
    </dgm:pt>
    <dgm:pt modelId="{8D090124-B83E-4CA9-8D45-C88B6DBDD921}" type="parTrans" cxnId="{C2DD91EE-B074-4C41-B8E2-6E4451C8EC86}">
      <dgm:prSet/>
      <dgm:spPr/>
      <dgm:t>
        <a:bodyPr/>
        <a:lstStyle/>
        <a:p>
          <a:endParaRPr lang="fr-CA"/>
        </a:p>
      </dgm:t>
    </dgm:pt>
    <dgm:pt modelId="{C891CF2D-B4C7-4C29-8731-496C4D2E624D}" type="sibTrans" cxnId="{C2DD91EE-B074-4C41-B8E2-6E4451C8EC86}">
      <dgm:prSet/>
      <dgm:spPr/>
      <dgm:t>
        <a:bodyPr/>
        <a:lstStyle/>
        <a:p>
          <a:endParaRPr lang="fr-CA"/>
        </a:p>
      </dgm:t>
    </dgm:pt>
    <dgm:pt modelId="{9C8A0A09-B402-40CE-A3C4-E2FAD0C4BA04}">
      <dgm:prSet phldrT="[Texte]" custT="1"/>
      <dgm:spPr/>
      <dgm:t>
        <a:bodyPr/>
        <a:lstStyle/>
        <a:p>
          <a:r>
            <a:rPr lang="fr-CA" sz="3200" dirty="0" smtClean="0">
              <a:solidFill>
                <a:schemeClr val="tx1">
                  <a:lumMod val="75000"/>
                  <a:lumOff val="25000"/>
                </a:schemeClr>
              </a:solidFill>
            </a:rPr>
            <a:t>Des finalités</a:t>
          </a:r>
          <a:endParaRPr lang="fr-CA" sz="32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F6CCDE3-317D-4204-B6E3-E599734AA0E1}" type="parTrans" cxnId="{CC94D5AD-5BE9-440F-8EE6-493A369D2F10}">
      <dgm:prSet/>
      <dgm:spPr/>
      <dgm:t>
        <a:bodyPr/>
        <a:lstStyle/>
        <a:p>
          <a:endParaRPr lang="fr-CA"/>
        </a:p>
      </dgm:t>
    </dgm:pt>
    <dgm:pt modelId="{0D5B1075-2FBE-4CF6-BAE8-2C3A2F2A137E}" type="sibTrans" cxnId="{CC94D5AD-5BE9-440F-8EE6-493A369D2F10}">
      <dgm:prSet/>
      <dgm:spPr/>
      <dgm:t>
        <a:bodyPr/>
        <a:lstStyle/>
        <a:p>
          <a:endParaRPr lang="fr-CA"/>
        </a:p>
      </dgm:t>
    </dgm:pt>
    <dgm:pt modelId="{4D855AFC-0996-4BCE-8BC3-FFB85868F102}">
      <dgm:prSet phldrT="[Texte]" custT="1"/>
      <dgm:spPr/>
      <dgm:t>
        <a:bodyPr/>
        <a:lstStyle/>
        <a:p>
          <a:r>
            <a:rPr lang="fr-CA" sz="3200" dirty="0" smtClean="0"/>
            <a:t>Du temps</a:t>
          </a:r>
          <a:endParaRPr lang="fr-CA" sz="3200" dirty="0"/>
        </a:p>
      </dgm:t>
    </dgm:pt>
    <dgm:pt modelId="{3C5E64B2-F516-48AE-9539-66F8BBBF1A3B}" type="parTrans" cxnId="{27176B34-8650-4E81-BBEA-FEAAAD7D0D3F}">
      <dgm:prSet/>
      <dgm:spPr/>
      <dgm:t>
        <a:bodyPr/>
        <a:lstStyle/>
        <a:p>
          <a:endParaRPr lang="fr-CA"/>
        </a:p>
      </dgm:t>
    </dgm:pt>
    <dgm:pt modelId="{687D0449-E849-4664-9E13-6E19205A3DE0}" type="sibTrans" cxnId="{27176B34-8650-4E81-BBEA-FEAAAD7D0D3F}">
      <dgm:prSet/>
      <dgm:spPr/>
      <dgm:t>
        <a:bodyPr/>
        <a:lstStyle/>
        <a:p>
          <a:endParaRPr lang="fr-CA"/>
        </a:p>
      </dgm:t>
    </dgm:pt>
    <dgm:pt modelId="{A3E2FA44-2F6B-4113-9787-BDB7DB0F4A52}" type="pres">
      <dgm:prSet presAssocID="{191505B9-FB08-4196-B503-2956167EDCA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2D61C796-CC98-41BC-AE06-ADA1091DB52C}" type="pres">
      <dgm:prSet presAssocID="{191505B9-FB08-4196-B503-2956167EDCA1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CA"/>
        </a:p>
      </dgm:t>
    </dgm:pt>
    <dgm:pt modelId="{28635074-41C4-4C63-A6D0-D6D07C18F5E2}" type="pres">
      <dgm:prSet presAssocID="{191505B9-FB08-4196-B503-2956167EDCA1}" presName="linearProcess" presStyleCnt="0"/>
      <dgm:spPr/>
    </dgm:pt>
    <dgm:pt modelId="{F2FCF388-6589-401A-8CEE-99CAA06C00F6}" type="pres">
      <dgm:prSet presAssocID="{3780D991-E30F-4B69-98B0-86AE7EE2AC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AC710FF9-2EC4-4901-9C3E-5C5DAED9B208}" type="pres">
      <dgm:prSet presAssocID="{C891CF2D-B4C7-4C29-8731-496C4D2E624D}" presName="sibTrans" presStyleCnt="0"/>
      <dgm:spPr/>
    </dgm:pt>
    <dgm:pt modelId="{B5CB4237-9C35-46F5-9401-F6B342A4DC9A}" type="pres">
      <dgm:prSet presAssocID="{4D855AFC-0996-4BCE-8BC3-FFB85868F10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A1ABB4E-57A7-4346-87D6-6277C5C6066F}" type="pres">
      <dgm:prSet presAssocID="{687D0449-E849-4664-9E13-6E19205A3DE0}" presName="sibTrans" presStyleCnt="0"/>
      <dgm:spPr/>
    </dgm:pt>
    <dgm:pt modelId="{7930E183-7675-4576-8607-C0C84A7B7442}" type="pres">
      <dgm:prSet presAssocID="{9C8A0A09-B402-40CE-A3C4-E2FAD0C4BA0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714882F4-0F4C-4028-BD41-33580A8BB9FD}" type="presOf" srcId="{3780D991-E30F-4B69-98B0-86AE7EE2AC2F}" destId="{F2FCF388-6589-401A-8CEE-99CAA06C00F6}" srcOrd="0" destOrd="0" presId="urn:microsoft.com/office/officeart/2005/8/layout/hProcess9"/>
    <dgm:cxn modelId="{27176B34-8650-4E81-BBEA-FEAAAD7D0D3F}" srcId="{191505B9-FB08-4196-B503-2956167EDCA1}" destId="{4D855AFC-0996-4BCE-8BC3-FFB85868F102}" srcOrd="1" destOrd="0" parTransId="{3C5E64B2-F516-48AE-9539-66F8BBBF1A3B}" sibTransId="{687D0449-E849-4664-9E13-6E19205A3DE0}"/>
    <dgm:cxn modelId="{CA794E02-C37B-4991-ABF6-9386B7909C76}" type="presOf" srcId="{9C8A0A09-B402-40CE-A3C4-E2FAD0C4BA04}" destId="{7930E183-7675-4576-8607-C0C84A7B7442}" srcOrd="0" destOrd="0" presId="urn:microsoft.com/office/officeart/2005/8/layout/hProcess9"/>
    <dgm:cxn modelId="{71448FF4-801D-4A26-BF30-289D5BD34B71}" type="presOf" srcId="{191505B9-FB08-4196-B503-2956167EDCA1}" destId="{A3E2FA44-2F6B-4113-9787-BDB7DB0F4A52}" srcOrd="0" destOrd="0" presId="urn:microsoft.com/office/officeart/2005/8/layout/hProcess9"/>
    <dgm:cxn modelId="{C2DD91EE-B074-4C41-B8E2-6E4451C8EC86}" srcId="{191505B9-FB08-4196-B503-2956167EDCA1}" destId="{3780D991-E30F-4B69-98B0-86AE7EE2AC2F}" srcOrd="0" destOrd="0" parTransId="{8D090124-B83E-4CA9-8D45-C88B6DBDD921}" sibTransId="{C891CF2D-B4C7-4C29-8731-496C4D2E624D}"/>
    <dgm:cxn modelId="{CC94D5AD-5BE9-440F-8EE6-493A369D2F10}" srcId="{191505B9-FB08-4196-B503-2956167EDCA1}" destId="{9C8A0A09-B402-40CE-A3C4-E2FAD0C4BA04}" srcOrd="2" destOrd="0" parTransId="{5F6CCDE3-317D-4204-B6E3-E599734AA0E1}" sibTransId="{0D5B1075-2FBE-4CF6-BAE8-2C3A2F2A137E}"/>
    <dgm:cxn modelId="{4A051C81-EA9B-46AE-8C91-1961EACE4449}" type="presOf" srcId="{4D855AFC-0996-4BCE-8BC3-FFB85868F102}" destId="{B5CB4237-9C35-46F5-9401-F6B342A4DC9A}" srcOrd="0" destOrd="0" presId="urn:microsoft.com/office/officeart/2005/8/layout/hProcess9"/>
    <dgm:cxn modelId="{5E93AAEB-6C9C-4F3B-96AE-9A6410E29E47}" type="presParOf" srcId="{A3E2FA44-2F6B-4113-9787-BDB7DB0F4A52}" destId="{2D61C796-CC98-41BC-AE06-ADA1091DB52C}" srcOrd="0" destOrd="0" presId="urn:microsoft.com/office/officeart/2005/8/layout/hProcess9"/>
    <dgm:cxn modelId="{A05484C3-5903-423A-9DC1-FA815A17CEC5}" type="presParOf" srcId="{A3E2FA44-2F6B-4113-9787-BDB7DB0F4A52}" destId="{28635074-41C4-4C63-A6D0-D6D07C18F5E2}" srcOrd="1" destOrd="0" presId="urn:microsoft.com/office/officeart/2005/8/layout/hProcess9"/>
    <dgm:cxn modelId="{EFEC3F48-0597-4DC1-BDFE-C3601AEE622A}" type="presParOf" srcId="{28635074-41C4-4C63-A6D0-D6D07C18F5E2}" destId="{F2FCF388-6589-401A-8CEE-99CAA06C00F6}" srcOrd="0" destOrd="0" presId="urn:microsoft.com/office/officeart/2005/8/layout/hProcess9"/>
    <dgm:cxn modelId="{9BE1856A-BF6A-4648-B34F-855647311D55}" type="presParOf" srcId="{28635074-41C4-4C63-A6D0-D6D07C18F5E2}" destId="{AC710FF9-2EC4-4901-9C3E-5C5DAED9B208}" srcOrd="1" destOrd="0" presId="urn:microsoft.com/office/officeart/2005/8/layout/hProcess9"/>
    <dgm:cxn modelId="{5C89D8A7-445C-44D4-82A9-584BE73010A8}" type="presParOf" srcId="{28635074-41C4-4C63-A6D0-D6D07C18F5E2}" destId="{B5CB4237-9C35-46F5-9401-F6B342A4DC9A}" srcOrd="2" destOrd="0" presId="urn:microsoft.com/office/officeart/2005/8/layout/hProcess9"/>
    <dgm:cxn modelId="{780B078A-7D36-4CC6-A681-5A8EF2805339}" type="presParOf" srcId="{28635074-41C4-4C63-A6D0-D6D07C18F5E2}" destId="{DA1ABB4E-57A7-4346-87D6-6277C5C6066F}" srcOrd="3" destOrd="0" presId="urn:microsoft.com/office/officeart/2005/8/layout/hProcess9"/>
    <dgm:cxn modelId="{4F672148-DDA7-4AF7-BB22-9D7EBAF80665}" type="presParOf" srcId="{28635074-41C4-4C63-A6D0-D6D07C18F5E2}" destId="{7930E183-7675-4576-8607-C0C84A7B744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1505B9-FB08-4196-B503-2956167EDC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780D991-E30F-4B69-98B0-86AE7EE2AC2F}">
      <dgm:prSet phldrT="[Texte]" custT="1"/>
      <dgm:spPr/>
      <dgm:t>
        <a:bodyPr/>
        <a:lstStyle/>
        <a:p>
          <a:r>
            <a:rPr lang="fr-CA" sz="3200" dirty="0" smtClean="0"/>
            <a:t>Un milieu</a:t>
          </a:r>
          <a:endParaRPr lang="fr-CA" sz="3200" dirty="0"/>
        </a:p>
      </dgm:t>
    </dgm:pt>
    <dgm:pt modelId="{8D090124-B83E-4CA9-8D45-C88B6DBDD921}" type="parTrans" cxnId="{C2DD91EE-B074-4C41-B8E2-6E4451C8EC86}">
      <dgm:prSet/>
      <dgm:spPr/>
      <dgm:t>
        <a:bodyPr/>
        <a:lstStyle/>
        <a:p>
          <a:endParaRPr lang="fr-CA"/>
        </a:p>
      </dgm:t>
    </dgm:pt>
    <dgm:pt modelId="{C891CF2D-B4C7-4C29-8731-496C4D2E624D}" type="sibTrans" cxnId="{C2DD91EE-B074-4C41-B8E2-6E4451C8EC86}">
      <dgm:prSet/>
      <dgm:spPr/>
      <dgm:t>
        <a:bodyPr/>
        <a:lstStyle/>
        <a:p>
          <a:endParaRPr lang="fr-CA"/>
        </a:p>
      </dgm:t>
    </dgm:pt>
    <dgm:pt modelId="{9C8A0A09-B402-40CE-A3C4-E2FAD0C4BA04}">
      <dgm:prSet phldrT="[Texte]" custT="1"/>
      <dgm:spPr/>
      <dgm:t>
        <a:bodyPr/>
        <a:lstStyle/>
        <a:p>
          <a:r>
            <a:rPr lang="fr-CA" sz="3200" dirty="0" smtClean="0">
              <a:solidFill>
                <a:schemeClr val="bg1"/>
              </a:solidFill>
            </a:rPr>
            <a:t>Des finalités</a:t>
          </a:r>
          <a:endParaRPr lang="fr-CA" sz="3200" dirty="0">
            <a:solidFill>
              <a:schemeClr val="bg1"/>
            </a:solidFill>
          </a:endParaRPr>
        </a:p>
      </dgm:t>
    </dgm:pt>
    <dgm:pt modelId="{5F6CCDE3-317D-4204-B6E3-E599734AA0E1}" type="parTrans" cxnId="{CC94D5AD-5BE9-440F-8EE6-493A369D2F10}">
      <dgm:prSet/>
      <dgm:spPr/>
      <dgm:t>
        <a:bodyPr/>
        <a:lstStyle/>
        <a:p>
          <a:endParaRPr lang="fr-CA"/>
        </a:p>
      </dgm:t>
    </dgm:pt>
    <dgm:pt modelId="{0D5B1075-2FBE-4CF6-BAE8-2C3A2F2A137E}" type="sibTrans" cxnId="{CC94D5AD-5BE9-440F-8EE6-493A369D2F10}">
      <dgm:prSet/>
      <dgm:spPr/>
      <dgm:t>
        <a:bodyPr/>
        <a:lstStyle/>
        <a:p>
          <a:endParaRPr lang="fr-CA"/>
        </a:p>
      </dgm:t>
    </dgm:pt>
    <dgm:pt modelId="{4D855AFC-0996-4BCE-8BC3-FFB85868F102}">
      <dgm:prSet phldrT="[Texte]" custT="1"/>
      <dgm:spPr/>
      <dgm:t>
        <a:bodyPr/>
        <a:lstStyle/>
        <a:p>
          <a:r>
            <a:rPr lang="fr-CA" sz="3200" dirty="0" smtClean="0">
              <a:solidFill>
                <a:schemeClr val="tx1"/>
              </a:solidFill>
            </a:rPr>
            <a:t>Du temps</a:t>
          </a:r>
          <a:endParaRPr lang="fr-CA" sz="3200" dirty="0">
            <a:solidFill>
              <a:schemeClr val="tx1"/>
            </a:solidFill>
          </a:endParaRPr>
        </a:p>
      </dgm:t>
    </dgm:pt>
    <dgm:pt modelId="{3C5E64B2-F516-48AE-9539-66F8BBBF1A3B}" type="parTrans" cxnId="{27176B34-8650-4E81-BBEA-FEAAAD7D0D3F}">
      <dgm:prSet/>
      <dgm:spPr/>
      <dgm:t>
        <a:bodyPr/>
        <a:lstStyle/>
        <a:p>
          <a:endParaRPr lang="fr-CA"/>
        </a:p>
      </dgm:t>
    </dgm:pt>
    <dgm:pt modelId="{687D0449-E849-4664-9E13-6E19205A3DE0}" type="sibTrans" cxnId="{27176B34-8650-4E81-BBEA-FEAAAD7D0D3F}">
      <dgm:prSet/>
      <dgm:spPr/>
      <dgm:t>
        <a:bodyPr/>
        <a:lstStyle/>
        <a:p>
          <a:endParaRPr lang="fr-CA"/>
        </a:p>
      </dgm:t>
    </dgm:pt>
    <dgm:pt modelId="{A3E2FA44-2F6B-4113-9787-BDB7DB0F4A52}" type="pres">
      <dgm:prSet presAssocID="{191505B9-FB08-4196-B503-2956167EDCA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2D61C796-CC98-41BC-AE06-ADA1091DB52C}" type="pres">
      <dgm:prSet presAssocID="{191505B9-FB08-4196-B503-2956167EDCA1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CA"/>
        </a:p>
      </dgm:t>
    </dgm:pt>
    <dgm:pt modelId="{28635074-41C4-4C63-A6D0-D6D07C18F5E2}" type="pres">
      <dgm:prSet presAssocID="{191505B9-FB08-4196-B503-2956167EDCA1}" presName="linearProcess" presStyleCnt="0"/>
      <dgm:spPr/>
    </dgm:pt>
    <dgm:pt modelId="{F2FCF388-6589-401A-8CEE-99CAA06C00F6}" type="pres">
      <dgm:prSet presAssocID="{3780D991-E30F-4B69-98B0-86AE7EE2AC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AC710FF9-2EC4-4901-9C3E-5C5DAED9B208}" type="pres">
      <dgm:prSet presAssocID="{C891CF2D-B4C7-4C29-8731-496C4D2E624D}" presName="sibTrans" presStyleCnt="0"/>
      <dgm:spPr/>
    </dgm:pt>
    <dgm:pt modelId="{B5CB4237-9C35-46F5-9401-F6B342A4DC9A}" type="pres">
      <dgm:prSet presAssocID="{4D855AFC-0996-4BCE-8BC3-FFB85868F10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A1ABB4E-57A7-4346-87D6-6277C5C6066F}" type="pres">
      <dgm:prSet presAssocID="{687D0449-E849-4664-9E13-6E19205A3DE0}" presName="sibTrans" presStyleCnt="0"/>
      <dgm:spPr/>
    </dgm:pt>
    <dgm:pt modelId="{7930E183-7675-4576-8607-C0C84A7B7442}" type="pres">
      <dgm:prSet presAssocID="{9C8A0A09-B402-40CE-A3C4-E2FAD0C4BA0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27176B34-8650-4E81-BBEA-FEAAAD7D0D3F}" srcId="{191505B9-FB08-4196-B503-2956167EDCA1}" destId="{4D855AFC-0996-4BCE-8BC3-FFB85868F102}" srcOrd="1" destOrd="0" parTransId="{3C5E64B2-F516-48AE-9539-66F8BBBF1A3B}" sibTransId="{687D0449-E849-4664-9E13-6E19205A3DE0}"/>
    <dgm:cxn modelId="{DE0E9671-561D-47F6-891F-314BF160CE5D}" type="presOf" srcId="{3780D991-E30F-4B69-98B0-86AE7EE2AC2F}" destId="{F2FCF388-6589-401A-8CEE-99CAA06C00F6}" srcOrd="0" destOrd="0" presId="urn:microsoft.com/office/officeart/2005/8/layout/hProcess9"/>
    <dgm:cxn modelId="{E9FF1B0E-27B5-43AD-88A2-6A3F6BCA45F3}" type="presOf" srcId="{9C8A0A09-B402-40CE-A3C4-E2FAD0C4BA04}" destId="{7930E183-7675-4576-8607-C0C84A7B7442}" srcOrd="0" destOrd="0" presId="urn:microsoft.com/office/officeart/2005/8/layout/hProcess9"/>
    <dgm:cxn modelId="{C2DD91EE-B074-4C41-B8E2-6E4451C8EC86}" srcId="{191505B9-FB08-4196-B503-2956167EDCA1}" destId="{3780D991-E30F-4B69-98B0-86AE7EE2AC2F}" srcOrd="0" destOrd="0" parTransId="{8D090124-B83E-4CA9-8D45-C88B6DBDD921}" sibTransId="{C891CF2D-B4C7-4C29-8731-496C4D2E624D}"/>
    <dgm:cxn modelId="{CC94D5AD-5BE9-440F-8EE6-493A369D2F10}" srcId="{191505B9-FB08-4196-B503-2956167EDCA1}" destId="{9C8A0A09-B402-40CE-A3C4-E2FAD0C4BA04}" srcOrd="2" destOrd="0" parTransId="{5F6CCDE3-317D-4204-B6E3-E599734AA0E1}" sibTransId="{0D5B1075-2FBE-4CF6-BAE8-2C3A2F2A137E}"/>
    <dgm:cxn modelId="{A05C247D-45A3-4236-8416-91640B62EE2E}" type="presOf" srcId="{4D855AFC-0996-4BCE-8BC3-FFB85868F102}" destId="{B5CB4237-9C35-46F5-9401-F6B342A4DC9A}" srcOrd="0" destOrd="0" presId="urn:microsoft.com/office/officeart/2005/8/layout/hProcess9"/>
    <dgm:cxn modelId="{E5D6630E-6E3D-4586-81F5-4D866029826C}" type="presOf" srcId="{191505B9-FB08-4196-B503-2956167EDCA1}" destId="{A3E2FA44-2F6B-4113-9787-BDB7DB0F4A52}" srcOrd="0" destOrd="0" presId="urn:microsoft.com/office/officeart/2005/8/layout/hProcess9"/>
    <dgm:cxn modelId="{4AF990B1-9CD8-4471-BF13-40723A3DF81E}" type="presParOf" srcId="{A3E2FA44-2F6B-4113-9787-BDB7DB0F4A52}" destId="{2D61C796-CC98-41BC-AE06-ADA1091DB52C}" srcOrd="0" destOrd="0" presId="urn:microsoft.com/office/officeart/2005/8/layout/hProcess9"/>
    <dgm:cxn modelId="{E5A78DFF-8575-4B76-B145-F6DC2D5F8563}" type="presParOf" srcId="{A3E2FA44-2F6B-4113-9787-BDB7DB0F4A52}" destId="{28635074-41C4-4C63-A6D0-D6D07C18F5E2}" srcOrd="1" destOrd="0" presId="urn:microsoft.com/office/officeart/2005/8/layout/hProcess9"/>
    <dgm:cxn modelId="{66CE0368-25D3-40D5-A255-6DCC1646035A}" type="presParOf" srcId="{28635074-41C4-4C63-A6D0-D6D07C18F5E2}" destId="{F2FCF388-6589-401A-8CEE-99CAA06C00F6}" srcOrd="0" destOrd="0" presId="urn:microsoft.com/office/officeart/2005/8/layout/hProcess9"/>
    <dgm:cxn modelId="{085642E8-F703-48F5-B91B-AF65B7D71B2B}" type="presParOf" srcId="{28635074-41C4-4C63-A6D0-D6D07C18F5E2}" destId="{AC710FF9-2EC4-4901-9C3E-5C5DAED9B208}" srcOrd="1" destOrd="0" presId="urn:microsoft.com/office/officeart/2005/8/layout/hProcess9"/>
    <dgm:cxn modelId="{5CEBE2E3-38F3-4CEA-912A-27DA040A8730}" type="presParOf" srcId="{28635074-41C4-4C63-A6D0-D6D07C18F5E2}" destId="{B5CB4237-9C35-46F5-9401-F6B342A4DC9A}" srcOrd="2" destOrd="0" presId="urn:microsoft.com/office/officeart/2005/8/layout/hProcess9"/>
    <dgm:cxn modelId="{BE5F8E35-AAF9-4A82-9A64-3D5E75141AF1}" type="presParOf" srcId="{28635074-41C4-4C63-A6D0-D6D07C18F5E2}" destId="{DA1ABB4E-57A7-4346-87D6-6277C5C6066F}" srcOrd="3" destOrd="0" presId="urn:microsoft.com/office/officeart/2005/8/layout/hProcess9"/>
    <dgm:cxn modelId="{5D7A0252-4A2C-4A01-BDF3-4ADA0DE643AE}" type="presParOf" srcId="{28635074-41C4-4C63-A6D0-D6D07C18F5E2}" destId="{7930E183-7675-4576-8607-C0C84A7B744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1505B9-FB08-4196-B503-2956167EDC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780D991-E30F-4B69-98B0-86AE7EE2AC2F}">
      <dgm:prSet phldrT="[Texte]" custT="1"/>
      <dgm:spPr/>
      <dgm:t>
        <a:bodyPr/>
        <a:lstStyle/>
        <a:p>
          <a:r>
            <a:rPr lang="fr-CA" sz="3200" dirty="0" smtClean="0">
              <a:solidFill>
                <a:schemeClr val="tx1"/>
              </a:solidFill>
            </a:rPr>
            <a:t>Un milieu</a:t>
          </a:r>
          <a:endParaRPr lang="fr-CA" sz="3200" dirty="0">
            <a:solidFill>
              <a:schemeClr val="tx1"/>
            </a:solidFill>
          </a:endParaRPr>
        </a:p>
      </dgm:t>
    </dgm:pt>
    <dgm:pt modelId="{8D090124-B83E-4CA9-8D45-C88B6DBDD921}" type="parTrans" cxnId="{C2DD91EE-B074-4C41-B8E2-6E4451C8EC86}">
      <dgm:prSet/>
      <dgm:spPr/>
      <dgm:t>
        <a:bodyPr/>
        <a:lstStyle/>
        <a:p>
          <a:endParaRPr lang="fr-CA"/>
        </a:p>
      </dgm:t>
    </dgm:pt>
    <dgm:pt modelId="{C891CF2D-B4C7-4C29-8731-496C4D2E624D}" type="sibTrans" cxnId="{C2DD91EE-B074-4C41-B8E2-6E4451C8EC86}">
      <dgm:prSet/>
      <dgm:spPr/>
      <dgm:t>
        <a:bodyPr/>
        <a:lstStyle/>
        <a:p>
          <a:endParaRPr lang="fr-CA"/>
        </a:p>
      </dgm:t>
    </dgm:pt>
    <dgm:pt modelId="{9C8A0A09-B402-40CE-A3C4-E2FAD0C4BA04}">
      <dgm:prSet phldrT="[Texte]" custT="1"/>
      <dgm:spPr/>
      <dgm:t>
        <a:bodyPr/>
        <a:lstStyle/>
        <a:p>
          <a:r>
            <a:rPr lang="fr-CA" sz="3200" dirty="0" smtClean="0">
              <a:solidFill>
                <a:schemeClr val="bg1"/>
              </a:solidFill>
            </a:rPr>
            <a:t>Des finalités</a:t>
          </a:r>
          <a:endParaRPr lang="fr-CA" sz="3200" dirty="0">
            <a:solidFill>
              <a:schemeClr val="bg1"/>
            </a:solidFill>
          </a:endParaRPr>
        </a:p>
      </dgm:t>
    </dgm:pt>
    <dgm:pt modelId="{5F6CCDE3-317D-4204-B6E3-E599734AA0E1}" type="parTrans" cxnId="{CC94D5AD-5BE9-440F-8EE6-493A369D2F10}">
      <dgm:prSet/>
      <dgm:spPr/>
      <dgm:t>
        <a:bodyPr/>
        <a:lstStyle/>
        <a:p>
          <a:endParaRPr lang="fr-CA"/>
        </a:p>
      </dgm:t>
    </dgm:pt>
    <dgm:pt modelId="{0D5B1075-2FBE-4CF6-BAE8-2C3A2F2A137E}" type="sibTrans" cxnId="{CC94D5AD-5BE9-440F-8EE6-493A369D2F10}">
      <dgm:prSet/>
      <dgm:spPr/>
      <dgm:t>
        <a:bodyPr/>
        <a:lstStyle/>
        <a:p>
          <a:endParaRPr lang="fr-CA"/>
        </a:p>
      </dgm:t>
    </dgm:pt>
    <dgm:pt modelId="{4D855AFC-0996-4BCE-8BC3-FFB85868F102}">
      <dgm:prSet phldrT="[Texte]" custT="1"/>
      <dgm:spPr/>
      <dgm:t>
        <a:bodyPr/>
        <a:lstStyle/>
        <a:p>
          <a:r>
            <a:rPr lang="fr-CA" sz="3200" dirty="0" smtClean="0">
              <a:solidFill>
                <a:schemeClr val="bg1"/>
              </a:solidFill>
            </a:rPr>
            <a:t>Du temps</a:t>
          </a:r>
          <a:endParaRPr lang="fr-CA" sz="3200" dirty="0">
            <a:solidFill>
              <a:schemeClr val="bg1"/>
            </a:solidFill>
          </a:endParaRPr>
        </a:p>
      </dgm:t>
    </dgm:pt>
    <dgm:pt modelId="{3C5E64B2-F516-48AE-9539-66F8BBBF1A3B}" type="parTrans" cxnId="{27176B34-8650-4E81-BBEA-FEAAAD7D0D3F}">
      <dgm:prSet/>
      <dgm:spPr/>
      <dgm:t>
        <a:bodyPr/>
        <a:lstStyle/>
        <a:p>
          <a:endParaRPr lang="fr-CA"/>
        </a:p>
      </dgm:t>
    </dgm:pt>
    <dgm:pt modelId="{687D0449-E849-4664-9E13-6E19205A3DE0}" type="sibTrans" cxnId="{27176B34-8650-4E81-BBEA-FEAAAD7D0D3F}">
      <dgm:prSet/>
      <dgm:spPr/>
      <dgm:t>
        <a:bodyPr/>
        <a:lstStyle/>
        <a:p>
          <a:endParaRPr lang="fr-CA"/>
        </a:p>
      </dgm:t>
    </dgm:pt>
    <dgm:pt modelId="{A3E2FA44-2F6B-4113-9787-BDB7DB0F4A52}" type="pres">
      <dgm:prSet presAssocID="{191505B9-FB08-4196-B503-2956167EDCA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2D61C796-CC98-41BC-AE06-ADA1091DB52C}" type="pres">
      <dgm:prSet presAssocID="{191505B9-FB08-4196-B503-2956167EDCA1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CA"/>
        </a:p>
      </dgm:t>
    </dgm:pt>
    <dgm:pt modelId="{28635074-41C4-4C63-A6D0-D6D07C18F5E2}" type="pres">
      <dgm:prSet presAssocID="{191505B9-FB08-4196-B503-2956167EDCA1}" presName="linearProcess" presStyleCnt="0"/>
      <dgm:spPr/>
    </dgm:pt>
    <dgm:pt modelId="{F2FCF388-6589-401A-8CEE-99CAA06C00F6}" type="pres">
      <dgm:prSet presAssocID="{3780D991-E30F-4B69-98B0-86AE7EE2AC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AC710FF9-2EC4-4901-9C3E-5C5DAED9B208}" type="pres">
      <dgm:prSet presAssocID="{C891CF2D-B4C7-4C29-8731-496C4D2E624D}" presName="sibTrans" presStyleCnt="0"/>
      <dgm:spPr/>
    </dgm:pt>
    <dgm:pt modelId="{B5CB4237-9C35-46F5-9401-F6B342A4DC9A}" type="pres">
      <dgm:prSet presAssocID="{4D855AFC-0996-4BCE-8BC3-FFB85868F10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A1ABB4E-57A7-4346-87D6-6277C5C6066F}" type="pres">
      <dgm:prSet presAssocID="{687D0449-E849-4664-9E13-6E19205A3DE0}" presName="sibTrans" presStyleCnt="0"/>
      <dgm:spPr/>
    </dgm:pt>
    <dgm:pt modelId="{7930E183-7675-4576-8607-C0C84A7B7442}" type="pres">
      <dgm:prSet presAssocID="{9C8A0A09-B402-40CE-A3C4-E2FAD0C4BA0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EB55CC54-1264-4FAC-9CED-6F52A325E9B8}" type="presOf" srcId="{3780D991-E30F-4B69-98B0-86AE7EE2AC2F}" destId="{F2FCF388-6589-401A-8CEE-99CAA06C00F6}" srcOrd="0" destOrd="0" presId="urn:microsoft.com/office/officeart/2005/8/layout/hProcess9"/>
    <dgm:cxn modelId="{27176B34-8650-4E81-BBEA-FEAAAD7D0D3F}" srcId="{191505B9-FB08-4196-B503-2956167EDCA1}" destId="{4D855AFC-0996-4BCE-8BC3-FFB85868F102}" srcOrd="1" destOrd="0" parTransId="{3C5E64B2-F516-48AE-9539-66F8BBBF1A3B}" sibTransId="{687D0449-E849-4664-9E13-6E19205A3DE0}"/>
    <dgm:cxn modelId="{C2DD91EE-B074-4C41-B8E2-6E4451C8EC86}" srcId="{191505B9-FB08-4196-B503-2956167EDCA1}" destId="{3780D991-E30F-4B69-98B0-86AE7EE2AC2F}" srcOrd="0" destOrd="0" parTransId="{8D090124-B83E-4CA9-8D45-C88B6DBDD921}" sibTransId="{C891CF2D-B4C7-4C29-8731-496C4D2E624D}"/>
    <dgm:cxn modelId="{CC94D5AD-5BE9-440F-8EE6-493A369D2F10}" srcId="{191505B9-FB08-4196-B503-2956167EDCA1}" destId="{9C8A0A09-B402-40CE-A3C4-E2FAD0C4BA04}" srcOrd="2" destOrd="0" parTransId="{5F6CCDE3-317D-4204-B6E3-E599734AA0E1}" sibTransId="{0D5B1075-2FBE-4CF6-BAE8-2C3A2F2A137E}"/>
    <dgm:cxn modelId="{0A2738A5-B976-46CF-8908-1862CD450CEA}" type="presOf" srcId="{191505B9-FB08-4196-B503-2956167EDCA1}" destId="{A3E2FA44-2F6B-4113-9787-BDB7DB0F4A52}" srcOrd="0" destOrd="0" presId="urn:microsoft.com/office/officeart/2005/8/layout/hProcess9"/>
    <dgm:cxn modelId="{5F85203E-0C7B-428D-8538-71801A3AA423}" type="presOf" srcId="{9C8A0A09-B402-40CE-A3C4-E2FAD0C4BA04}" destId="{7930E183-7675-4576-8607-C0C84A7B7442}" srcOrd="0" destOrd="0" presId="urn:microsoft.com/office/officeart/2005/8/layout/hProcess9"/>
    <dgm:cxn modelId="{E74E9E48-104C-45E8-AA27-8DAD19FB4B9A}" type="presOf" srcId="{4D855AFC-0996-4BCE-8BC3-FFB85868F102}" destId="{B5CB4237-9C35-46F5-9401-F6B342A4DC9A}" srcOrd="0" destOrd="0" presId="urn:microsoft.com/office/officeart/2005/8/layout/hProcess9"/>
    <dgm:cxn modelId="{57A9DE74-C614-4FBB-A611-AA29593A5EAA}" type="presParOf" srcId="{A3E2FA44-2F6B-4113-9787-BDB7DB0F4A52}" destId="{2D61C796-CC98-41BC-AE06-ADA1091DB52C}" srcOrd="0" destOrd="0" presId="urn:microsoft.com/office/officeart/2005/8/layout/hProcess9"/>
    <dgm:cxn modelId="{84F18895-4C95-444B-8103-417818833108}" type="presParOf" srcId="{A3E2FA44-2F6B-4113-9787-BDB7DB0F4A52}" destId="{28635074-41C4-4C63-A6D0-D6D07C18F5E2}" srcOrd="1" destOrd="0" presId="urn:microsoft.com/office/officeart/2005/8/layout/hProcess9"/>
    <dgm:cxn modelId="{F348A725-A201-4447-B20F-7DB8012B74F7}" type="presParOf" srcId="{28635074-41C4-4C63-A6D0-D6D07C18F5E2}" destId="{F2FCF388-6589-401A-8CEE-99CAA06C00F6}" srcOrd="0" destOrd="0" presId="urn:microsoft.com/office/officeart/2005/8/layout/hProcess9"/>
    <dgm:cxn modelId="{073EE35C-4B33-4831-8E0B-E1DCA6B27816}" type="presParOf" srcId="{28635074-41C4-4C63-A6D0-D6D07C18F5E2}" destId="{AC710FF9-2EC4-4901-9C3E-5C5DAED9B208}" srcOrd="1" destOrd="0" presId="urn:microsoft.com/office/officeart/2005/8/layout/hProcess9"/>
    <dgm:cxn modelId="{5F0A3615-8632-4542-BBDD-6EBE884FD60A}" type="presParOf" srcId="{28635074-41C4-4C63-A6D0-D6D07C18F5E2}" destId="{B5CB4237-9C35-46F5-9401-F6B342A4DC9A}" srcOrd="2" destOrd="0" presId="urn:microsoft.com/office/officeart/2005/8/layout/hProcess9"/>
    <dgm:cxn modelId="{F574DDE3-4029-42CB-A1DF-1A0DDE696822}" type="presParOf" srcId="{28635074-41C4-4C63-A6D0-D6D07C18F5E2}" destId="{DA1ABB4E-57A7-4346-87D6-6277C5C6066F}" srcOrd="3" destOrd="0" presId="urn:microsoft.com/office/officeart/2005/8/layout/hProcess9"/>
    <dgm:cxn modelId="{AC4B81E1-396D-4F4C-BE8F-7B7FB2CCA9EC}" type="presParOf" srcId="{28635074-41C4-4C63-A6D0-D6D07C18F5E2}" destId="{7930E183-7675-4576-8607-C0C84A7B744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0B318-3D00-4F4F-8114-7D2146ABF7FD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95BE4-EF02-4227-88B3-BDB8D49EF9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1763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7EC28FFA-2949-426A-8725-2280B80602AC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11572B74-AA20-445D-87BF-2F1F81942B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862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72B74-AA20-445D-87BF-2F1F81942B6B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854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72B74-AA20-445D-87BF-2F1F81942B6B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8016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72B74-AA20-445D-87BF-2F1F81942B6B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3583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>
            <p:custDataLst>
              <p:tags r:id="rId1"/>
            </p:custDataLst>
          </p:nvPr>
        </p:nvSpPr>
        <p:spPr>
          <a:xfrm>
            <a:off x="478800" y="342900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24 février 2016</a:t>
            </a:r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6406" y="924000"/>
            <a:ext cx="8229600" cy="2288976"/>
          </a:xfrm>
        </p:spPr>
        <p:txBody>
          <a:bodyPr>
            <a:normAutofit/>
          </a:bodyPr>
          <a:lstStyle/>
          <a:p>
            <a:r>
              <a:rPr lang="fr-C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L’approche programme, </a:t>
            </a:r>
            <a:r>
              <a:rPr lang="fr-CA" b="1" dirty="0" smtClean="0"/>
              <a:t>moteur de réussite?</a:t>
            </a:r>
            <a:endParaRPr lang="fr-CA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600" y="4740557"/>
            <a:ext cx="3924848" cy="135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4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09600" y="1844824"/>
            <a:ext cx="8229600" cy="4444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/>
              <a:t>Comment concevoir un programme d’études en vue de la réussite et de la persévérance des étudiants?</a:t>
            </a:r>
          </a:p>
        </p:txBody>
      </p:sp>
      <p:sp>
        <p:nvSpPr>
          <p:cNvPr id="8" name="Espace réservé du contenu 6"/>
          <p:cNvSpPr txBox="1">
            <a:spLocks/>
          </p:cNvSpPr>
          <p:nvPr/>
        </p:nvSpPr>
        <p:spPr>
          <a:xfrm>
            <a:off x="323528" y="2924942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fr-CA" dirty="0" smtClean="0"/>
          </a:p>
          <a:p>
            <a:pPr marL="0" indent="0" algn="ctr">
              <a:buFont typeface="Arial" pitchFamily="34" charset="0"/>
              <a:buNone/>
            </a:pPr>
            <a:r>
              <a:rPr lang="fr-CA" dirty="0" smtClean="0">
                <a:solidFill>
                  <a:srgbClr val="007CAF"/>
                </a:solidFill>
              </a:rPr>
              <a:t>ORIENTER LA FORMATION</a:t>
            </a:r>
          </a:p>
          <a:p>
            <a:pPr marL="0" indent="0" algn="ctr">
              <a:buFont typeface="Arial" pitchFamily="34" charset="0"/>
              <a:buNone/>
            </a:pPr>
            <a:endParaRPr lang="fr-CA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21993"/>
              </p:ext>
            </p:extLst>
          </p:nvPr>
        </p:nvGraphicFramePr>
        <p:xfrm>
          <a:off x="3034172" y="3920647"/>
          <a:ext cx="2808312" cy="893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</a:tblGrid>
              <a:tr h="893713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CA" b="0" dirty="0" smtClean="0">
                          <a:solidFill>
                            <a:schemeClr val="bg1"/>
                          </a:solidFill>
                        </a:rPr>
                        <a:t>En déterminer les grands résultats attendus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578513"/>
              </p:ext>
            </p:extLst>
          </p:nvPr>
        </p:nvGraphicFramePr>
        <p:xfrm>
          <a:off x="1497360" y="4941168"/>
          <a:ext cx="2808312" cy="720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</a:tblGrid>
              <a:tr h="720079">
                <a:tc>
                  <a:txBody>
                    <a:bodyPr/>
                    <a:lstStyle/>
                    <a:p>
                      <a:pPr algn="ctr"/>
                      <a:r>
                        <a:rPr lang="fr-CA" sz="1600" b="0" dirty="0" smtClean="0"/>
                        <a:t>Aiguiller l’apprentissage</a:t>
                      </a:r>
                      <a:endParaRPr lang="fr-CA" sz="15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445937"/>
              </p:ext>
            </p:extLst>
          </p:nvPr>
        </p:nvGraphicFramePr>
        <p:xfrm>
          <a:off x="4597674" y="4941167"/>
          <a:ext cx="2808312" cy="720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</a:tblGrid>
              <a:tr h="720079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CA" sz="1600" b="0" dirty="0" smtClean="0"/>
                        <a:t>Diriger la formation</a:t>
                      </a:r>
                      <a:endParaRPr lang="fr-CA" sz="16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 marL="539750" indent="-539750">
              <a:buFont typeface="+mj-lt"/>
              <a:buAutoNum type="arabicPeriod"/>
            </a:pPr>
            <a:r>
              <a:rPr lang="fr-FR" dirty="0">
                <a:solidFill>
                  <a:srgbClr val="007CAF"/>
                </a:solidFill>
              </a:rPr>
              <a:t>Le programme d’études peut-il être le lieu de la réussite?</a:t>
            </a:r>
            <a:endParaRPr lang="fr-CA" dirty="0">
              <a:solidFill>
                <a:srgbClr val="007C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99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 marL="539750" indent="-539750">
              <a:buFont typeface="+mj-lt"/>
              <a:buAutoNum type="arabicPeriod"/>
            </a:pPr>
            <a:r>
              <a:rPr lang="fr-FR" dirty="0">
                <a:solidFill>
                  <a:srgbClr val="007CAF"/>
                </a:solidFill>
              </a:rPr>
              <a:t>Le programme d’études peut-il être le lieu de la réussite?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958574"/>
            <a:ext cx="8229600" cy="5343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Déterminer les grands résultats attendus de la formation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506131"/>
              </p:ext>
            </p:extLst>
          </p:nvPr>
        </p:nvGraphicFramePr>
        <p:xfrm>
          <a:off x="2651303" y="3052567"/>
          <a:ext cx="3744416" cy="473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</a:tblGrid>
              <a:tr h="473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dirty="0" smtClean="0"/>
                        <a:t>Fonctions</a:t>
                      </a:r>
                      <a:r>
                        <a:rPr lang="fr-CA" sz="1800" baseline="0" dirty="0" smtClean="0"/>
                        <a:t>, rôles de référence</a:t>
                      </a:r>
                      <a:endParaRPr lang="fr-CA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459843"/>
              </p:ext>
            </p:extLst>
          </p:nvPr>
        </p:nvGraphicFramePr>
        <p:xfrm>
          <a:off x="323491" y="4085691"/>
          <a:ext cx="28083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0" dirty="0" smtClean="0"/>
                        <a:t>Appréhension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902902"/>
              </p:ext>
            </p:extLst>
          </p:nvPr>
        </p:nvGraphicFramePr>
        <p:xfrm>
          <a:off x="3221346" y="4085691"/>
          <a:ext cx="28083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800" b="0" dirty="0" smtClean="0"/>
                        <a:t>Traitement</a:t>
                      </a:r>
                      <a:endParaRPr lang="fr-CA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726484"/>
              </p:ext>
            </p:extLst>
          </p:nvPr>
        </p:nvGraphicFramePr>
        <p:xfrm>
          <a:off x="6229214" y="4085691"/>
          <a:ext cx="28083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0" dirty="0" smtClean="0"/>
                        <a:t>Conduite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568114"/>
              </p:ext>
            </p:extLst>
          </p:nvPr>
        </p:nvGraphicFramePr>
        <p:xfrm>
          <a:off x="2651303" y="3574279"/>
          <a:ext cx="3744416" cy="473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</a:tblGrid>
              <a:tr h="473452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fr-CA" sz="1800" b="0" dirty="0" smtClean="0"/>
                        <a:t>Tâches, situations, contextes</a:t>
                      </a:r>
                      <a:endParaRPr lang="fr-CA" sz="18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409436"/>
              </p:ext>
            </p:extLst>
          </p:nvPr>
        </p:nvGraphicFramePr>
        <p:xfrm>
          <a:off x="323491" y="4497348"/>
          <a:ext cx="2808312" cy="626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</a:tblGrid>
              <a:tr h="626334">
                <a:tc>
                  <a:txBody>
                    <a:bodyPr/>
                    <a:lstStyle/>
                    <a:p>
                      <a:pPr algn="ctr"/>
                      <a:r>
                        <a:rPr lang="fr-CA" sz="1500" b="0" dirty="0" smtClean="0"/>
                        <a:t>Modes et schèmes de pensée, d’action,</a:t>
                      </a:r>
                      <a:r>
                        <a:rPr lang="fr-CA" sz="1500" b="0" baseline="0" dirty="0" smtClean="0"/>
                        <a:t> de conduite</a:t>
                      </a:r>
                      <a:endParaRPr lang="fr-CA" sz="15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427543"/>
              </p:ext>
            </p:extLst>
          </p:nvPr>
        </p:nvGraphicFramePr>
        <p:xfrm>
          <a:off x="3228460" y="4506462"/>
          <a:ext cx="2808312" cy="1179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</a:tblGrid>
              <a:tr h="1179921">
                <a:tc>
                  <a:txBody>
                    <a:bodyPr/>
                    <a:lstStyle/>
                    <a:p>
                      <a:pPr algn="ctr"/>
                      <a:r>
                        <a:rPr lang="fr-CA" sz="1500" b="0" dirty="0" smtClean="0"/>
                        <a:t>Communication, collaboration </a:t>
                      </a:r>
                    </a:p>
                    <a:p>
                      <a:pPr algn="ctr"/>
                      <a:r>
                        <a:rPr lang="fr-CA" sz="1500" b="0" dirty="0" smtClean="0"/>
                        <a:t>Analyse, interprétation</a:t>
                      </a:r>
                    </a:p>
                    <a:p>
                      <a:pPr algn="ctr"/>
                      <a:r>
                        <a:rPr lang="fr-CA" sz="1500" b="0" dirty="0" smtClean="0"/>
                        <a:t>Jugement,</a:t>
                      </a:r>
                      <a:r>
                        <a:rPr lang="fr-CA" sz="1500" b="0" baseline="0" dirty="0" smtClean="0"/>
                        <a:t> représentation</a:t>
                      </a:r>
                    </a:p>
                    <a:p>
                      <a:pPr algn="ctr"/>
                      <a:r>
                        <a:rPr lang="fr-CA" sz="1500" b="0" baseline="0" dirty="0" smtClean="0"/>
                        <a:t>Réflexion, décision, résolution</a:t>
                      </a:r>
                      <a:endParaRPr lang="fr-CA" sz="15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12353"/>
              </p:ext>
            </p:extLst>
          </p:nvPr>
        </p:nvGraphicFramePr>
        <p:xfrm>
          <a:off x="6222972" y="4506462"/>
          <a:ext cx="2808312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</a:tblGrid>
              <a:tr h="911512">
                <a:tc>
                  <a:txBody>
                    <a:bodyPr/>
                    <a:lstStyle/>
                    <a:p>
                      <a:pPr algn="ctr"/>
                      <a:r>
                        <a:rPr lang="fr-CA" sz="1500" b="0" dirty="0" smtClean="0"/>
                        <a:t>Exploitation de ressources internes et externes</a:t>
                      </a:r>
                    </a:p>
                    <a:p>
                      <a:pPr algn="ctr"/>
                      <a:r>
                        <a:rPr lang="fr-CA" sz="1500" b="0" dirty="0" smtClean="0"/>
                        <a:t>Stratégies</a:t>
                      </a:r>
                    </a:p>
                    <a:p>
                      <a:pPr algn="ctr"/>
                      <a:r>
                        <a:rPr lang="fr-CA" sz="1500" b="0" dirty="0" smtClean="0"/>
                        <a:t>Autogestion</a:t>
                      </a:r>
                    </a:p>
                    <a:p>
                      <a:pPr algn="ctr"/>
                      <a:r>
                        <a:rPr lang="fr-CA" sz="1500" b="0" dirty="0" smtClean="0"/>
                        <a:t>Adaptation</a:t>
                      </a:r>
                      <a:endParaRPr lang="fr-CA" sz="15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47670"/>
              </p:ext>
            </p:extLst>
          </p:nvPr>
        </p:nvGraphicFramePr>
        <p:xfrm>
          <a:off x="3221346" y="5733256"/>
          <a:ext cx="2808312" cy="1003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</a:tblGrid>
              <a:tr h="1003103">
                <a:tc>
                  <a:txBody>
                    <a:bodyPr/>
                    <a:lstStyle/>
                    <a:p>
                      <a:pPr algn="ctr"/>
                      <a:r>
                        <a:rPr lang="fr-CA" sz="1500" b="0" dirty="0" smtClean="0"/>
                        <a:t>Démarches, processus</a:t>
                      </a:r>
                    </a:p>
                    <a:p>
                      <a:pPr algn="ctr"/>
                      <a:r>
                        <a:rPr lang="fr-CA" sz="1500" b="0" dirty="0" smtClean="0"/>
                        <a:t>Méthodes,</a:t>
                      </a:r>
                      <a:r>
                        <a:rPr lang="fr-CA" sz="1500" b="0" baseline="0" dirty="0" smtClean="0"/>
                        <a:t> techniques</a:t>
                      </a:r>
                    </a:p>
                    <a:p>
                      <a:pPr algn="ctr"/>
                      <a:r>
                        <a:rPr lang="fr-CA" sz="1500" b="0" baseline="0" dirty="0" smtClean="0"/>
                        <a:t>Matériel et outils</a:t>
                      </a:r>
                      <a:endParaRPr lang="fr-CA" sz="1500" b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03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/>
          <a:lstStyle/>
          <a:p>
            <a:pPr marL="0" indent="0" algn="ctr">
              <a:buNone/>
            </a:pPr>
            <a:r>
              <a:rPr lang="fr-CA" sz="3000" dirty="0" smtClean="0"/>
              <a:t>Des finalités </a:t>
            </a:r>
          </a:p>
          <a:p>
            <a:pPr marL="0" indent="0" algn="ctr">
              <a:buNone/>
            </a:pPr>
            <a:r>
              <a:rPr lang="fr-CA" sz="3000" dirty="0" smtClean="0"/>
              <a:t>en accord avec le « </a:t>
            </a:r>
            <a:r>
              <a:rPr lang="fr-CA" sz="3000" dirty="0" err="1" smtClean="0"/>
              <a:t>Growth</a:t>
            </a:r>
            <a:r>
              <a:rPr lang="fr-CA" sz="3000" dirty="0" smtClean="0"/>
              <a:t> </a:t>
            </a:r>
            <a:r>
              <a:rPr lang="fr-CA" sz="3000" dirty="0" err="1" smtClean="0"/>
              <a:t>mindset</a:t>
            </a:r>
            <a:r>
              <a:rPr lang="fr-CA" sz="3000" dirty="0" smtClean="0"/>
              <a:t> »</a:t>
            </a:r>
          </a:p>
          <a:p>
            <a:pPr marL="0" indent="0" algn="ctr">
              <a:buNone/>
            </a:pPr>
            <a:endParaRPr lang="fr-CA" sz="3000" dirty="0" smtClean="0"/>
          </a:p>
          <a:p>
            <a:r>
              <a:rPr lang="fr-FR" dirty="0" smtClean="0"/>
              <a:t>Des </a:t>
            </a:r>
            <a:r>
              <a:rPr lang="fr-FR" dirty="0"/>
              <a:t>visées élevées de </a:t>
            </a:r>
            <a:r>
              <a:rPr lang="fr-FR" dirty="0" smtClean="0"/>
              <a:t>maîtrise</a:t>
            </a:r>
            <a:endParaRPr lang="fr-CA" dirty="0"/>
          </a:p>
          <a:p>
            <a:r>
              <a:rPr lang="fr-FR" dirty="0" smtClean="0"/>
              <a:t>Des </a:t>
            </a:r>
            <a:r>
              <a:rPr lang="fr-FR" dirty="0"/>
              <a:t>attentes exigeantes de réussite </a:t>
            </a:r>
            <a:endParaRPr lang="fr-CA" dirty="0"/>
          </a:p>
          <a:p>
            <a:pPr marL="0" indent="0">
              <a:buNone/>
            </a:pPr>
            <a:endParaRPr lang="fr-CA" sz="3200" dirty="0" smtClean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 marL="539750" indent="-539750">
              <a:buFont typeface="+mj-lt"/>
              <a:buAutoNum type="arabicPeriod"/>
            </a:pPr>
            <a:r>
              <a:rPr lang="fr-FR" dirty="0">
                <a:solidFill>
                  <a:srgbClr val="007CAF"/>
                </a:solidFill>
              </a:rPr>
              <a:t>Le programme d’études peut-il être le lieu de la réussite?</a:t>
            </a:r>
            <a:endParaRPr lang="fr-CA" dirty="0">
              <a:solidFill>
                <a:srgbClr val="007C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18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 marL="539750" indent="-539750">
              <a:buFont typeface="+mj-lt"/>
              <a:buAutoNum type="arabicPeriod"/>
            </a:pPr>
            <a:r>
              <a:rPr lang="fr-FR" dirty="0">
                <a:solidFill>
                  <a:srgbClr val="007CAF"/>
                </a:solidFill>
              </a:rPr>
              <a:t>Le programme d’études peut-il être le lieu de la réussite?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097085576"/>
              </p:ext>
            </p:extLst>
          </p:nvPr>
        </p:nvGraphicFramePr>
        <p:xfrm>
          <a:off x="683568" y="3280179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958574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Comment </a:t>
            </a:r>
            <a:r>
              <a:rPr lang="fr-CA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organiser </a:t>
            </a:r>
            <a:r>
              <a:rPr lang="fr-CA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 </a:t>
            </a:r>
            <a:r>
              <a:rPr lang="fr-CA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 </a:t>
            </a:r>
            <a:r>
              <a:rPr lang="fr-CA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</a:t>
            </a:r>
            <a:r>
              <a:rPr lang="fr-CA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vue de la réussite et de la persévérance des </a:t>
            </a:r>
            <a:r>
              <a:rPr lang="fr-CA" sz="3000" dirty="0"/>
              <a:t>étudiants?</a:t>
            </a:r>
          </a:p>
        </p:txBody>
      </p:sp>
    </p:spTree>
    <p:extLst>
      <p:ext uri="{BB962C8B-B14F-4D97-AF65-F5344CB8AC3E}">
        <p14:creationId xmlns:p14="http://schemas.microsoft.com/office/powerpoint/2010/main" val="45977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 marL="539750" indent="-539750">
              <a:buFont typeface="+mj-lt"/>
              <a:buAutoNum type="arabicPeriod"/>
            </a:pPr>
            <a:r>
              <a:rPr lang="fr-FR" dirty="0">
                <a:solidFill>
                  <a:srgbClr val="007CAF"/>
                </a:solidFill>
              </a:rPr>
              <a:t>Le programme d’études peut-il être le lieu de la réussite?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958573"/>
            <a:ext cx="8219256" cy="1398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Organiser la formation en fonction des fins poursuivies, de la progression des étudiants et de la connexion des apprentissages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149889"/>
              </p:ext>
            </p:extLst>
          </p:nvPr>
        </p:nvGraphicFramePr>
        <p:xfrm>
          <a:off x="2843808" y="3645024"/>
          <a:ext cx="3744416" cy="857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</a:tblGrid>
              <a:tr h="857148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fr-CA" sz="1800" b="0" dirty="0" smtClean="0"/>
                        <a:t>Ordonner, équilibrer, unifier la formation</a:t>
                      </a:r>
                      <a:endParaRPr lang="fr-CA" sz="18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755285"/>
              </p:ext>
            </p:extLst>
          </p:nvPr>
        </p:nvGraphicFramePr>
        <p:xfrm>
          <a:off x="1763688" y="4653136"/>
          <a:ext cx="2808312" cy="1179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</a:tblGrid>
              <a:tr h="1179921">
                <a:tc>
                  <a:txBody>
                    <a:bodyPr/>
                    <a:lstStyle/>
                    <a:p>
                      <a:pPr algn="ctr"/>
                      <a:r>
                        <a:rPr lang="fr-CA" sz="1800" b="0" dirty="0" smtClean="0"/>
                        <a:t>Situer, guider les étudiants</a:t>
                      </a:r>
                      <a:endParaRPr lang="fr-CA" sz="18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23913"/>
              </p:ext>
            </p:extLst>
          </p:nvPr>
        </p:nvGraphicFramePr>
        <p:xfrm>
          <a:off x="4860032" y="4653136"/>
          <a:ext cx="2808312" cy="1179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</a:tblGrid>
              <a:tr h="1179921">
                <a:tc>
                  <a:txBody>
                    <a:bodyPr/>
                    <a:lstStyle/>
                    <a:p>
                      <a:pPr algn="ctr"/>
                      <a:r>
                        <a:rPr lang="fr-CA" sz="1800" b="0" dirty="0" smtClean="0"/>
                        <a:t>Coordonner, combiner</a:t>
                      </a:r>
                      <a:br>
                        <a:rPr lang="fr-CA" sz="1800" b="0" dirty="0" smtClean="0"/>
                      </a:br>
                      <a:r>
                        <a:rPr lang="fr-CA" sz="1800" b="0" dirty="0" smtClean="0"/>
                        <a:t> les apports</a:t>
                      </a:r>
                      <a:endParaRPr lang="fr-CA" sz="18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17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cteur droit avec flèche 13"/>
          <p:cNvCxnSpPr/>
          <p:nvPr/>
        </p:nvCxnSpPr>
        <p:spPr>
          <a:xfrm flipV="1">
            <a:off x="617781" y="6221177"/>
            <a:ext cx="6472336" cy="4912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headEnd type="none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 marL="539750" indent="-539750">
              <a:buFont typeface="+mj-lt"/>
              <a:buAutoNum type="arabicPeriod"/>
            </a:pPr>
            <a:r>
              <a:rPr lang="fr-FR" dirty="0">
                <a:solidFill>
                  <a:srgbClr val="007CAF"/>
                </a:solidFill>
              </a:rPr>
              <a:t>Le programme d’études peut-il être le lieu de la réussite?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893945"/>
            <a:ext cx="8229600" cy="1202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Ordonner, unifier la formation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827785"/>
              </p:ext>
            </p:extLst>
          </p:nvPr>
        </p:nvGraphicFramePr>
        <p:xfrm>
          <a:off x="2123728" y="2501070"/>
          <a:ext cx="4896544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Cadre de formation</a:t>
                      </a:r>
                      <a:endParaRPr lang="fr-CA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Fonctions, tâches, situations, contextes </a:t>
                      </a:r>
                      <a:endParaRPr lang="fr-CA" sz="16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Compétences à construire</a:t>
                      </a:r>
                      <a:endParaRPr lang="fr-CA" sz="16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Ressources et contraintes de formation</a:t>
                      </a:r>
                      <a:endParaRPr lang="fr-CA" sz="16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265139"/>
              </p:ext>
            </p:extLst>
          </p:nvPr>
        </p:nvGraphicFramePr>
        <p:xfrm>
          <a:off x="781766" y="4969420"/>
          <a:ext cx="2376264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Étudiant </a:t>
                      </a:r>
                      <a:endParaRPr lang="fr-CA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Développement</a:t>
                      </a:r>
                      <a:endParaRPr lang="fr-CA" sz="16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Progression</a:t>
                      </a:r>
                      <a:endParaRPr lang="fr-CA" sz="16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092368"/>
              </p:ext>
            </p:extLst>
          </p:nvPr>
        </p:nvGraphicFramePr>
        <p:xfrm>
          <a:off x="6267752" y="4019790"/>
          <a:ext cx="2376264" cy="1186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</a:tblGrid>
              <a:tr h="1186044"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Cible</a:t>
                      </a:r>
                    </a:p>
                    <a:p>
                      <a:pPr algn="ctr"/>
                      <a:r>
                        <a:rPr lang="fr-FR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Intégration</a:t>
                      </a:r>
                      <a:endParaRPr lang="fr-CA" sz="16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Adaptation</a:t>
                      </a:r>
                      <a:endParaRPr lang="fr-CA" sz="16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603979"/>
              </p:ext>
            </p:extLst>
          </p:nvPr>
        </p:nvGraphicFramePr>
        <p:xfrm>
          <a:off x="3529129" y="4221088"/>
          <a:ext cx="2367524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524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Apprentissage</a:t>
                      </a:r>
                      <a:endParaRPr lang="fr-CA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Appropriation</a:t>
                      </a:r>
                    </a:p>
                    <a:p>
                      <a:pPr algn="ctr"/>
                      <a:r>
                        <a:rPr lang="fr-FR" sz="16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Connexion</a:t>
                      </a:r>
                      <a:endParaRPr lang="fr-CA" sz="1600" b="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Approfondissement</a:t>
                      </a:r>
                      <a:endParaRPr lang="fr-CA" sz="16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Connecteur droit avec flèche 4"/>
          <p:cNvCxnSpPr/>
          <p:nvPr/>
        </p:nvCxnSpPr>
        <p:spPr>
          <a:xfrm flipV="1">
            <a:off x="628887" y="4436981"/>
            <a:ext cx="6186467" cy="1806913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headEnd type="none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085946" y="6270297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7E97AD"/>
                </a:solidFill>
              </a:rPr>
              <a:t>Temps</a:t>
            </a:r>
            <a:endParaRPr lang="fr-CA" b="1" dirty="0">
              <a:solidFill>
                <a:srgbClr val="7E97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9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fr-CA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 temps exploité selon le « </a:t>
            </a:r>
            <a:r>
              <a:rPr lang="fr-CA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Growth</a:t>
            </a:r>
            <a:r>
              <a:rPr lang="fr-CA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mindset</a:t>
            </a:r>
            <a:r>
              <a:rPr lang="fr-CA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»</a:t>
            </a:r>
          </a:p>
          <a:p>
            <a:pPr marL="273050" indent="-273050"/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capacités se développent.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3050" indent="-273050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 succès vient d’une démarche de progression.</a:t>
            </a:r>
          </a:p>
          <a:p>
            <a:pPr marL="273050" indent="-273050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Développement et progression servent de bases à l’organisation d’un programme d’études.</a:t>
            </a:r>
          </a:p>
          <a:p>
            <a:pPr marL="273050" indent="-273050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L’organisation favorise l’appropriation, la connexion, l’approfondissement des objets de formation.</a:t>
            </a:r>
          </a:p>
          <a:p>
            <a:pPr marL="273050" indent="-273050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Elle permet de situer, d’orienter, de réguler la progression et le développement de l’étudiant.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fr-CA" sz="3200" dirty="0" smtClean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 marL="539750" indent="-539750">
              <a:buFont typeface="+mj-lt"/>
              <a:buAutoNum type="arabicPeriod"/>
            </a:pPr>
            <a:r>
              <a:rPr lang="fr-FR" dirty="0">
                <a:solidFill>
                  <a:srgbClr val="007CAF"/>
                </a:solidFill>
              </a:rPr>
              <a:t>Le programme d’études peut-il être le lieu de la réussite?</a:t>
            </a:r>
            <a:endParaRPr lang="fr-CA" dirty="0">
              <a:solidFill>
                <a:srgbClr val="007C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30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 marL="539750" indent="-539750">
              <a:buFont typeface="+mj-lt"/>
              <a:buAutoNum type="arabicPeriod"/>
            </a:pPr>
            <a:r>
              <a:rPr lang="fr-FR" dirty="0">
                <a:solidFill>
                  <a:srgbClr val="007CAF"/>
                </a:solidFill>
              </a:rPr>
              <a:t>Le programme d’études peut-il être le lieu de la réussite?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653273821"/>
              </p:ext>
            </p:extLst>
          </p:nvPr>
        </p:nvGraphicFramePr>
        <p:xfrm>
          <a:off x="462499" y="3140968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958574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000" dirty="0"/>
              <a:t>Comment </a:t>
            </a:r>
            <a:r>
              <a:rPr lang="fr-CA" sz="3000" dirty="0" smtClean="0"/>
              <a:t>élaborer un </a:t>
            </a:r>
            <a:r>
              <a:rPr lang="fr-CA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 </a:t>
            </a:r>
            <a:r>
              <a:rPr lang="fr-CA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</a:t>
            </a:r>
            <a:r>
              <a:rPr lang="fr-CA" sz="3000" dirty="0" smtClean="0"/>
              <a:t> en vue de la réussite et la persévérance des étudiants?</a:t>
            </a:r>
            <a:endParaRPr lang="fr-CA" sz="3000" dirty="0"/>
          </a:p>
        </p:txBody>
      </p:sp>
    </p:spTree>
    <p:extLst>
      <p:ext uri="{BB962C8B-B14F-4D97-AF65-F5344CB8AC3E}">
        <p14:creationId xmlns:p14="http://schemas.microsoft.com/office/powerpoint/2010/main" val="33782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 marL="539750" indent="-539750">
              <a:buFont typeface="+mj-lt"/>
              <a:buAutoNum type="arabicPeriod"/>
            </a:pPr>
            <a:r>
              <a:rPr lang="fr-FR" dirty="0">
                <a:solidFill>
                  <a:srgbClr val="007CAF"/>
                </a:solidFill>
              </a:rPr>
              <a:t>Le programme d’études peut-il être le lieu de la réussite?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01053" y="1867236"/>
            <a:ext cx="8635444" cy="14177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Élaborer la formation en misant sur la professionnalisation, l’épanouissement, l’émancipation des étudiants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58563"/>
              </p:ext>
            </p:extLst>
          </p:nvPr>
        </p:nvGraphicFramePr>
        <p:xfrm>
          <a:off x="457200" y="3603334"/>
          <a:ext cx="2530624" cy="1179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</a:tblGrid>
              <a:tr h="1179922"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/>
                        <a:t>Motiver l’apprentissage</a:t>
                      </a:r>
                      <a:endParaRPr lang="fr-CA" sz="24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088889"/>
              </p:ext>
            </p:extLst>
          </p:nvPr>
        </p:nvGraphicFramePr>
        <p:xfrm>
          <a:off x="6156176" y="3603334"/>
          <a:ext cx="2530624" cy="1179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</a:tblGrid>
              <a:tr h="1179922"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/>
                        <a:t>Dynamiser les apports</a:t>
                      </a:r>
                      <a:endParaRPr lang="fr-CA" sz="24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720633"/>
              </p:ext>
            </p:extLst>
          </p:nvPr>
        </p:nvGraphicFramePr>
        <p:xfrm>
          <a:off x="3313018" y="3603334"/>
          <a:ext cx="2530624" cy="1179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</a:tblGrid>
              <a:tr h="1179922"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/>
                        <a:t>Stimuler l’engagement</a:t>
                      </a:r>
                      <a:endParaRPr lang="fr-CA" sz="24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7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cteur droit avec flèche 13"/>
          <p:cNvCxnSpPr/>
          <p:nvPr/>
        </p:nvCxnSpPr>
        <p:spPr>
          <a:xfrm flipV="1">
            <a:off x="617781" y="6382305"/>
            <a:ext cx="6472336" cy="4912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headEnd type="none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 marL="539750" indent="-539750">
              <a:buFont typeface="+mj-lt"/>
              <a:buAutoNum type="arabicPeriod"/>
            </a:pPr>
            <a:r>
              <a:rPr lang="fr-FR" dirty="0">
                <a:solidFill>
                  <a:srgbClr val="007CAF"/>
                </a:solidFill>
              </a:rPr>
              <a:t>Le programme d’études peut-il être le lieu de la réussite?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893945"/>
            <a:ext cx="8686800" cy="1202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Faire du programme un milieu de professionnalisation, d’épanouissement, d’émancipation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746766"/>
              </p:ext>
            </p:extLst>
          </p:nvPr>
        </p:nvGraphicFramePr>
        <p:xfrm>
          <a:off x="2123728" y="2826927"/>
          <a:ext cx="4896544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Cadre de formation</a:t>
                      </a:r>
                      <a:endParaRPr lang="fr-CA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Fonctions, tâches, situations-problèmes, fondements et contextes  d’accomplissement</a:t>
                      </a:r>
                      <a:endParaRPr lang="fr-CA" sz="16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Ressources et contraintes de formation</a:t>
                      </a:r>
                      <a:endParaRPr lang="fr-CA" sz="16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275110"/>
              </p:ext>
            </p:extLst>
          </p:nvPr>
        </p:nvGraphicFramePr>
        <p:xfrm>
          <a:off x="831461" y="5173211"/>
          <a:ext cx="2376264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Étudiant </a:t>
                      </a:r>
                      <a:endParaRPr lang="fr-CA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CA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Intention</a:t>
                      </a:r>
                    </a:p>
                    <a:p>
                      <a:pPr algn="ctr"/>
                      <a:r>
                        <a:rPr lang="fr-CA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Engagement</a:t>
                      </a:r>
                      <a:endParaRPr lang="fr-CA" sz="16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798612"/>
              </p:ext>
            </p:extLst>
          </p:nvPr>
        </p:nvGraphicFramePr>
        <p:xfrm>
          <a:off x="6218239" y="4281488"/>
          <a:ext cx="2376264" cy="1186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</a:tblGrid>
              <a:tr h="1186044"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Cible</a:t>
                      </a:r>
                    </a:p>
                    <a:p>
                      <a:pPr algn="ctr"/>
                      <a:r>
                        <a:rPr lang="fr-CA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Réalisation</a:t>
                      </a:r>
                    </a:p>
                    <a:p>
                      <a:pPr algn="ctr"/>
                      <a:r>
                        <a:rPr lang="fr-CA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Accomplissement</a:t>
                      </a:r>
                      <a:endParaRPr lang="fr-CA" sz="16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4374"/>
              </p:ext>
            </p:extLst>
          </p:nvPr>
        </p:nvGraphicFramePr>
        <p:xfrm>
          <a:off x="3529220" y="4671793"/>
          <a:ext cx="2367524" cy="1067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524"/>
              </a:tblGrid>
              <a:tr h="1067009"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Apprentissage</a:t>
                      </a:r>
                      <a:endParaRPr lang="fr-CA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CA" sz="16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Mise en œuvre</a:t>
                      </a:r>
                    </a:p>
                    <a:p>
                      <a:pPr algn="ctr"/>
                      <a:r>
                        <a:rPr lang="fr-CA" sz="16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Exploitation</a:t>
                      </a:r>
                      <a:endParaRPr lang="fr-CA" sz="16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Connecteur droit avec flèche 4"/>
          <p:cNvCxnSpPr/>
          <p:nvPr/>
        </p:nvCxnSpPr>
        <p:spPr>
          <a:xfrm flipV="1">
            <a:off x="627435" y="4637551"/>
            <a:ext cx="6186467" cy="1806913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headEnd type="none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085946" y="6406865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7E97AD"/>
                </a:solidFill>
              </a:rPr>
              <a:t>Temps</a:t>
            </a:r>
            <a:endParaRPr lang="fr-CA" b="1" dirty="0">
              <a:solidFill>
                <a:srgbClr val="7E97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51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7CAF"/>
                </a:solidFill>
              </a:rPr>
              <a:t>Une série de six webinaires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Des 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pistes pour accroître la réussite et la persévérance en enseignement 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supérieur (1</a:t>
            </a:r>
            <a:r>
              <a:rPr lang="fr-CA" sz="2000" baseline="30000" dirty="0" smtClean="0">
                <a:solidFill>
                  <a:srgbClr val="404040"/>
                </a:solidFill>
                <a:latin typeface="+mj-lt"/>
              </a:rPr>
              <a:t>er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 février)</a:t>
            </a:r>
          </a:p>
          <a:p>
            <a:pPr marL="457200" indent="-457200">
              <a:buFont typeface="+mj-lt"/>
              <a:buAutoNum type="arabicPeriod"/>
            </a:pPr>
            <a:endParaRPr lang="fr-CA" sz="2000" dirty="0" smtClean="0">
              <a:solidFill>
                <a:srgbClr val="404040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Le 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« </a:t>
            </a:r>
            <a:r>
              <a:rPr lang="fr-CA" sz="2000" dirty="0" err="1">
                <a:solidFill>
                  <a:srgbClr val="404040"/>
                </a:solidFill>
                <a:latin typeface="+mj-lt"/>
              </a:rPr>
              <a:t>Growth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 </a:t>
            </a:r>
            <a:r>
              <a:rPr lang="fr-CA" sz="2000" dirty="0" err="1">
                <a:solidFill>
                  <a:srgbClr val="404040"/>
                </a:solidFill>
                <a:latin typeface="+mj-lt"/>
              </a:rPr>
              <a:t>mindset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 » – une clé 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de 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la persévérance et 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de 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la réussite des 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étudiants (17 février)</a:t>
            </a:r>
          </a:p>
          <a:p>
            <a:pPr marL="457200" indent="-457200">
              <a:buFont typeface="+mj-lt"/>
              <a:buAutoNum type="arabicPeriod"/>
            </a:pPr>
            <a:endParaRPr lang="fr-CA" sz="2000" dirty="0" smtClean="0">
              <a:solidFill>
                <a:srgbClr val="404040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>
                <a:solidFill>
                  <a:srgbClr val="404040"/>
                </a:solidFill>
                <a:latin typeface="+mj-lt"/>
              </a:rPr>
              <a:t>L’approche programme, moteur de 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réussite? (24 février)</a:t>
            </a:r>
          </a:p>
          <a:p>
            <a:pPr marL="457200" indent="-457200">
              <a:buFont typeface="+mj-lt"/>
              <a:buAutoNum type="arabicPeriod"/>
            </a:pPr>
            <a:endParaRPr lang="fr-CA" sz="2000" dirty="0">
              <a:solidFill>
                <a:srgbClr val="404040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Stratégies 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pédagogiques favorisant la réussite, par où 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commencer? (9 mars)	</a:t>
            </a:r>
          </a:p>
          <a:p>
            <a:pPr marL="457200" indent="-457200">
              <a:buFont typeface="+mj-lt"/>
              <a:buAutoNum type="arabicPeriod"/>
            </a:pPr>
            <a:endParaRPr lang="fr-CA" sz="2000" dirty="0" smtClean="0">
              <a:solidFill>
                <a:srgbClr val="404040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Actions 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institutionnelles pour la réussite, comment en faire un 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succès? (17 mai)</a:t>
            </a:r>
          </a:p>
          <a:p>
            <a:pPr marL="457200" indent="-457200">
              <a:buFont typeface="+mj-lt"/>
              <a:buAutoNum type="arabicPeriod"/>
            </a:pPr>
            <a:endParaRPr lang="fr-CA" sz="2000" dirty="0" smtClean="0">
              <a:solidFill>
                <a:srgbClr val="404040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>
                <a:solidFill>
                  <a:srgbClr val="404040"/>
                </a:solidFill>
              </a:rPr>
              <a:t>Une dynamique de la réussite en éducation </a:t>
            </a:r>
            <a:r>
              <a:rPr lang="fr-CA" sz="2000" dirty="0" smtClean="0">
                <a:solidFill>
                  <a:srgbClr val="404040"/>
                </a:solidFill>
              </a:rPr>
              <a:t>supérieure 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(1</a:t>
            </a:r>
            <a:r>
              <a:rPr lang="fr-CA" sz="2000" baseline="30000" dirty="0" smtClean="0">
                <a:solidFill>
                  <a:srgbClr val="404040"/>
                </a:solidFill>
                <a:latin typeface="+mj-lt"/>
              </a:rPr>
              <a:t>er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 juin)</a:t>
            </a:r>
            <a:endParaRPr lang="fr-CA" sz="2000" dirty="0">
              <a:solidFill>
                <a:srgbClr val="404040"/>
              </a:solidFill>
              <a:latin typeface="+mj-lt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709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CA" sz="3000" dirty="0" smtClean="0">
                <a:solidFill>
                  <a:srgbClr val="404040"/>
                </a:solidFill>
              </a:rPr>
              <a:t>Un milieu nourrissant un « </a:t>
            </a:r>
            <a:r>
              <a:rPr lang="fr-CA" sz="3000" dirty="0" err="1" smtClean="0">
                <a:solidFill>
                  <a:srgbClr val="404040"/>
                </a:solidFill>
              </a:rPr>
              <a:t>Growth</a:t>
            </a:r>
            <a:r>
              <a:rPr lang="fr-CA" sz="3000" dirty="0" smtClean="0">
                <a:solidFill>
                  <a:srgbClr val="404040"/>
                </a:solidFill>
              </a:rPr>
              <a:t> </a:t>
            </a:r>
            <a:r>
              <a:rPr lang="fr-CA" sz="3000" dirty="0" err="1" smtClean="0">
                <a:solidFill>
                  <a:srgbClr val="404040"/>
                </a:solidFill>
              </a:rPr>
              <a:t>mindset</a:t>
            </a:r>
            <a:r>
              <a:rPr lang="fr-CA" sz="3000" dirty="0" smtClean="0">
                <a:solidFill>
                  <a:srgbClr val="404040"/>
                </a:solidFill>
              </a:rPr>
              <a:t> »</a:t>
            </a:r>
          </a:p>
          <a:p>
            <a:r>
              <a:rPr lang="fr-FR" dirty="0">
                <a:solidFill>
                  <a:srgbClr val="404040"/>
                </a:solidFill>
              </a:rPr>
              <a:t>Des défis à relever </a:t>
            </a:r>
            <a:r>
              <a:rPr lang="fr-FR" dirty="0" smtClean="0">
                <a:solidFill>
                  <a:srgbClr val="404040"/>
                </a:solidFill>
              </a:rPr>
              <a:t>impliquant intégration </a:t>
            </a:r>
            <a:r>
              <a:rPr lang="fr-FR" dirty="0">
                <a:solidFill>
                  <a:srgbClr val="404040"/>
                </a:solidFill>
              </a:rPr>
              <a:t>et </a:t>
            </a:r>
            <a:r>
              <a:rPr lang="fr-FR" dirty="0" smtClean="0">
                <a:solidFill>
                  <a:srgbClr val="404040"/>
                </a:solidFill>
              </a:rPr>
              <a:t>mise </a:t>
            </a:r>
            <a:r>
              <a:rPr lang="fr-FR" dirty="0">
                <a:solidFill>
                  <a:srgbClr val="404040"/>
                </a:solidFill>
              </a:rPr>
              <a:t>en œuvre des apprentissages.</a:t>
            </a:r>
            <a:endParaRPr lang="fr-CA" dirty="0">
              <a:solidFill>
                <a:srgbClr val="404040"/>
              </a:solidFill>
            </a:endParaRPr>
          </a:p>
          <a:p>
            <a:r>
              <a:rPr lang="fr-FR" dirty="0" smtClean="0">
                <a:solidFill>
                  <a:srgbClr val="404040"/>
                </a:solidFill>
              </a:rPr>
              <a:t>Des </a:t>
            </a:r>
            <a:r>
              <a:rPr lang="fr-FR" dirty="0">
                <a:solidFill>
                  <a:srgbClr val="404040"/>
                </a:solidFill>
              </a:rPr>
              <a:t>mandats et </a:t>
            </a:r>
            <a:r>
              <a:rPr lang="fr-FR" dirty="0" smtClean="0">
                <a:solidFill>
                  <a:srgbClr val="404040"/>
                </a:solidFill>
              </a:rPr>
              <a:t>fonctions </a:t>
            </a:r>
            <a:r>
              <a:rPr lang="fr-FR" dirty="0">
                <a:solidFill>
                  <a:srgbClr val="404040"/>
                </a:solidFill>
              </a:rPr>
              <a:t>favorisant </a:t>
            </a:r>
            <a:r>
              <a:rPr lang="fr-FR" dirty="0" smtClean="0">
                <a:solidFill>
                  <a:srgbClr val="404040"/>
                </a:solidFill>
              </a:rPr>
              <a:t>engagement </a:t>
            </a:r>
            <a:r>
              <a:rPr lang="fr-FR" dirty="0">
                <a:solidFill>
                  <a:srgbClr val="404040"/>
                </a:solidFill>
              </a:rPr>
              <a:t>et </a:t>
            </a:r>
            <a:r>
              <a:rPr lang="fr-FR" dirty="0" smtClean="0">
                <a:solidFill>
                  <a:srgbClr val="404040"/>
                </a:solidFill>
              </a:rPr>
              <a:t>collaboration.</a:t>
            </a:r>
            <a:r>
              <a:rPr lang="fr-FR" dirty="0">
                <a:solidFill>
                  <a:srgbClr val="404040"/>
                </a:solidFill>
              </a:rPr>
              <a:t> </a:t>
            </a:r>
            <a:endParaRPr lang="fr-CA" dirty="0">
              <a:solidFill>
                <a:srgbClr val="404040"/>
              </a:solidFill>
            </a:endParaRPr>
          </a:p>
          <a:p>
            <a:r>
              <a:rPr lang="fr-FR" dirty="0" smtClean="0">
                <a:solidFill>
                  <a:srgbClr val="404040"/>
                </a:solidFill>
              </a:rPr>
              <a:t>Des </a:t>
            </a:r>
            <a:r>
              <a:rPr lang="fr-FR" dirty="0">
                <a:solidFill>
                  <a:srgbClr val="404040"/>
                </a:solidFill>
              </a:rPr>
              <a:t>activités et </a:t>
            </a:r>
            <a:r>
              <a:rPr lang="fr-FR" dirty="0" smtClean="0">
                <a:solidFill>
                  <a:srgbClr val="404040"/>
                </a:solidFill>
              </a:rPr>
              <a:t>tâches exigeant détermination</a:t>
            </a:r>
            <a:r>
              <a:rPr lang="fr-FR" dirty="0">
                <a:solidFill>
                  <a:srgbClr val="404040"/>
                </a:solidFill>
              </a:rPr>
              <a:t>, application et efforts</a:t>
            </a:r>
            <a:r>
              <a:rPr lang="fr-FR" dirty="0" smtClean="0">
                <a:solidFill>
                  <a:srgbClr val="404040"/>
                </a:solidFill>
              </a:rPr>
              <a:t>.</a:t>
            </a:r>
            <a:r>
              <a:rPr lang="fr-FR" dirty="0">
                <a:solidFill>
                  <a:srgbClr val="404040"/>
                </a:solidFill>
              </a:rPr>
              <a:t> </a:t>
            </a:r>
            <a:endParaRPr lang="fr-CA" dirty="0">
              <a:solidFill>
                <a:srgbClr val="404040"/>
              </a:solidFill>
            </a:endParaRPr>
          </a:p>
          <a:p>
            <a:r>
              <a:rPr lang="fr-FR" dirty="0" smtClean="0">
                <a:solidFill>
                  <a:srgbClr val="404040"/>
                </a:solidFill>
              </a:rPr>
              <a:t>Des </a:t>
            </a:r>
            <a:r>
              <a:rPr lang="fr-FR" dirty="0">
                <a:solidFill>
                  <a:srgbClr val="404040"/>
                </a:solidFill>
              </a:rPr>
              <a:t>contextes de réalisation poussant à la ténacité</a:t>
            </a:r>
            <a:r>
              <a:rPr lang="fr-FR" dirty="0" smtClean="0">
                <a:solidFill>
                  <a:srgbClr val="404040"/>
                </a:solidFill>
              </a:rPr>
              <a:t>.</a:t>
            </a:r>
            <a:r>
              <a:rPr lang="fr-FR" dirty="0">
                <a:solidFill>
                  <a:srgbClr val="404040"/>
                </a:solidFill>
              </a:rPr>
              <a:t> </a:t>
            </a:r>
            <a:endParaRPr lang="fr-CA" dirty="0">
              <a:solidFill>
                <a:srgbClr val="404040"/>
              </a:solidFill>
            </a:endParaRPr>
          </a:p>
          <a:p>
            <a:r>
              <a:rPr lang="fr-FR" dirty="0" smtClean="0">
                <a:solidFill>
                  <a:srgbClr val="404040"/>
                </a:solidFill>
              </a:rPr>
              <a:t>Des </a:t>
            </a:r>
            <a:r>
              <a:rPr lang="fr-FR" dirty="0">
                <a:solidFill>
                  <a:srgbClr val="404040"/>
                </a:solidFill>
              </a:rPr>
              <a:t>démarches contribuant à une perception positive de soi </a:t>
            </a:r>
            <a:r>
              <a:rPr lang="fr-FR" dirty="0" smtClean="0">
                <a:solidFill>
                  <a:srgbClr val="404040"/>
                </a:solidFill>
              </a:rPr>
              <a:t>et </a:t>
            </a:r>
            <a:r>
              <a:rPr lang="fr-FR" dirty="0">
                <a:solidFill>
                  <a:srgbClr val="404040"/>
                </a:solidFill>
              </a:rPr>
              <a:t>à un sentiment d’auto </a:t>
            </a:r>
            <a:r>
              <a:rPr lang="fr-FR" dirty="0" smtClean="0">
                <a:solidFill>
                  <a:srgbClr val="404040"/>
                </a:solidFill>
              </a:rPr>
              <a:t>efficacité. </a:t>
            </a:r>
            <a:endParaRPr lang="fr-CA" dirty="0">
              <a:solidFill>
                <a:srgbClr val="40404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 marL="539750" indent="-539750">
              <a:buFont typeface="+mj-lt"/>
              <a:buAutoNum type="arabicPeriod"/>
            </a:pPr>
            <a:r>
              <a:rPr lang="fr-FR" dirty="0">
                <a:solidFill>
                  <a:srgbClr val="007CAF"/>
                </a:solidFill>
              </a:rPr>
              <a:t>Le programme d’études peut-il être le lieu de la réussite?</a:t>
            </a:r>
            <a:endParaRPr lang="fr-CA" dirty="0">
              <a:solidFill>
                <a:srgbClr val="007C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988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45024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r>
              <a:rPr lang="fr-F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conditions de </a:t>
            </a:r>
            <a:r>
              <a:rPr lang="fr-FR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l’accroissement de la réussite </a:t>
            </a:r>
            <a:br>
              <a:rPr lang="fr-F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 de la persévérance dans les programmes d’études</a:t>
            </a:r>
            <a:endParaRPr lang="fr-CA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>
              <a:tabLst>
                <a:tab pos="539750" algn="l"/>
              </a:tabLst>
            </a:pPr>
            <a:r>
              <a:rPr lang="fr-CA" dirty="0" smtClean="0">
                <a:solidFill>
                  <a:srgbClr val="007CAF"/>
                </a:solidFill>
              </a:rPr>
              <a:t>2. </a:t>
            </a:r>
            <a:r>
              <a:rPr lang="fr-FR" dirty="0">
                <a:solidFill>
                  <a:srgbClr val="007CAF"/>
                </a:solidFill>
              </a:rPr>
              <a:t>L’approche programme peut-elle </a:t>
            </a:r>
            <a:r>
              <a:rPr lang="fr-FR" dirty="0" smtClean="0">
                <a:solidFill>
                  <a:srgbClr val="007CAF"/>
                </a:solidFill>
              </a:rPr>
              <a:t>	être le </a:t>
            </a:r>
            <a:r>
              <a:rPr lang="fr-FR" dirty="0">
                <a:solidFill>
                  <a:srgbClr val="007CAF"/>
                </a:solidFill>
              </a:rPr>
              <a:t>moteur de la réussite</a:t>
            </a:r>
            <a:r>
              <a:rPr lang="fr-FR" dirty="0" smtClean="0">
                <a:solidFill>
                  <a:srgbClr val="007CAF"/>
                </a:solidFill>
              </a:rPr>
              <a:t>?</a:t>
            </a:r>
            <a:endParaRPr lang="fr-CA" dirty="0">
              <a:solidFill>
                <a:srgbClr val="007C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>
              <a:tabLst>
                <a:tab pos="539750" algn="l"/>
              </a:tabLst>
            </a:pPr>
            <a:r>
              <a:rPr lang="fr-CA" dirty="0" smtClean="0">
                <a:solidFill>
                  <a:srgbClr val="007CAF"/>
                </a:solidFill>
              </a:rPr>
              <a:t>2. </a:t>
            </a:r>
            <a:r>
              <a:rPr lang="fr-FR" dirty="0">
                <a:solidFill>
                  <a:srgbClr val="007CAF"/>
                </a:solidFill>
              </a:rPr>
              <a:t>L’approche programme peut-elle </a:t>
            </a:r>
            <a:r>
              <a:rPr lang="fr-FR" dirty="0" smtClean="0">
                <a:solidFill>
                  <a:srgbClr val="007CAF"/>
                </a:solidFill>
              </a:rPr>
              <a:t>	être le </a:t>
            </a:r>
            <a:r>
              <a:rPr lang="fr-FR" dirty="0">
                <a:solidFill>
                  <a:srgbClr val="007CAF"/>
                </a:solidFill>
              </a:rPr>
              <a:t>moteur de la réussite</a:t>
            </a:r>
            <a:r>
              <a:rPr lang="fr-FR" dirty="0" smtClean="0">
                <a:solidFill>
                  <a:srgbClr val="007CAF"/>
                </a:solidFill>
              </a:rPr>
              <a:t>?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C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Oui, si les</a:t>
            </a:r>
            <a:r>
              <a:rPr lang="fr-CA" sz="3200" dirty="0" smtClean="0">
                <a:solidFill>
                  <a:srgbClr val="404040"/>
                </a:solidFill>
              </a:rPr>
              <a:t> acteurs </a:t>
            </a:r>
            <a:r>
              <a:rPr lang="fr-C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partagent une même vision de la réussite.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875309"/>
              </p:ext>
            </p:extLst>
          </p:nvPr>
        </p:nvGraphicFramePr>
        <p:xfrm>
          <a:off x="470698" y="3284984"/>
          <a:ext cx="7845718" cy="2484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2859"/>
                <a:gridCol w="3922859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VISION</a:t>
                      </a:r>
                    </a:p>
                    <a:p>
                      <a:pPr algn="ctr"/>
                      <a:r>
                        <a:rPr lang="fr-CA" dirty="0" smtClean="0"/>
                        <a:t>aux différentes étapes</a:t>
                      </a:r>
                    </a:p>
                    <a:p>
                      <a:pPr algn="ctr"/>
                      <a:r>
                        <a:rPr lang="fr-CA" baseline="0" dirty="0" smtClean="0"/>
                        <a:t> de la formation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EXIGENCES</a:t>
                      </a:r>
                    </a:p>
                    <a:p>
                      <a:pPr algn="ctr"/>
                      <a:r>
                        <a:rPr lang="fr-CA" dirty="0" smtClean="0"/>
                        <a:t>d’émergence de cette vision</a:t>
                      </a:r>
                      <a:endParaRPr lang="fr-CA" dirty="0"/>
                    </a:p>
                  </a:txBody>
                  <a:tcPr anchor="ctr"/>
                </a:tc>
              </a:tr>
              <a:tr h="1476164">
                <a:tc>
                  <a:txBody>
                    <a:bodyPr/>
                    <a:lstStyle/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Manifestations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Composantes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Responsabilités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Place,</a:t>
                      </a: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 rôle de chacun</a:t>
                      </a:r>
                      <a:endParaRPr lang="fr-CA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Existence</a:t>
                      </a: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 d’une communauté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Mission, engagement collectifs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Volonté de collaborer, coopérer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Co construction de la vision</a:t>
                      </a:r>
                      <a:endParaRPr lang="fr-CA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6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11424"/>
          </a:xfrm>
        </p:spPr>
        <p:txBody>
          <a:bodyPr>
            <a:noAutofit/>
          </a:bodyPr>
          <a:lstStyle/>
          <a:p>
            <a:pPr>
              <a:tabLst>
                <a:tab pos="539750" algn="l"/>
              </a:tabLst>
            </a:pPr>
            <a:r>
              <a:rPr lang="fr-CA" dirty="0" smtClean="0">
                <a:solidFill>
                  <a:srgbClr val="007CAF"/>
                </a:solidFill>
              </a:rPr>
              <a:t>2. </a:t>
            </a:r>
            <a:r>
              <a:rPr lang="fr-FR" dirty="0">
                <a:solidFill>
                  <a:srgbClr val="007CAF"/>
                </a:solidFill>
              </a:rPr>
              <a:t>L’approche programme peut-elle </a:t>
            </a:r>
            <a:r>
              <a:rPr lang="fr-FR" dirty="0" smtClean="0">
                <a:solidFill>
                  <a:srgbClr val="007CAF"/>
                </a:solidFill>
              </a:rPr>
              <a:t>	être le </a:t>
            </a:r>
            <a:r>
              <a:rPr lang="fr-FR" dirty="0">
                <a:solidFill>
                  <a:srgbClr val="007CAF"/>
                </a:solidFill>
              </a:rPr>
              <a:t>moteur de la réussite</a:t>
            </a:r>
            <a:r>
              <a:rPr lang="fr-FR" dirty="0" smtClean="0">
                <a:solidFill>
                  <a:srgbClr val="007CAF"/>
                </a:solidFill>
              </a:rPr>
              <a:t>?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CA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Oui, si </a:t>
            </a:r>
            <a:r>
              <a:rPr lang="fr-CA" sz="3100" dirty="0" smtClean="0">
                <a:solidFill>
                  <a:srgbClr val="404040"/>
                </a:solidFill>
              </a:rPr>
              <a:t>les acteurs se donnent un cadre de référence commun </a:t>
            </a:r>
            <a:r>
              <a:rPr lang="fr-CA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matière de réussite</a:t>
            </a:r>
            <a:r>
              <a:rPr lang="fr-C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799474"/>
              </p:ext>
            </p:extLst>
          </p:nvPr>
        </p:nvGraphicFramePr>
        <p:xfrm>
          <a:off x="470698" y="3284984"/>
          <a:ext cx="7845718" cy="2745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2859"/>
                <a:gridCol w="3922859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CADRE</a:t>
                      </a:r>
                    </a:p>
                    <a:p>
                      <a:pPr algn="ctr"/>
                      <a:r>
                        <a:rPr lang="fr-CA" dirty="0" smtClean="0"/>
                        <a:t>aux différentes étapes </a:t>
                      </a:r>
                    </a:p>
                    <a:p>
                      <a:pPr algn="ctr"/>
                      <a:r>
                        <a:rPr lang="fr-CA" dirty="0" smtClean="0"/>
                        <a:t>de la formation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EXIGENCES</a:t>
                      </a:r>
                    </a:p>
                    <a:p>
                      <a:pPr algn="ctr"/>
                      <a:r>
                        <a:rPr lang="fr-CA" dirty="0" smtClean="0"/>
                        <a:t>d’émergence,</a:t>
                      </a:r>
                      <a:r>
                        <a:rPr lang="fr-CA" baseline="0" dirty="0" smtClean="0"/>
                        <a:t> d’évolution</a:t>
                      </a:r>
                    </a:p>
                    <a:p>
                      <a:pPr algn="ctr"/>
                      <a:r>
                        <a:rPr lang="fr-CA" baseline="0" dirty="0" smtClean="0"/>
                        <a:t> du cadre</a:t>
                      </a:r>
                      <a:endParaRPr lang="fr-CA" dirty="0"/>
                    </a:p>
                  </a:txBody>
                  <a:tcPr anchor="ctr"/>
                </a:tc>
              </a:tr>
              <a:tr h="1476164">
                <a:tc>
                  <a:txBody>
                    <a:bodyPr/>
                    <a:lstStyle/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Ressources et besoins des étudiants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Ressources et besoins de la formation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Ressources et besoins d’accompagnement</a:t>
                      </a:r>
                      <a:endParaRPr lang="fr-CA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Cogestion des programmes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Évaluation constante</a:t>
                      </a: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 des P É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Réflexion critique des acteurs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Amélioration continue</a:t>
                      </a:r>
                      <a:endParaRPr lang="fr-CA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0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>
              <a:tabLst>
                <a:tab pos="539750" algn="l"/>
              </a:tabLst>
            </a:pPr>
            <a:r>
              <a:rPr lang="fr-CA" dirty="0" smtClean="0">
                <a:solidFill>
                  <a:srgbClr val="007CAF"/>
                </a:solidFill>
              </a:rPr>
              <a:t>2. </a:t>
            </a:r>
            <a:r>
              <a:rPr lang="fr-FR" dirty="0">
                <a:solidFill>
                  <a:srgbClr val="007CAF"/>
                </a:solidFill>
              </a:rPr>
              <a:t>L’approche programme peut-elle </a:t>
            </a:r>
            <a:r>
              <a:rPr lang="fr-FR" dirty="0" smtClean="0">
                <a:solidFill>
                  <a:srgbClr val="007CAF"/>
                </a:solidFill>
              </a:rPr>
              <a:t>	être le </a:t>
            </a:r>
            <a:r>
              <a:rPr lang="fr-FR" dirty="0">
                <a:solidFill>
                  <a:srgbClr val="007CAF"/>
                </a:solidFill>
              </a:rPr>
              <a:t>moteur de la réussite</a:t>
            </a:r>
            <a:r>
              <a:rPr lang="fr-FR" dirty="0" smtClean="0">
                <a:solidFill>
                  <a:srgbClr val="007CAF"/>
                </a:solidFill>
              </a:rPr>
              <a:t>?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C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Oui, si les acteurs se donnent un plan menant à la réussite</a:t>
            </a:r>
            <a:r>
              <a:rPr lang="fr-CA" sz="3200" dirty="0" smtClean="0">
                <a:solidFill>
                  <a:srgbClr val="FF0000"/>
                </a:solidFill>
              </a:rPr>
              <a:t>.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543288"/>
              </p:ext>
            </p:extLst>
          </p:nvPr>
        </p:nvGraphicFramePr>
        <p:xfrm>
          <a:off x="470698" y="3284984"/>
          <a:ext cx="7845718" cy="2484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2859"/>
                <a:gridCol w="3922859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PLAN</a:t>
                      </a:r>
                    </a:p>
                    <a:p>
                      <a:pPr algn="ctr"/>
                      <a:r>
                        <a:rPr lang="fr-CA" dirty="0" smtClean="0"/>
                        <a:t>aux différentes étapes</a:t>
                      </a:r>
                      <a:r>
                        <a:rPr lang="fr-CA" baseline="0" dirty="0" smtClean="0"/>
                        <a:t> de la formation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EXIGENCES</a:t>
                      </a:r>
                    </a:p>
                    <a:p>
                      <a:pPr algn="ctr"/>
                      <a:r>
                        <a:rPr lang="fr-CA" dirty="0" smtClean="0"/>
                        <a:t>de</a:t>
                      </a:r>
                      <a:r>
                        <a:rPr lang="fr-CA" baseline="0" dirty="0" smtClean="0"/>
                        <a:t> mise en application</a:t>
                      </a:r>
                      <a:br>
                        <a:rPr lang="fr-CA" baseline="0" dirty="0" smtClean="0"/>
                      </a:br>
                      <a:r>
                        <a:rPr lang="fr-CA" baseline="0" dirty="0" smtClean="0"/>
                        <a:t> durable</a:t>
                      </a:r>
                      <a:endParaRPr lang="fr-CA" dirty="0"/>
                    </a:p>
                  </a:txBody>
                  <a:tcPr anchor="ctr"/>
                </a:tc>
              </a:tr>
              <a:tr h="1476164">
                <a:tc>
                  <a:txBody>
                    <a:bodyPr/>
                    <a:lstStyle/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Pertinent</a:t>
                      </a: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 par rapport aux fins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Complet au regard des besoins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Concordant avec acteurs, apports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Efficace quant aux actions</a:t>
                      </a:r>
                      <a:endParaRPr lang="fr-CA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Rassembleur</a:t>
                      </a: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 dans ses intentions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Motivant quant aux retombées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Réaliste quant à l’engagement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Approprié aux ressources</a:t>
                      </a:r>
                      <a:endParaRPr lang="fr-CA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14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>
              <a:tabLst>
                <a:tab pos="539750" algn="l"/>
              </a:tabLst>
            </a:pPr>
            <a:r>
              <a:rPr lang="fr-CA" dirty="0" smtClean="0">
                <a:solidFill>
                  <a:srgbClr val="007CAF"/>
                </a:solidFill>
              </a:rPr>
              <a:t>2. </a:t>
            </a:r>
            <a:r>
              <a:rPr lang="fr-FR" dirty="0">
                <a:solidFill>
                  <a:srgbClr val="007CAF"/>
                </a:solidFill>
              </a:rPr>
              <a:t>L’approche programme peut-elle </a:t>
            </a:r>
            <a:r>
              <a:rPr lang="fr-FR" dirty="0" smtClean="0">
                <a:solidFill>
                  <a:srgbClr val="007CAF"/>
                </a:solidFill>
              </a:rPr>
              <a:t>	être le </a:t>
            </a:r>
            <a:r>
              <a:rPr lang="fr-FR" dirty="0">
                <a:solidFill>
                  <a:srgbClr val="007CAF"/>
                </a:solidFill>
              </a:rPr>
              <a:t>moteur de la réussite</a:t>
            </a:r>
            <a:r>
              <a:rPr lang="fr-FR" dirty="0" smtClean="0">
                <a:solidFill>
                  <a:srgbClr val="007CAF"/>
                </a:solidFill>
              </a:rPr>
              <a:t>?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C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Oui, </a:t>
            </a:r>
            <a:r>
              <a:rPr lang="fr-CA" sz="3200" dirty="0" smtClean="0">
                <a:solidFill>
                  <a:srgbClr val="404040"/>
                </a:solidFill>
              </a:rPr>
              <a:t>si les acteurs </a:t>
            </a:r>
            <a:r>
              <a:rPr lang="fr-C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mettent en œuvre une démarche systémique visant la réussite.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253196"/>
              </p:ext>
            </p:extLst>
          </p:nvPr>
        </p:nvGraphicFramePr>
        <p:xfrm>
          <a:off x="470698" y="3284984"/>
          <a:ext cx="8061742" cy="2484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334"/>
                <a:gridCol w="3672408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DÉMARCHE</a:t>
                      </a:r>
                    </a:p>
                    <a:p>
                      <a:pPr algn="ctr"/>
                      <a:r>
                        <a:rPr lang="fr-CA" dirty="0" smtClean="0"/>
                        <a:t>aux différentes étapes</a:t>
                      </a:r>
                      <a:r>
                        <a:rPr lang="fr-CA" baseline="0" dirty="0" smtClean="0"/>
                        <a:t> </a:t>
                      </a:r>
                      <a:br>
                        <a:rPr lang="fr-CA" baseline="0" dirty="0" smtClean="0"/>
                      </a:br>
                      <a:r>
                        <a:rPr lang="fr-CA" baseline="0" dirty="0" smtClean="0"/>
                        <a:t>de la formation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EXIGENCES</a:t>
                      </a:r>
                    </a:p>
                    <a:p>
                      <a:pPr algn="ctr"/>
                      <a:r>
                        <a:rPr lang="fr-CA" dirty="0" smtClean="0">
                          <a:solidFill>
                            <a:schemeClr val="bg1"/>
                          </a:solidFill>
                        </a:rPr>
                        <a:t>d’une approche systémique</a:t>
                      </a:r>
                      <a:endParaRPr lang="fr-CA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476164">
                <a:tc>
                  <a:txBody>
                    <a:bodyPr/>
                    <a:lstStyle/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Exploiter les ressources</a:t>
                      </a: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 des acteurs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Répondre aux besoins des acteurs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Mettre en relation, à profit les apports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Cheminer avec les acteurs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 smtClean="0">
                          <a:solidFill>
                            <a:srgbClr val="404040"/>
                          </a:solidFill>
                        </a:rPr>
                        <a:t>S’informer et s’ajuster</a:t>
                      </a:r>
                      <a:endParaRPr lang="fr-CA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Approche devenir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Approche programme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Approche fonction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Approche apport</a:t>
                      </a:r>
                    </a:p>
                    <a:p>
                      <a:pPr marL="285750" indent="-198438">
                        <a:buFont typeface="Arial" panose="020B0604020202020204" pitchFamily="34" charset="0"/>
                        <a:buChar char="•"/>
                      </a:pPr>
                      <a:r>
                        <a:rPr lang="fr-CA" dirty="0" smtClean="0">
                          <a:solidFill>
                            <a:srgbClr val="404040"/>
                          </a:solidFill>
                        </a:rPr>
                        <a:t>Approche personne</a:t>
                      </a:r>
                      <a:endParaRPr lang="fr-CA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8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>
              <a:tabLst>
                <a:tab pos="539750" algn="l"/>
              </a:tabLst>
            </a:pPr>
            <a:r>
              <a:rPr lang="fr-CA" dirty="0" smtClean="0">
                <a:solidFill>
                  <a:srgbClr val="007CAF"/>
                </a:solidFill>
              </a:rPr>
              <a:t>2. </a:t>
            </a:r>
            <a:r>
              <a:rPr lang="fr-FR" dirty="0">
                <a:solidFill>
                  <a:srgbClr val="007CAF"/>
                </a:solidFill>
              </a:rPr>
              <a:t>L’approche programme peut-elle </a:t>
            </a:r>
            <a:r>
              <a:rPr lang="fr-FR" dirty="0" smtClean="0">
                <a:solidFill>
                  <a:srgbClr val="007CAF"/>
                </a:solidFill>
              </a:rPr>
              <a:t>	être le </a:t>
            </a:r>
            <a:r>
              <a:rPr lang="fr-FR" dirty="0">
                <a:solidFill>
                  <a:srgbClr val="007CAF"/>
                </a:solidFill>
              </a:rPr>
              <a:t>moteur de la réussite</a:t>
            </a:r>
            <a:r>
              <a:rPr lang="fr-FR" dirty="0" smtClean="0">
                <a:solidFill>
                  <a:srgbClr val="007CAF"/>
                </a:solidFill>
              </a:rPr>
              <a:t>?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4" cy="4416152"/>
          </a:xfrm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CA" sz="5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 sait-on des actions efficaces?</a:t>
            </a:r>
          </a:p>
          <a:p>
            <a:pPr>
              <a:spcAft>
                <a:spcPts val="200"/>
              </a:spcAft>
            </a:pPr>
            <a:r>
              <a:rPr lang="fr-FR" sz="4000" dirty="0" smtClean="0"/>
              <a:t>Elles </a:t>
            </a:r>
            <a:r>
              <a:rPr lang="fr-FR" sz="4000" dirty="0"/>
              <a:t>intègrent les intentions, les valeurs des destinataires</a:t>
            </a:r>
            <a:r>
              <a:rPr lang="fr-FR" sz="4000" dirty="0" smtClean="0"/>
              <a:t>.</a:t>
            </a:r>
            <a:endParaRPr lang="fr-CA" sz="4000" dirty="0"/>
          </a:p>
          <a:p>
            <a:pPr>
              <a:spcAft>
                <a:spcPts val="200"/>
              </a:spcAft>
            </a:pPr>
            <a:r>
              <a:rPr lang="fr-FR" sz="4000" dirty="0" smtClean="0"/>
              <a:t>Elles amplifient le </a:t>
            </a:r>
            <a:r>
              <a:rPr lang="fr-FR" sz="4000" dirty="0"/>
              <a:t>sentiment d’avoir une place, d’être à sa place</a:t>
            </a:r>
            <a:r>
              <a:rPr lang="fr-FR" sz="4000" dirty="0" smtClean="0"/>
              <a:t>.</a:t>
            </a:r>
            <a:endParaRPr lang="fr-CA" sz="4000" dirty="0"/>
          </a:p>
          <a:p>
            <a:pPr>
              <a:spcAft>
                <a:spcPts val="200"/>
              </a:spcAft>
            </a:pPr>
            <a:r>
              <a:rPr lang="fr-FR" sz="4000" dirty="0" smtClean="0"/>
              <a:t>Elles </a:t>
            </a:r>
            <a:r>
              <a:rPr lang="fr-FR" sz="4000" dirty="0"/>
              <a:t>suscitent l’engagement. </a:t>
            </a:r>
            <a:endParaRPr lang="fr-CA" sz="4000" dirty="0"/>
          </a:p>
          <a:p>
            <a:pPr>
              <a:spcAft>
                <a:spcPts val="200"/>
              </a:spcAft>
            </a:pPr>
            <a:r>
              <a:rPr lang="fr-FR" sz="4000" dirty="0" smtClean="0"/>
              <a:t>Elles </a:t>
            </a:r>
            <a:r>
              <a:rPr lang="fr-FR" sz="4000" dirty="0"/>
              <a:t>donnent des moyens de prendre en charge son devenir</a:t>
            </a:r>
            <a:r>
              <a:rPr lang="fr-FR" sz="4000" dirty="0" smtClean="0"/>
              <a:t>.</a:t>
            </a:r>
            <a:endParaRPr lang="fr-CA" sz="4000" dirty="0"/>
          </a:p>
          <a:p>
            <a:pPr>
              <a:spcAft>
                <a:spcPts val="200"/>
              </a:spcAft>
            </a:pPr>
            <a:r>
              <a:rPr lang="fr-FR" sz="4000" dirty="0" smtClean="0"/>
              <a:t>Elles </a:t>
            </a:r>
            <a:r>
              <a:rPr lang="fr-FR" sz="4000" dirty="0"/>
              <a:t>font bon usage du temps, s’inscrivent dans la durée</a:t>
            </a:r>
            <a:r>
              <a:rPr lang="fr-FR" sz="4000" dirty="0" smtClean="0"/>
              <a:t>.</a:t>
            </a:r>
            <a:endParaRPr lang="fr-CA" sz="4000" dirty="0"/>
          </a:p>
          <a:p>
            <a:pPr>
              <a:spcAft>
                <a:spcPts val="200"/>
              </a:spcAft>
            </a:pPr>
            <a:r>
              <a:rPr lang="fr-FR" sz="4000" dirty="0" smtClean="0"/>
              <a:t>Elles </a:t>
            </a:r>
            <a:r>
              <a:rPr lang="fr-FR" sz="4000" dirty="0"/>
              <a:t>orientent l’apprentissage, la progression, le </a:t>
            </a:r>
            <a:r>
              <a:rPr lang="fr-FR" sz="4000" dirty="0" smtClean="0"/>
              <a:t>développement.</a:t>
            </a:r>
            <a:endParaRPr lang="fr-CA" sz="4000" dirty="0"/>
          </a:p>
          <a:p>
            <a:pPr>
              <a:spcAft>
                <a:spcPts val="200"/>
              </a:spcAft>
            </a:pPr>
            <a:r>
              <a:rPr lang="fr-FR" sz="4000" dirty="0" smtClean="0"/>
              <a:t>Elles </a:t>
            </a:r>
            <a:r>
              <a:rPr lang="fr-FR" sz="4000" dirty="0"/>
              <a:t>sont adaptées à la situation de la personne</a:t>
            </a:r>
            <a:r>
              <a:rPr lang="fr-FR" sz="4000" dirty="0" smtClean="0"/>
              <a:t>.</a:t>
            </a:r>
            <a:endParaRPr lang="fr-CA" sz="4000" dirty="0"/>
          </a:p>
          <a:p>
            <a:pPr>
              <a:spcAft>
                <a:spcPts val="200"/>
              </a:spcAft>
            </a:pPr>
            <a:r>
              <a:rPr lang="fr-FR" sz="4000" dirty="0" smtClean="0"/>
              <a:t>Elles </a:t>
            </a:r>
            <a:r>
              <a:rPr lang="fr-FR" sz="4000" dirty="0"/>
              <a:t>reposent sur </a:t>
            </a:r>
            <a:r>
              <a:rPr lang="fr-FR" sz="4000" dirty="0">
                <a:solidFill>
                  <a:srgbClr val="404040"/>
                </a:solidFill>
              </a:rPr>
              <a:t>la coopération, </a:t>
            </a:r>
            <a:r>
              <a:rPr lang="fr-FR" sz="4000" dirty="0" smtClean="0">
                <a:solidFill>
                  <a:srgbClr val="404040"/>
                </a:solidFill>
              </a:rPr>
              <a:t>l’accompagnement</a:t>
            </a:r>
            <a:r>
              <a:rPr lang="fr-FR" sz="4000" dirty="0"/>
              <a:t>.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13213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>
                <a:solidFill>
                  <a:srgbClr val="007CAF"/>
                </a:solidFill>
              </a:rPr>
              <a:t>Déroulement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31520" lvl="1" indent="-457200">
              <a:buFont typeface="+mj-lt"/>
              <a:buAutoNum type="arabicPeriod"/>
            </a:pP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Bienvenue	</a:t>
            </a:r>
          </a:p>
          <a:p>
            <a:pPr marL="731520" lvl="1" indent="-457200">
              <a:buFont typeface="+mj-lt"/>
              <a:buAutoNum type="arabicPeriod"/>
            </a:pP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L’approche programme</a:t>
            </a:r>
          </a:p>
          <a:p>
            <a:pPr marL="731520" lvl="1" indent="-457200">
              <a:buFont typeface="+mj-lt"/>
              <a:buAutoNum type="arabicPeriod"/>
            </a:pP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 milieu universitaire</a:t>
            </a:r>
          </a:p>
          <a:p>
            <a:pPr marL="731520" lvl="1" indent="-457200">
              <a:buFont typeface="+mj-lt"/>
              <a:buAutoNum type="arabicPeriod"/>
            </a:pP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 milieu collégial</a:t>
            </a:r>
          </a:p>
          <a:p>
            <a:pPr marL="731520" lvl="1" indent="-457200">
              <a:buFont typeface="+mj-lt"/>
              <a:buAutoNum type="arabicPeriod"/>
            </a:pP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Projet MAPES</a:t>
            </a:r>
          </a:p>
          <a:p>
            <a:pPr marL="731520" lvl="1" indent="-457200">
              <a:buFont typeface="+mj-lt"/>
              <a:buAutoNum type="arabicPeriod"/>
            </a:pP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Période de questions</a:t>
            </a:r>
            <a:endParaRPr lang="fr-CA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endParaRPr lang="fr-CA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76475" y="2619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82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95536" y="1389111"/>
            <a:ext cx="8229600" cy="4344144"/>
          </a:xfrm>
        </p:spPr>
        <p:txBody>
          <a:bodyPr>
            <a:normAutofit/>
          </a:bodyPr>
          <a:lstStyle/>
          <a:p>
            <a:pPr marL="184150" indent="-184150">
              <a:buNone/>
            </a:pPr>
            <a:r>
              <a:rPr lang="fr-CA" sz="2000" dirty="0" smtClean="0"/>
              <a:t>Animation:</a:t>
            </a:r>
          </a:p>
          <a:p>
            <a:pPr marL="185737" indent="0">
              <a:buNone/>
            </a:pPr>
            <a:r>
              <a:rPr lang="fr-CA" sz="2000" dirty="0" smtClean="0">
                <a:solidFill>
                  <a:srgbClr val="007CAF"/>
                </a:solidFill>
              </a:rPr>
              <a:t>HÉLÈNE ALLAIRE</a:t>
            </a:r>
            <a:r>
              <a:rPr lang="fr-CA" sz="2000" dirty="0" smtClean="0"/>
              <a:t>, directrice des études, Cégep Marie-Victorin</a:t>
            </a:r>
          </a:p>
          <a:p>
            <a:pPr marL="185737" indent="0">
              <a:buNone/>
            </a:pPr>
            <a:endParaRPr lang="fr-CA" sz="600" dirty="0" smtClean="0"/>
          </a:p>
          <a:p>
            <a:pPr marL="0" lvl="0" indent="0">
              <a:buNone/>
            </a:pPr>
            <a:r>
              <a:rPr lang="fr-CA" sz="2000" dirty="0" smtClean="0"/>
              <a:t>Panélistes : </a:t>
            </a:r>
            <a:endParaRPr lang="fr-CA" sz="2000" dirty="0"/>
          </a:p>
          <a:p>
            <a:pPr marL="182563" indent="0">
              <a:buNone/>
              <a:tabLst>
                <a:tab pos="361950" algn="l"/>
              </a:tabLst>
            </a:pPr>
            <a:r>
              <a:rPr lang="fr-CA" sz="2000" dirty="0">
                <a:solidFill>
                  <a:srgbClr val="007CAF"/>
                </a:solidFill>
              </a:rPr>
              <a:t>FRANÇOIS VASSEUR, </a:t>
            </a:r>
            <a:r>
              <a:rPr lang="fr-CA" sz="2000" dirty="0" smtClean="0"/>
              <a:t>consultant </a:t>
            </a:r>
            <a:r>
              <a:rPr lang="fr-CA" sz="2000" dirty="0"/>
              <a:t>en pédagogie et rédacteur du dossier</a:t>
            </a:r>
          </a:p>
          <a:p>
            <a:pPr marL="182563" indent="0">
              <a:buNone/>
              <a:tabLst>
                <a:tab pos="361950" algn="l"/>
              </a:tabLst>
            </a:pPr>
            <a:endParaRPr lang="fr-CA" sz="600" b="1" dirty="0" smtClean="0"/>
          </a:p>
          <a:p>
            <a:pPr marL="182563" indent="0">
              <a:buNone/>
              <a:tabLst>
                <a:tab pos="361950" algn="l"/>
              </a:tabLst>
            </a:pPr>
            <a:r>
              <a:rPr lang="fr-CA" sz="2000" dirty="0">
                <a:solidFill>
                  <a:srgbClr val="007CAF"/>
                </a:solidFill>
              </a:rPr>
              <a:t>JOSIANE BASQUE, </a:t>
            </a:r>
            <a:r>
              <a:rPr lang="fr-CA" sz="2000" dirty="0"/>
              <a:t>professeure en technologie éducative et directrice du Département Éducation, </a:t>
            </a:r>
            <a:r>
              <a:rPr lang="fr-CA" sz="2000" dirty="0" smtClean="0"/>
              <a:t>TELUQ</a:t>
            </a:r>
          </a:p>
          <a:p>
            <a:pPr marL="182563" indent="0">
              <a:buNone/>
              <a:tabLst>
                <a:tab pos="361950" algn="l"/>
              </a:tabLst>
            </a:pPr>
            <a:endParaRPr lang="fr-CA" sz="600" dirty="0"/>
          </a:p>
          <a:p>
            <a:pPr marL="182563" indent="0">
              <a:buNone/>
              <a:tabLst>
                <a:tab pos="361950" algn="l"/>
              </a:tabLst>
            </a:pPr>
            <a:r>
              <a:rPr lang="fr-CA" sz="2000" dirty="0" smtClean="0">
                <a:solidFill>
                  <a:srgbClr val="007CAF"/>
                </a:solidFill>
              </a:rPr>
              <a:t>BRUNO FISET, </a:t>
            </a:r>
            <a:r>
              <a:rPr lang="fr-CA" sz="2000" dirty="0" smtClean="0"/>
              <a:t>conseiller </a:t>
            </a:r>
            <a:r>
              <a:rPr lang="fr-CA" sz="2000" dirty="0"/>
              <a:t>pédagogique</a:t>
            </a:r>
            <a:r>
              <a:rPr lang="fr-CA" sz="2000" dirty="0" smtClean="0"/>
              <a:t>, Cégep Limoilou</a:t>
            </a:r>
          </a:p>
          <a:p>
            <a:pPr marL="182563" indent="0">
              <a:buNone/>
              <a:tabLst>
                <a:tab pos="361950" algn="l"/>
              </a:tabLst>
            </a:pPr>
            <a:endParaRPr lang="fr-CA" sz="600" dirty="0" smtClean="0">
              <a:solidFill>
                <a:srgbClr val="007CAF"/>
              </a:solidFill>
            </a:endParaRPr>
          </a:p>
          <a:p>
            <a:pPr marL="182563" indent="0">
              <a:buNone/>
              <a:tabLst>
                <a:tab pos="361950" algn="l"/>
              </a:tabLst>
            </a:pPr>
            <a:r>
              <a:rPr lang="fr-CA" sz="2000" dirty="0" smtClean="0">
                <a:solidFill>
                  <a:srgbClr val="007CAF"/>
                </a:solidFill>
              </a:rPr>
              <a:t>ANASTASSIS </a:t>
            </a:r>
            <a:r>
              <a:rPr lang="fr-CA" sz="2000" dirty="0">
                <a:solidFill>
                  <a:srgbClr val="007CAF"/>
                </a:solidFill>
              </a:rPr>
              <a:t>KOZANITIS, </a:t>
            </a:r>
            <a:r>
              <a:rPr lang="fr-CA" sz="2000" dirty="0"/>
              <a:t>professeur au Département de </a:t>
            </a:r>
            <a:r>
              <a:rPr lang="fr-CA" sz="2000" dirty="0" smtClean="0"/>
              <a:t>didactique, Université </a:t>
            </a:r>
            <a:r>
              <a:rPr lang="fr-CA" sz="2000" dirty="0"/>
              <a:t>du Québec à </a:t>
            </a:r>
            <a:r>
              <a:rPr lang="fr-CA" sz="2000" dirty="0" smtClean="0"/>
              <a:t>Montréal</a:t>
            </a:r>
            <a:endParaRPr lang="fr-CA" sz="2000" dirty="0"/>
          </a:p>
          <a:p>
            <a:pPr lvl="0"/>
            <a:endParaRPr lang="fr-CA" dirty="0" smtClean="0"/>
          </a:p>
          <a:p>
            <a:pPr lvl="0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1867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rgbClr val="007CAF"/>
                </a:solidFill>
              </a:rPr>
              <a:t>Le dossier du CAPRES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 </a:t>
            </a:r>
            <a:r>
              <a:rPr lang="fr-FR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 </a:t>
            </a:r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peut accroître:</a:t>
            </a:r>
            <a:endParaRPr lang="fr-FR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FR" dirty="0" smtClean="0"/>
              <a:t>l’engagement </a:t>
            </a:r>
            <a:r>
              <a:rPr lang="fr-FR" dirty="0"/>
              <a:t>dans la formation et l’adaptation;</a:t>
            </a:r>
            <a:endParaRPr lang="fr-CA" dirty="0"/>
          </a:p>
          <a:p>
            <a:r>
              <a:rPr lang="fr-FR" dirty="0" smtClean="0"/>
              <a:t>l’apprentissage</a:t>
            </a:r>
            <a:r>
              <a:rPr lang="fr-FR" dirty="0"/>
              <a:t>, la progression, le développement des compétences;</a:t>
            </a:r>
            <a:endParaRPr lang="fr-CA" dirty="0"/>
          </a:p>
          <a:p>
            <a:r>
              <a:rPr lang="fr-FR" dirty="0" smtClean="0"/>
              <a:t>l’atteinte </a:t>
            </a:r>
            <a:r>
              <a:rPr lang="fr-FR" dirty="0"/>
              <a:t>des buts et des objectifs de formation; </a:t>
            </a:r>
            <a:endParaRPr lang="fr-CA" dirty="0"/>
          </a:p>
          <a:p>
            <a:r>
              <a:rPr lang="fr-FR" dirty="0" smtClean="0"/>
              <a:t>la </a:t>
            </a:r>
            <a:r>
              <a:rPr lang="fr-FR" dirty="0"/>
              <a:t>capacité d’exploiter ce qui fait l’objet de la formation; </a:t>
            </a:r>
            <a:endParaRPr lang="fr-CA" dirty="0"/>
          </a:p>
          <a:p>
            <a:r>
              <a:rPr lang="fr-FR" dirty="0" smtClean="0"/>
              <a:t>la </a:t>
            </a:r>
            <a:r>
              <a:rPr lang="fr-FR" dirty="0"/>
              <a:t>satisfaction à l’égard de la formation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394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 marL="539750" indent="-539750">
              <a:buFont typeface="+mj-lt"/>
              <a:buAutoNum type="arabicPeriod"/>
            </a:pPr>
            <a:r>
              <a:rPr lang="fr-FR" dirty="0">
                <a:solidFill>
                  <a:srgbClr val="007CAF"/>
                </a:solidFill>
              </a:rPr>
              <a:t>Le programme d’études peut-il être le lieu de la réussite?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958999631"/>
              </p:ext>
            </p:extLst>
          </p:nvPr>
        </p:nvGraphicFramePr>
        <p:xfrm>
          <a:off x="611560" y="2996952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958574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L’étudiant peut-il</a:t>
            </a:r>
          </a:p>
        </p:txBody>
      </p:sp>
    </p:spTree>
    <p:extLst>
      <p:ext uri="{BB962C8B-B14F-4D97-AF65-F5344CB8AC3E}">
        <p14:creationId xmlns:p14="http://schemas.microsoft.com/office/powerpoint/2010/main" val="159748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205064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r>
              <a:rPr lang="fr-FR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À quelles </a:t>
            </a:r>
            <a:r>
              <a:rPr lang="fr-F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conditions une </a:t>
            </a:r>
            <a:br>
              <a:rPr lang="fr-F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approche programme peut-elle accroître la persévérance </a:t>
            </a:r>
            <a:r>
              <a:rPr lang="fr-FR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 </a:t>
            </a:r>
            <a:r>
              <a:rPr lang="fr-F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étudiants et </a:t>
            </a:r>
            <a:r>
              <a:rPr lang="fr-FR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réussite d’une formation?</a:t>
            </a:r>
            <a:endParaRPr lang="fr-CA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>
              <a:tabLst>
                <a:tab pos="539750" algn="l"/>
              </a:tabLst>
            </a:pPr>
            <a:r>
              <a:rPr lang="fr-CA" dirty="0" smtClean="0">
                <a:solidFill>
                  <a:srgbClr val="007CAF"/>
                </a:solidFill>
              </a:rPr>
              <a:t>2. </a:t>
            </a:r>
            <a:r>
              <a:rPr lang="fr-FR" dirty="0">
                <a:solidFill>
                  <a:srgbClr val="007CAF"/>
                </a:solidFill>
              </a:rPr>
              <a:t>L’approche programme peut-elle </a:t>
            </a:r>
            <a:r>
              <a:rPr lang="fr-FR" dirty="0" smtClean="0">
                <a:solidFill>
                  <a:srgbClr val="007CAF"/>
                </a:solidFill>
              </a:rPr>
              <a:t>	être le </a:t>
            </a:r>
            <a:r>
              <a:rPr lang="fr-FR" dirty="0">
                <a:solidFill>
                  <a:srgbClr val="007CAF"/>
                </a:solidFill>
              </a:rPr>
              <a:t>moteur de la réussite</a:t>
            </a:r>
            <a:r>
              <a:rPr lang="fr-FR" dirty="0" smtClean="0">
                <a:solidFill>
                  <a:srgbClr val="007CAF"/>
                </a:solidFill>
              </a:rPr>
              <a:t>?</a:t>
            </a:r>
            <a:endParaRPr lang="fr-CA" dirty="0">
              <a:solidFill>
                <a:srgbClr val="007C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15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5679800"/>
              </p:ext>
            </p:extLst>
          </p:nvPr>
        </p:nvGraphicFramePr>
        <p:xfrm>
          <a:off x="609600" y="2759714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Espace réservé du contenu 6"/>
          <p:cNvSpPr>
            <a:spLocks noGrp="1"/>
          </p:cNvSpPr>
          <p:nvPr>
            <p:ph idx="1"/>
          </p:nvPr>
        </p:nvSpPr>
        <p:spPr>
          <a:xfrm>
            <a:off x="609600" y="1916832"/>
            <a:ext cx="8229600" cy="4372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200" dirty="0"/>
              <a:t>Les propriétés d’un programme d’études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 marL="539750" indent="-539750">
              <a:buFont typeface="+mj-lt"/>
              <a:buAutoNum type="arabicPeriod"/>
            </a:pPr>
            <a:r>
              <a:rPr lang="fr-FR" dirty="0">
                <a:solidFill>
                  <a:srgbClr val="007CAF"/>
                </a:solidFill>
              </a:rPr>
              <a:t>Le programme d’études peut-il être le lieu de la réussite?</a:t>
            </a:r>
            <a:endParaRPr lang="fr-CA" dirty="0">
              <a:solidFill>
                <a:srgbClr val="007C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659242177"/>
              </p:ext>
            </p:extLst>
          </p:nvPr>
        </p:nvGraphicFramePr>
        <p:xfrm>
          <a:off x="457200" y="2996952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09600" y="1844824"/>
            <a:ext cx="8229600" cy="4444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/>
              <a:t>Comment concevoir un programme d’études en vue de la réussite et de la persévérance des étudiants?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 marL="539750" indent="-539750">
              <a:buFont typeface="+mj-lt"/>
              <a:buAutoNum type="arabicPeriod"/>
            </a:pPr>
            <a:r>
              <a:rPr lang="fr-FR" dirty="0">
                <a:solidFill>
                  <a:srgbClr val="007CAF"/>
                </a:solidFill>
              </a:rPr>
              <a:t>Le programme d’études peut-il être le lieu de la réussite?</a:t>
            </a:r>
            <a:endParaRPr lang="fr-CA" dirty="0">
              <a:solidFill>
                <a:srgbClr val="007C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11582</TotalTime>
  <Words>992</Words>
  <Application>Microsoft Office PowerPoint</Application>
  <PresentationFormat>Affichage à l'écran (4:3)</PresentationFormat>
  <Paragraphs>229</Paragraphs>
  <Slides>26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Clarté</vt:lpstr>
      <vt:lpstr>L’approche programme, moteur de réussite?</vt:lpstr>
      <vt:lpstr>Une série de six webinaires</vt:lpstr>
      <vt:lpstr>Déroulement</vt:lpstr>
      <vt:lpstr>Présentation PowerPoint</vt:lpstr>
      <vt:lpstr>Le dossier du CAPRES</vt:lpstr>
      <vt:lpstr>Le programme d’études peut-il être le lieu de la réussite?</vt:lpstr>
      <vt:lpstr>2. L’approche programme peut-elle  être le moteur de la réussite?</vt:lpstr>
      <vt:lpstr>Le programme d’études peut-il être le lieu de la réussite?</vt:lpstr>
      <vt:lpstr>Le programme d’études peut-il être le lieu de la réussite?</vt:lpstr>
      <vt:lpstr>Le programme d’études peut-il être le lieu de la réussite?</vt:lpstr>
      <vt:lpstr>Le programme d’études peut-il être le lieu de la réussite?</vt:lpstr>
      <vt:lpstr>Le programme d’études peut-il être le lieu de la réussite?</vt:lpstr>
      <vt:lpstr>Le programme d’études peut-il être le lieu de la réussite?</vt:lpstr>
      <vt:lpstr>Le programme d’études peut-il être le lieu de la réussite?</vt:lpstr>
      <vt:lpstr>Le programme d’études peut-il être le lieu de la réussite?</vt:lpstr>
      <vt:lpstr>Le programme d’études peut-il être le lieu de la réussite?</vt:lpstr>
      <vt:lpstr>Le programme d’études peut-il être le lieu de la réussite?</vt:lpstr>
      <vt:lpstr>Le programme d’études peut-il être le lieu de la réussite?</vt:lpstr>
      <vt:lpstr>Le programme d’études peut-il être le lieu de la réussite?</vt:lpstr>
      <vt:lpstr>Le programme d’études peut-il être le lieu de la réussite?</vt:lpstr>
      <vt:lpstr>2. L’approche programme peut-elle  être le moteur de la réussite?</vt:lpstr>
      <vt:lpstr>2. L’approche programme peut-elle  être le moteur de la réussite?</vt:lpstr>
      <vt:lpstr>2. L’approche programme peut-elle  être le moteur de la réussite?</vt:lpstr>
      <vt:lpstr>2. L’approche programme peut-elle  être le moteur de la réussite?</vt:lpstr>
      <vt:lpstr>2. L’approche programme peut-elle  être le moteur de la réussite?</vt:lpstr>
      <vt:lpstr>2. L’approche programme peut-elle  être le moteur de la réussite?</vt:lpstr>
    </vt:vector>
  </TitlesOfParts>
  <Company>Université du Québec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Roy-Boulanger</dc:creator>
  <cp:lastModifiedBy>Utilisateur</cp:lastModifiedBy>
  <cp:revision>171</cp:revision>
  <cp:lastPrinted>2016-02-23T19:34:34Z</cp:lastPrinted>
  <dcterms:created xsi:type="dcterms:W3CDTF">2014-02-10T16:02:18Z</dcterms:created>
  <dcterms:modified xsi:type="dcterms:W3CDTF">2022-12-13T01:11:25Z</dcterms:modified>
</cp:coreProperties>
</file>