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9" r:id="rId4"/>
    <p:sldId id="271" r:id="rId5"/>
    <p:sldId id="270" r:id="rId6"/>
    <p:sldId id="260" r:id="rId7"/>
    <p:sldId id="272" r:id="rId8"/>
    <p:sldId id="273" r:id="rId9"/>
    <p:sldId id="259" r:id="rId10"/>
    <p:sldId id="261" r:id="rId11"/>
    <p:sldId id="274" r:id="rId12"/>
    <p:sldId id="276" r:id="rId13"/>
    <p:sldId id="275" r:id="rId14"/>
    <p:sldId id="258" r:id="rId15"/>
    <p:sldId id="262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86" autoAdjust="0"/>
  </p:normalViewPr>
  <p:slideViewPr>
    <p:cSldViewPr>
      <p:cViewPr>
        <p:scale>
          <a:sx n="67" d="100"/>
          <a:sy n="67" d="100"/>
        </p:scale>
        <p:origin x="-16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1A4C8-72F7-4D26-A6A2-2ED522240C93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E88CE-231B-44A2-96A3-4ED33055A2C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535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94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900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2605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4958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2533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764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0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25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51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7618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0390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627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4259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88CE-231B-44A2-96A3-4ED33055A2C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900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" y="6556057"/>
            <a:ext cx="809240" cy="28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8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387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697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940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63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716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804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456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40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795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88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14F7-B7DB-4872-9C00-B9F0469F47FC}" type="datetimeFigureOut">
              <a:rPr lang="fr-CA" smtClean="0"/>
              <a:t>2022-12-12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0F93-69BA-4677-960B-5008F4D1FEC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486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dagogie.uquebec.ca/portail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.png"/><Relationship Id="rId7" Type="http://schemas.openxmlformats.org/officeDocument/2006/relationships/hyperlink" Target="http://pedagogie.uquebec.ca/portail/approche-programme/repertoi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hyperlink" Target="http://pedagogie.uquebec.ca/portail/approche-programme/guide-de-lapproche-programme-en-enseignement-superieu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sianne.basque@teluq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://pedagogie.uquebec.ca/portail/repertoire/approche-programme/bibliographie-sur-lapproche-program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18" Type="http://schemas.openxmlformats.org/officeDocument/2006/relationships/image" Target="../media/image3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emf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5" Type="http://schemas.openxmlformats.org/officeDocument/2006/relationships/image" Target="../media/image28.emf"/><Relationship Id="rId10" Type="http://schemas.openxmlformats.org/officeDocument/2006/relationships/image" Target="../media/image23.png"/><Relationship Id="rId19" Type="http://schemas.openxmlformats.org/officeDocument/2006/relationships/image" Target="../media/image32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Relationship Id="rId1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045915"/>
            <a:ext cx="7772400" cy="1470025"/>
          </a:xfrm>
        </p:spPr>
        <p:txBody>
          <a:bodyPr>
            <a:normAutofit/>
          </a:bodyPr>
          <a:lstStyle/>
          <a:p>
            <a:r>
              <a:rPr lang="fr-CA" dirty="0" smtClean="0"/>
              <a:t>Le projet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291012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CA" sz="2400" dirty="0" smtClean="0">
                <a:solidFill>
                  <a:schemeClr val="tx1"/>
                </a:solidFill>
              </a:rPr>
              <a:t>Josianne Basque</a:t>
            </a:r>
          </a:p>
          <a:p>
            <a:pPr>
              <a:spcBef>
                <a:spcPts val="0"/>
              </a:spcBef>
            </a:pPr>
            <a:r>
              <a:rPr lang="fr-CA" sz="1600" dirty="0" smtClean="0">
                <a:solidFill>
                  <a:schemeClr val="tx1"/>
                </a:solidFill>
              </a:rPr>
              <a:t>Professeure en technologie éducative</a:t>
            </a:r>
          </a:p>
          <a:p>
            <a:pPr>
              <a:spcBef>
                <a:spcPts val="0"/>
              </a:spcBef>
            </a:pPr>
            <a:r>
              <a:rPr lang="fr-CA" sz="1600" dirty="0" smtClean="0">
                <a:solidFill>
                  <a:schemeClr val="tx1"/>
                </a:solidFill>
              </a:rPr>
              <a:t>Département Éducation</a:t>
            </a:r>
          </a:p>
          <a:p>
            <a:pPr>
              <a:spcBef>
                <a:spcPts val="0"/>
              </a:spcBef>
            </a:pPr>
            <a:r>
              <a:rPr lang="fr-CA" sz="1600" dirty="0" smtClean="0">
                <a:solidFill>
                  <a:schemeClr val="tx1"/>
                </a:solidFill>
              </a:rPr>
              <a:t>Centre de recherche LICEF </a:t>
            </a:r>
          </a:p>
          <a:p>
            <a:pPr>
              <a:spcBef>
                <a:spcPts val="0"/>
              </a:spcBef>
            </a:pPr>
            <a:endParaRPr lang="fr-CA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fr-CA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4" y="197317"/>
            <a:ext cx="4581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36" y="5611628"/>
            <a:ext cx="11715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2080" y="245269"/>
            <a:ext cx="3614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400" b="1" dirty="0">
                <a:solidFill>
                  <a:prstClr val="black"/>
                </a:solidFill>
              </a:rPr>
              <a:t>Webinaire du 24 février 2015 </a:t>
            </a:r>
            <a:endParaRPr lang="fr-CA" sz="1400" b="1" dirty="0" smtClean="0">
              <a:solidFill>
                <a:prstClr val="black"/>
              </a:solidFill>
            </a:endParaRPr>
          </a:p>
          <a:p>
            <a:pPr algn="ctr"/>
            <a:r>
              <a:rPr lang="fr-CA" sz="1400" dirty="0" smtClean="0">
                <a:solidFill>
                  <a:prstClr val="black"/>
                </a:solidFill>
                <a:ea typeface="+mj-ea"/>
                <a:cs typeface="+mj-cs"/>
              </a:rPr>
              <a:t>L’approche-programme</a:t>
            </a:r>
            <a:r>
              <a:rPr lang="fr-CA" sz="1400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fr-CA" sz="1400" dirty="0" smtClean="0">
                <a:solidFill>
                  <a:prstClr val="black"/>
                </a:solidFill>
                <a:ea typeface="+mj-ea"/>
                <a:cs typeface="+mj-cs"/>
              </a:rPr>
              <a:t>moteur </a:t>
            </a:r>
            <a:r>
              <a:rPr lang="fr-CA" sz="1400" dirty="0">
                <a:solidFill>
                  <a:prstClr val="black"/>
                </a:solidFill>
                <a:ea typeface="+mj-ea"/>
                <a:cs typeface="+mj-cs"/>
              </a:rPr>
              <a:t>de réussite? </a:t>
            </a:r>
            <a:endParaRPr lang="fr-CA" sz="7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83" y="2780928"/>
            <a:ext cx="3343262" cy="8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67744" y="1844824"/>
            <a:ext cx="4831364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301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8180"/>
            <a:ext cx="3055230" cy="81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2835"/>
            <a:ext cx="8781568" cy="583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20138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Une démarche impliquant plusieurs parties prenantes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19588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167"/>
            <a:ext cx="3343262" cy="8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713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" y="1124744"/>
            <a:ext cx="9142909" cy="557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7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1387"/>
            <a:ext cx="3343262" cy="8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441554"/>
            <a:ext cx="36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Démarche d’ingénierie pédagogique</a:t>
            </a:r>
            <a:endParaRPr lang="fr-CA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7508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57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167"/>
            <a:ext cx="3343262" cy="8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713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8" y="1340768"/>
            <a:ext cx="8084592" cy="516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2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088"/>
            <a:ext cx="9144000" cy="34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9772" y="533957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>
                <a:hlinkClick r:id="rId4"/>
              </a:rPr>
              <a:t>http://pedagogie.uquebec.ca/portail</a:t>
            </a:r>
            <a:r>
              <a:rPr lang="fr-CA" sz="2000" dirty="0" smtClean="0">
                <a:hlinkClick r:id="rId4"/>
              </a:rPr>
              <a:t>/</a:t>
            </a:r>
            <a:r>
              <a:rPr lang="fr-CA" sz="2000" dirty="0" smtClean="0"/>
              <a:t> </a:t>
            </a:r>
            <a:endParaRPr lang="fr-CA" sz="2000" dirty="0"/>
          </a:p>
        </p:txBody>
      </p:sp>
      <p:sp>
        <p:nvSpPr>
          <p:cNvPr id="2" name="Rectangle 1"/>
          <p:cNvSpPr/>
          <p:nvPr/>
        </p:nvSpPr>
        <p:spPr>
          <a:xfrm>
            <a:off x="2483768" y="3639312"/>
            <a:ext cx="12241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2483768" y="3861048"/>
            <a:ext cx="26642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59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41842"/>
            <a:ext cx="792088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Fiche de chaque activité </a:t>
            </a:r>
            <a:r>
              <a:rPr lang="fr-CA" sz="2800" b="1" dirty="0" smtClean="0">
                <a:solidFill>
                  <a:srgbClr val="C00000"/>
                </a:solidFill>
              </a:rPr>
              <a:t>(24)</a:t>
            </a:r>
            <a:endParaRPr lang="fr-CA" sz="2800" b="1" dirty="0">
              <a:solidFill>
                <a:srgbClr val="C00000"/>
              </a:solidFill>
            </a:endParaRPr>
          </a:p>
          <a:p>
            <a:r>
              <a:rPr lang="fr-CA" sz="2400" dirty="0" smtClean="0"/>
              <a:t>Description</a:t>
            </a:r>
          </a:p>
          <a:p>
            <a:r>
              <a:rPr lang="fr-CA" sz="2400" dirty="0" smtClean="0"/>
              <a:t>Ressources pour réaliser l’activité  </a:t>
            </a:r>
            <a:r>
              <a:rPr lang="fr-CA" sz="2400" b="1" dirty="0" smtClean="0">
                <a:solidFill>
                  <a:srgbClr val="C00000"/>
                </a:solidFill>
              </a:rPr>
              <a:t>(157) </a:t>
            </a:r>
          </a:p>
          <a:p>
            <a:r>
              <a:rPr lang="fr-CA" sz="2400" dirty="0" smtClean="0"/>
              <a:t>Conseils</a:t>
            </a:r>
            <a:r>
              <a:rPr lang="fr-CA" sz="2400" dirty="0"/>
              <a:t> </a:t>
            </a:r>
            <a:r>
              <a:rPr lang="fr-CA" sz="2400" b="1" dirty="0" smtClean="0">
                <a:solidFill>
                  <a:srgbClr val="C00000"/>
                </a:solidFill>
              </a:rPr>
              <a:t>(68)</a:t>
            </a:r>
          </a:p>
          <a:p>
            <a:r>
              <a:rPr lang="fr-CA" sz="2400" dirty="0" smtClean="0"/>
              <a:t>Schéma </a:t>
            </a:r>
            <a:r>
              <a:rPr lang="fr-CA" sz="2400" dirty="0"/>
              <a:t>graphique</a:t>
            </a:r>
          </a:p>
          <a:p>
            <a:r>
              <a:rPr lang="fr-CA" sz="2400" dirty="0"/>
              <a:t>É</a:t>
            </a:r>
            <a:r>
              <a:rPr lang="fr-CA" sz="2400" dirty="0" smtClean="0"/>
              <a:t>léments de documentation</a:t>
            </a:r>
            <a:endParaRPr lang="fr-CA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1387"/>
            <a:ext cx="3343262" cy="8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90850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785093"/>
            <a:ext cx="2990850" cy="1956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6328985" y="1454119"/>
            <a:ext cx="2520281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Textes (explications, exemples)</a:t>
            </a:r>
          </a:p>
          <a:p>
            <a:r>
              <a:rPr lang="fr-CA" dirty="0" smtClean="0"/>
              <a:t>Gabarits de travail</a:t>
            </a:r>
          </a:p>
          <a:p>
            <a:r>
              <a:rPr lang="fr-CA" dirty="0" smtClean="0"/>
              <a:t>Capsules vidéo</a:t>
            </a:r>
          </a:p>
          <a:p>
            <a:r>
              <a:rPr lang="fr-CA" dirty="0" smtClean="0"/>
              <a:t>Présentations PPT</a:t>
            </a:r>
          </a:p>
          <a:p>
            <a:r>
              <a:rPr lang="fr-CA" dirty="0" smtClean="0"/>
              <a:t>Publications</a:t>
            </a:r>
          </a:p>
          <a:p>
            <a:r>
              <a:rPr lang="fr-CA" dirty="0" smtClean="0"/>
              <a:t>Logiciel G-MOT</a:t>
            </a:r>
          </a:p>
          <a:p>
            <a:r>
              <a:rPr lang="fr-CA" dirty="0" smtClean="0"/>
              <a:t>Glossaire</a:t>
            </a:r>
          </a:p>
          <a:p>
            <a:r>
              <a:rPr lang="fr-CA" dirty="0" smtClean="0"/>
              <a:t>Bibliographie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754396" y="277520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vers le bas 5"/>
          <p:cNvSpPr/>
          <p:nvPr/>
        </p:nvSpPr>
        <p:spPr>
          <a:xfrm>
            <a:off x="7344820" y="4039442"/>
            <a:ext cx="488609" cy="538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23" y="4635249"/>
            <a:ext cx="4686677" cy="2204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" y="5069087"/>
            <a:ext cx="2990847" cy="86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97904" y="5737689"/>
            <a:ext cx="2990850" cy="1956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11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hlinkClick r:id="rId3"/>
              </a:rPr>
              <a:t>josianne.basque@teluq.ca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ww.teluq.ca/jbasque   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4664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30024" y="4214664"/>
            <a:ext cx="10839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/>
              <a:t>Freedigitalphotos.net</a:t>
            </a: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6841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39226"/>
            <a:ext cx="8476387" cy="5443644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fr-CA" sz="7200" dirty="0" smtClean="0"/>
              <a:t>Projet </a:t>
            </a:r>
            <a:r>
              <a:rPr lang="fr-FR" sz="7200" dirty="0" smtClean="0"/>
              <a:t>financé par le FODAR </a:t>
            </a:r>
            <a:r>
              <a:rPr lang="fr-FR" sz="4800" dirty="0" smtClean="0"/>
              <a:t>(Fonds de développement académique du </a:t>
            </a:r>
            <a:r>
              <a:rPr lang="fr-FR" sz="4800" b="1" dirty="0" smtClean="0">
                <a:solidFill>
                  <a:srgbClr val="C00000"/>
                </a:solidFill>
              </a:rPr>
              <a:t>réseau de l’Université du Québec)</a:t>
            </a:r>
            <a:r>
              <a:rPr lang="fr-CA" sz="4800" b="1" dirty="0" smtClean="0">
                <a:solidFill>
                  <a:srgbClr val="C0000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fr-CA" sz="3700" b="1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fr-CA" sz="7200" dirty="0" smtClean="0"/>
              <a:t>Équipe du projet</a:t>
            </a:r>
            <a:endParaRPr lang="fr-CA" sz="7200" dirty="0"/>
          </a:p>
          <a:p>
            <a:pPr marL="2606675" lvl="6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r-CA" sz="6400" b="1" dirty="0" smtClean="0">
                <a:effectLst/>
              </a:rPr>
              <a:t>Josianne Basque</a:t>
            </a:r>
            <a:r>
              <a:rPr lang="fr-CA" sz="6400" dirty="0" smtClean="0">
                <a:effectLst/>
              </a:rPr>
              <a:t>, professeure, Technologie éducative </a:t>
            </a:r>
          </a:p>
          <a:p>
            <a:pPr marL="2606675" lvl="6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r-CA" sz="6400" b="1" dirty="0" smtClean="0"/>
              <a:t>Ginette Dumont</a:t>
            </a:r>
            <a:r>
              <a:rPr lang="fr-CA" sz="6400" dirty="0" smtClean="0"/>
              <a:t>, coordonnatrice à l’encadrement</a:t>
            </a:r>
          </a:p>
          <a:p>
            <a:pPr marL="2606675" lvl="6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r-CA" sz="6400" b="1" dirty="0" smtClean="0"/>
              <a:t>Delia </a:t>
            </a:r>
            <a:r>
              <a:rPr lang="fr-CA" sz="6400" b="1" dirty="0"/>
              <a:t>Rogozan</a:t>
            </a:r>
            <a:r>
              <a:rPr lang="fr-CA" sz="6400" dirty="0" smtClean="0"/>
              <a:t>, agente de recherche</a:t>
            </a:r>
          </a:p>
          <a:p>
            <a:pPr marL="2606675" lvl="3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CA" sz="6400" b="1" dirty="0" smtClean="0"/>
          </a:p>
          <a:p>
            <a:pPr marL="2606675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6400" b="1" dirty="0" smtClean="0"/>
              <a:t>Sylvie Doré</a:t>
            </a:r>
            <a:r>
              <a:rPr lang="fr-CA" sz="6400" dirty="0" smtClean="0"/>
              <a:t>, professeure, Génie Mécanique</a:t>
            </a:r>
          </a:p>
          <a:p>
            <a:pPr marL="2606675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CA" sz="6400" dirty="0" smtClean="0"/>
          </a:p>
          <a:p>
            <a:pPr marL="2606675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6400" b="1" dirty="0" smtClean="0"/>
              <a:t>Martine Brousseau</a:t>
            </a:r>
            <a:r>
              <a:rPr lang="fr-CA" sz="6400" dirty="0" smtClean="0"/>
              <a:t>, professeure, Ergothérapie</a:t>
            </a:r>
          </a:p>
          <a:p>
            <a:pPr marL="2606675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CA" sz="6400" b="1" dirty="0" smtClean="0"/>
          </a:p>
          <a:p>
            <a:pPr marL="2606675" lvl="6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6400" b="1" dirty="0" smtClean="0"/>
              <a:t>Sylvie Viola</a:t>
            </a:r>
            <a:r>
              <a:rPr lang="fr-CA" sz="6400" dirty="0" smtClean="0"/>
              <a:t>, professeure, Éducation</a:t>
            </a:r>
          </a:p>
          <a:p>
            <a:pPr marL="2606675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6400" b="1" dirty="0" smtClean="0"/>
              <a:t>		</a:t>
            </a:r>
            <a:endParaRPr lang="fr-CA" sz="6400" dirty="0" smtClean="0"/>
          </a:p>
          <a:p>
            <a:pPr marL="2606675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6400" b="1" dirty="0" smtClean="0"/>
              <a:t>Mario Dubé</a:t>
            </a:r>
            <a:r>
              <a:rPr lang="fr-CA" sz="6400" dirty="0" smtClean="0"/>
              <a:t>, professeur, Sciences infirmières</a:t>
            </a:r>
          </a:p>
          <a:p>
            <a:pPr marL="2606675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6400" b="1" dirty="0" smtClean="0"/>
              <a:t>Jacinthe Tardif</a:t>
            </a:r>
            <a:r>
              <a:rPr lang="fr-CA" sz="6400" dirty="0" smtClean="0"/>
              <a:t>, Chargée de cours et spécialistes en moyens et techniques d’enseignement</a:t>
            </a:r>
          </a:p>
          <a:p>
            <a:pPr marL="800100" lvl="2" indent="0">
              <a:spcBef>
                <a:spcPts val="0"/>
              </a:spcBef>
              <a:buNone/>
            </a:pPr>
            <a:endParaRPr lang="fr-CA" sz="80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fr-CA" sz="800" b="1" dirty="0" smtClean="0"/>
          </a:p>
          <a:p>
            <a:pPr marL="800100" lvl="2" indent="0">
              <a:spcBef>
                <a:spcPts val="0"/>
              </a:spcBef>
              <a:buNone/>
            </a:pPr>
            <a:endParaRPr lang="fr-CA" sz="8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1387"/>
            <a:ext cx="2808312" cy="74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3" y="2304204"/>
            <a:ext cx="11715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41" y="3108085"/>
            <a:ext cx="834719" cy="55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12" y="4742860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12" y="5703780"/>
            <a:ext cx="1028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80" y="3878590"/>
            <a:ext cx="988180" cy="5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28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l"/>
            <a:r>
              <a:rPr lang="fr-CA" b="1" dirty="0" smtClean="0"/>
              <a:t>But du projet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996952"/>
            <a:ext cx="7200800" cy="1944216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Développer un </a:t>
            </a:r>
            <a:r>
              <a:rPr lang="fr-CA" b="1" dirty="0" smtClean="0"/>
              <a:t>guide de mise en œuvre de l’approche-programme </a:t>
            </a:r>
            <a:r>
              <a:rPr lang="fr-CA" dirty="0" smtClean="0"/>
              <a:t>pour le milieu universitaire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02135" cy="7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4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1" y="2350862"/>
            <a:ext cx="1429957" cy="20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2" y="947406"/>
            <a:ext cx="1383354" cy="207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12195"/>
            <a:ext cx="1358939" cy="193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142746"/>
            <a:ext cx="4032448" cy="4806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5148064" y="116632"/>
            <a:ext cx="3888432" cy="360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5220072" y="3933056"/>
            <a:ext cx="3816424" cy="2664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03806"/>
            <a:ext cx="1428303" cy="224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3010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Dépouillement de la documentation pertinente</a:t>
            </a:r>
            <a:endParaRPr lang="fr-CA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464613" y="6228244"/>
            <a:ext cx="21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hlinkClick r:id="rId7"/>
              </a:rPr>
              <a:t>Bibliographie MAPES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48623" y="1142262"/>
            <a:ext cx="3880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/>
              <a:t>Approche-programme</a:t>
            </a:r>
          </a:p>
          <a:p>
            <a:pPr algn="ctr"/>
            <a:r>
              <a:rPr lang="fr-CA" dirty="0" smtClean="0"/>
              <a:t>Approche par compétences</a:t>
            </a:r>
          </a:p>
          <a:p>
            <a:pPr algn="ctr"/>
            <a:r>
              <a:rPr lang="fr-CA" dirty="0" smtClean="0"/>
              <a:t>Pédagogie de l’enseignement supérieur</a:t>
            </a: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6149099" y="4067667"/>
            <a:ext cx="181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Gestion de projet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08" y="2350862"/>
            <a:ext cx="1962839" cy="226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23" y="3154654"/>
            <a:ext cx="1808069" cy="25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47199" y="116632"/>
            <a:ext cx="239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/>
              <a:t>Design pédagogique</a:t>
            </a:r>
          </a:p>
          <a:p>
            <a:pPr algn="ctr"/>
            <a:r>
              <a:rPr lang="fr-CA" dirty="0" smtClean="0"/>
              <a:t>Ingénierie pédagogique</a:t>
            </a:r>
          </a:p>
        </p:txBody>
      </p:sp>
    </p:spTree>
    <p:extLst>
      <p:ext uri="{BB962C8B-B14F-4D97-AF65-F5344CB8AC3E}">
        <p14:creationId xmlns:p14="http://schemas.microsoft.com/office/powerpoint/2010/main" val="147816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60" y="2924944"/>
            <a:ext cx="1197887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71" y="864341"/>
            <a:ext cx="1237316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3" y="1879648"/>
            <a:ext cx="121224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4" y="864341"/>
            <a:ext cx="1202917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9" y="2924944"/>
            <a:ext cx="1221763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98" y="1879648"/>
            <a:ext cx="1214404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61" y="864341"/>
            <a:ext cx="1249587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45" y="864341"/>
            <a:ext cx="1228491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33" y="3982275"/>
            <a:ext cx="123810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33" y="5055384"/>
            <a:ext cx="123810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9" y="5055384"/>
            <a:ext cx="124444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7" y="3982275"/>
            <a:ext cx="1245698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10" y="6084818"/>
            <a:ext cx="1237653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85" y="6084818"/>
            <a:ext cx="1253385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08" y="6084818"/>
            <a:ext cx="1234118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99" y="6084818"/>
            <a:ext cx="1243535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01" y="6084818"/>
            <a:ext cx="1279054" cy="78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004"/>
            <a:ext cx="2805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899336" y="2378331"/>
            <a:ext cx="34269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/>
              <a:t>Recueil de réflexions et témoignages</a:t>
            </a:r>
          </a:p>
          <a:p>
            <a:pPr algn="ctr"/>
            <a:endParaRPr lang="fr-CA" b="1" dirty="0" smtClean="0"/>
          </a:p>
          <a:p>
            <a:pPr algn="ctr"/>
            <a:r>
              <a:rPr lang="fr-CA" dirty="0" smtClean="0"/>
              <a:t>Professeurs</a:t>
            </a:r>
          </a:p>
          <a:p>
            <a:pPr algn="ctr"/>
            <a:r>
              <a:rPr lang="fr-CA" dirty="0" smtClean="0"/>
              <a:t>Gestionnaires</a:t>
            </a:r>
            <a:endParaRPr lang="fr-CA" dirty="0"/>
          </a:p>
          <a:p>
            <a:pPr algn="ctr"/>
            <a:r>
              <a:rPr lang="fr-CA" dirty="0"/>
              <a:t>Conseillers pédagogiques</a:t>
            </a:r>
          </a:p>
          <a:p>
            <a:pPr algn="ctr"/>
            <a:r>
              <a:rPr lang="fr-CA" dirty="0" smtClean="0"/>
              <a:t>Étudiants</a:t>
            </a:r>
          </a:p>
          <a:p>
            <a:pPr algn="ctr"/>
            <a:r>
              <a:rPr lang="fr-CA" dirty="0" smtClean="0"/>
              <a:t>Autres intervenants pédagogiques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290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 smtClean="0"/>
              <a:t>Une démarche d'</a:t>
            </a:r>
            <a:r>
              <a:rPr lang="fr-CA" sz="2400" b="1" dirty="0" smtClean="0">
                <a:solidFill>
                  <a:srgbClr val="C00000"/>
                </a:solidFill>
              </a:rPr>
              <a:t>ingénierie pédagogique </a:t>
            </a:r>
          </a:p>
          <a:p>
            <a:pPr marL="0" indent="0">
              <a:buNone/>
            </a:pPr>
            <a:r>
              <a:rPr lang="fr-CA" sz="2400" b="1" dirty="0" smtClean="0"/>
              <a:t>…visant à assurer la </a:t>
            </a:r>
            <a:r>
              <a:rPr lang="fr-CA" sz="2400" b="1" dirty="0" smtClean="0">
                <a:solidFill>
                  <a:srgbClr val="C00000"/>
                </a:solidFill>
              </a:rPr>
              <a:t>cohérence</a:t>
            </a:r>
            <a:r>
              <a:rPr lang="fr-CA" sz="2400" b="1" dirty="0" smtClean="0"/>
              <a:t> et l'</a:t>
            </a:r>
            <a:r>
              <a:rPr lang="fr-CA" sz="2400" b="1" dirty="0" smtClean="0">
                <a:solidFill>
                  <a:srgbClr val="C00000"/>
                </a:solidFill>
              </a:rPr>
              <a:t>harmonisation </a:t>
            </a:r>
            <a:r>
              <a:rPr lang="fr-CA" sz="2400" b="1" dirty="0" smtClean="0"/>
              <a:t>au sein et entre les différentes </a:t>
            </a:r>
            <a:r>
              <a:rPr lang="fr-CA" sz="2400" b="1" dirty="0" smtClean="0">
                <a:solidFill>
                  <a:srgbClr val="0070C0"/>
                </a:solidFill>
              </a:rPr>
              <a:t>composantes</a:t>
            </a:r>
            <a:r>
              <a:rPr lang="fr-CA" sz="2400" b="1" dirty="0" smtClean="0"/>
              <a:t> d'un programme d'études </a:t>
            </a:r>
          </a:p>
          <a:p>
            <a:pPr marL="0" indent="0">
              <a:buNone/>
            </a:pPr>
            <a:endParaRPr lang="fr-CA" sz="2400" b="1" dirty="0"/>
          </a:p>
          <a:p>
            <a:pPr marL="0" indent="0">
              <a:buNone/>
            </a:pPr>
            <a:endParaRPr lang="fr-CA" sz="2400" b="1" dirty="0" smtClean="0"/>
          </a:p>
          <a:p>
            <a:pPr marL="0" indent="0">
              <a:buNone/>
            </a:pPr>
            <a:endParaRPr lang="fr-CA" sz="2400" b="1" dirty="0"/>
          </a:p>
          <a:p>
            <a:pPr marL="0" indent="0">
              <a:buNone/>
            </a:pPr>
            <a:endParaRPr lang="fr-CA" sz="2400" b="1" dirty="0" smtClean="0"/>
          </a:p>
          <a:p>
            <a:pPr marL="0" indent="0">
              <a:buNone/>
            </a:pPr>
            <a:endParaRPr lang="fr-CA" sz="2400" b="1" dirty="0" smtClean="0"/>
          </a:p>
          <a:p>
            <a:pPr marL="0" indent="0">
              <a:buNone/>
            </a:pPr>
            <a:r>
              <a:rPr lang="fr-CA" sz="2400" b="1" dirty="0" smtClean="0"/>
              <a:t>…afin de favoriser l'</a:t>
            </a:r>
            <a:r>
              <a:rPr lang="fr-CA" sz="2400" b="1" dirty="0" smtClean="0">
                <a:solidFill>
                  <a:srgbClr val="C00000"/>
                </a:solidFill>
              </a:rPr>
              <a:t>intégration des apprentissages </a:t>
            </a:r>
            <a:r>
              <a:rPr lang="fr-CA" sz="2400" b="1" dirty="0" smtClean="0"/>
              <a:t>chez l'étudiant tout au long de son parcours d'étude</a:t>
            </a:r>
            <a:endParaRPr lang="fr-CA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1387"/>
            <a:ext cx="3343262" cy="8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44618"/>
            <a:ext cx="3496618" cy="202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86883" y="274507"/>
            <a:ext cx="324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/>
              <a:t>Définition de l’approche-programme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229977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36904" cy="50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1387"/>
            <a:ext cx="3343262" cy="8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713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37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1387"/>
            <a:ext cx="3343262" cy="8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713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6" y="1196752"/>
            <a:ext cx="8282136" cy="509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9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1387"/>
            <a:ext cx="3343262" cy="8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441554"/>
            <a:ext cx="36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Démarche d’ingénierie pédagogique</a:t>
            </a:r>
            <a:endParaRPr lang="fr-CA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7508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46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248</Words>
  <Application>Microsoft Office PowerPoint</Application>
  <PresentationFormat>Affichage à l'écran (4:3)</PresentationFormat>
  <Paragraphs>83</Paragraphs>
  <Slides>16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Le projet </vt:lpstr>
      <vt:lpstr>Présentation PowerPoint</vt:lpstr>
      <vt:lpstr>But du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josianne.basque@teluq.ca ww.teluq.ca/jbasque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L’approche-programme,  moteur de réussite?</dc:title>
  <dc:creator>josianne</dc:creator>
  <cp:lastModifiedBy>Utilisateur</cp:lastModifiedBy>
  <cp:revision>53</cp:revision>
  <dcterms:created xsi:type="dcterms:W3CDTF">2016-02-21T20:42:15Z</dcterms:created>
  <dcterms:modified xsi:type="dcterms:W3CDTF">2022-12-13T01:12:06Z</dcterms:modified>
</cp:coreProperties>
</file>