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4" r:id="rId5"/>
    <p:sldId id="261" r:id="rId6"/>
  </p:sldIdLst>
  <p:sldSz cx="9144000" cy="6858000" type="screen4x3"/>
  <p:notesSz cx="6934200" cy="9220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540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5B0B83D-3A50-4D6D-9E89-FB29630EBDD4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49376A57-C3C3-4EE9-B488-8122FCDDBF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5756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41657150-CB2F-4340-B45E-5EC9BB580E29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9F161D73-DB93-4725-99D1-2C48C9E92C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499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15C0DA-B0EF-4A96-88D6-94513465818F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A1FB70-3697-4615-AC12-36B3C48A6229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POSTURE DE CONSEILLÈRE PÉDAGOGIQUE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4705" y="2564905"/>
            <a:ext cx="6629400" cy="1881330"/>
          </a:xfrm>
        </p:spPr>
        <p:txBody>
          <a:bodyPr/>
          <a:lstStyle/>
          <a:p>
            <a:r>
              <a:rPr lang="fr-CA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CA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CA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CA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CA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CA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CA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CA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C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Stratégies PÉDAGOGIQUES FAVORISANT LA RÉUSSITE, POUR OÙ COMMENCER?</a:t>
            </a:r>
            <a:endParaRPr lang="fr-CA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152" y="260648"/>
            <a:ext cx="3924848" cy="1352739"/>
          </a:xfrm>
          <a:prstGeom prst="rect">
            <a:avLst/>
          </a:prstGeom>
        </p:spPr>
      </p:pic>
      <p:sp>
        <p:nvSpPr>
          <p:cNvPr id="5" name="ZoneTexte 4"/>
          <p:cNvSpPr txBox="1"/>
          <p:nvPr>
            <p:custDataLst>
              <p:tags r:id="rId1"/>
            </p:custDataLst>
          </p:nvPr>
        </p:nvSpPr>
        <p:spPr>
          <a:xfrm>
            <a:off x="2411760" y="594928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 mars 2016 – Caroline Boucher, Cégep de Lévis-Lauzon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3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Défis pédagogiques </a:t>
            </a:r>
            <a:r>
              <a:rPr lang="fr-CA" smtClean="0"/>
              <a:t>à relever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étudiants anxieux qui </a:t>
            </a:r>
            <a:r>
              <a:rPr lang="fr-CA" dirty="0" smtClean="0"/>
              <a:t>viennent constamment </a:t>
            </a:r>
            <a:r>
              <a:rPr lang="fr-CA" dirty="0"/>
              <a:t>voir le professeur et </a:t>
            </a:r>
            <a:r>
              <a:rPr lang="fr-CA" dirty="0" smtClean="0"/>
              <a:t>l’inondent </a:t>
            </a:r>
            <a:r>
              <a:rPr lang="fr-CA" dirty="0"/>
              <a:t>de questions; </a:t>
            </a:r>
            <a:endParaRPr lang="fr-CA" dirty="0" smtClean="0"/>
          </a:p>
          <a:p>
            <a:pPr marL="114300" indent="0">
              <a:buNone/>
            </a:pPr>
            <a:endParaRPr lang="fr-CA" dirty="0" smtClean="0"/>
          </a:p>
          <a:p>
            <a:r>
              <a:rPr lang="fr-CA" dirty="0" smtClean="0"/>
              <a:t>étudiants </a:t>
            </a:r>
            <a:r>
              <a:rPr lang="fr-CA" dirty="0"/>
              <a:t>qui passent plus de </a:t>
            </a:r>
            <a:r>
              <a:rPr lang="fr-CA" dirty="0" smtClean="0"/>
              <a:t>temps que </a:t>
            </a:r>
            <a:r>
              <a:rPr lang="fr-CA" dirty="0"/>
              <a:t>ce qui est recommandé à </a:t>
            </a:r>
            <a:r>
              <a:rPr lang="fr-CA" dirty="0" smtClean="0"/>
              <a:t>élaborer </a:t>
            </a:r>
            <a:r>
              <a:rPr lang="fr-CA" dirty="0"/>
              <a:t>un travail écrit</a:t>
            </a:r>
            <a:r>
              <a:rPr lang="fr-CA" dirty="0" smtClean="0"/>
              <a:t>;</a:t>
            </a:r>
          </a:p>
          <a:p>
            <a:endParaRPr lang="fr-CA" dirty="0"/>
          </a:p>
          <a:p>
            <a:r>
              <a:rPr lang="fr-CA" dirty="0"/>
              <a:t>un étudiant a bien réussi </a:t>
            </a:r>
            <a:r>
              <a:rPr lang="fr-CA" dirty="0" smtClean="0"/>
              <a:t>un problème </a:t>
            </a:r>
            <a:r>
              <a:rPr lang="fr-CA" dirty="0"/>
              <a:t>mais ne sait pas comment </a:t>
            </a:r>
            <a:r>
              <a:rPr lang="fr-CA" dirty="0" smtClean="0"/>
              <a:t>il </a:t>
            </a:r>
            <a:r>
              <a:rPr lang="fr-CA" dirty="0"/>
              <a:t>y est parvenu</a:t>
            </a:r>
            <a:r>
              <a:rPr lang="fr-CA" dirty="0" smtClean="0"/>
              <a:t>;</a:t>
            </a:r>
          </a:p>
          <a:p>
            <a:endParaRPr lang="fr-CA" dirty="0"/>
          </a:p>
          <a:p>
            <a:r>
              <a:rPr lang="fr-CA" dirty="0"/>
              <a:t>étudiants qui comprennent </a:t>
            </a:r>
            <a:r>
              <a:rPr lang="fr-CA" dirty="0" smtClean="0"/>
              <a:t>la démonstration </a:t>
            </a:r>
            <a:r>
              <a:rPr lang="fr-CA" dirty="0"/>
              <a:t>faite au tableau par le </a:t>
            </a:r>
            <a:r>
              <a:rPr lang="fr-CA" dirty="0" smtClean="0"/>
              <a:t>professeur </a:t>
            </a:r>
            <a:r>
              <a:rPr lang="fr-CA" dirty="0"/>
              <a:t>mais qui sont incapables </a:t>
            </a:r>
            <a:r>
              <a:rPr lang="fr-CA" dirty="0" smtClean="0"/>
              <a:t>de </a:t>
            </a:r>
            <a:r>
              <a:rPr lang="fr-CA" dirty="0"/>
              <a:t>l’appliquer aux problèmes à </a:t>
            </a:r>
            <a:r>
              <a:rPr lang="fr-CA" dirty="0" smtClean="0"/>
              <a:t>résoudre.</a:t>
            </a:r>
          </a:p>
          <a:p>
            <a:pPr marL="114300" indent="0">
              <a:buNone/>
            </a:pPr>
            <a:endParaRPr lang="fr-CA" dirty="0" smtClean="0"/>
          </a:p>
          <a:p>
            <a:r>
              <a:rPr lang="fr-CA" dirty="0" smtClean="0"/>
              <a:t>activités </a:t>
            </a:r>
            <a:r>
              <a:rPr lang="fr-CA" dirty="0"/>
              <a:t>qui ne semblent pas motiver les </a:t>
            </a:r>
            <a:r>
              <a:rPr lang="fr-CA" dirty="0" smtClean="0"/>
              <a:t>garçons;</a:t>
            </a:r>
          </a:p>
          <a:p>
            <a:pPr marL="114300" indent="0">
              <a:buNone/>
            </a:pPr>
            <a:endParaRPr lang="fr-CA" dirty="0" smtClean="0"/>
          </a:p>
          <a:p>
            <a:r>
              <a:rPr lang="fr-CA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15176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Intervention pédagogique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Situer le cours dans son programme </a:t>
            </a:r>
          </a:p>
          <a:p>
            <a:pPr marL="114300" indent="0">
              <a:buNone/>
            </a:pPr>
            <a:endParaRPr lang="fr-CA" dirty="0" smtClean="0"/>
          </a:p>
          <a:p>
            <a:r>
              <a:rPr lang="fr-CA" dirty="0" smtClean="0"/>
              <a:t>Identifier le niveau de la compétence à atteindre</a:t>
            </a:r>
          </a:p>
          <a:p>
            <a:pPr marL="114300" indent="0">
              <a:buNone/>
            </a:pPr>
            <a:endParaRPr lang="fr-CA" dirty="0" smtClean="0"/>
          </a:p>
          <a:p>
            <a:r>
              <a:rPr lang="fr-CA" dirty="0" smtClean="0"/>
              <a:t>Identifier les acquis des étudiants.</a:t>
            </a:r>
          </a:p>
          <a:p>
            <a:endParaRPr lang="fr-CA" dirty="0"/>
          </a:p>
          <a:p>
            <a:endParaRPr lang="fr-CA" dirty="0" smtClean="0"/>
          </a:p>
          <a:p>
            <a:pPr marL="114300" indent="0">
              <a:buNone/>
            </a:pPr>
            <a:endParaRPr lang="fr-CA" dirty="0" smtClean="0"/>
          </a:p>
          <a:p>
            <a:pPr marL="114300" indent="0">
              <a:buNone/>
            </a:pPr>
            <a:r>
              <a:rPr lang="fr-CA" dirty="0"/>
              <a:t>Le choix des stratégies pédagogiques sera différent selon le contexte dans lequel l’apprentissage s’inscrit.</a:t>
            </a:r>
          </a:p>
          <a:p>
            <a:pPr marL="114300" indent="0">
              <a:buNone/>
            </a:pPr>
            <a:endParaRPr lang="fr-CA" dirty="0"/>
          </a:p>
          <a:p>
            <a:pPr marL="114300" indent="0" algn="ctr">
              <a:buNone/>
            </a:pPr>
            <a:endParaRPr lang="fr-CA" dirty="0" smtClean="0"/>
          </a:p>
        </p:txBody>
      </p:sp>
      <p:sp>
        <p:nvSpPr>
          <p:cNvPr id="4" name="Flèche vers le bas 3"/>
          <p:cNvSpPr/>
          <p:nvPr/>
        </p:nvSpPr>
        <p:spPr>
          <a:xfrm>
            <a:off x="3779912" y="4293096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213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Intervention pédagogique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0">
              <a:buNone/>
            </a:pPr>
            <a:r>
              <a:rPr lang="fr-CA" dirty="0"/>
              <a:t> </a:t>
            </a:r>
          </a:p>
          <a:p>
            <a:r>
              <a:rPr lang="fr-CA" dirty="0"/>
              <a:t>Stratégies cognitivistes </a:t>
            </a:r>
            <a:r>
              <a:rPr lang="fr-CA" dirty="0" smtClean="0"/>
              <a:t>seront privilégiées lors de l’apprentissage de nouveaux savoirs.</a:t>
            </a:r>
          </a:p>
          <a:p>
            <a:pPr lvl="1"/>
            <a:r>
              <a:rPr lang="fr-CA" dirty="0" smtClean="0"/>
              <a:t>Vise à développer un coffre à outils à l’étudiant</a:t>
            </a:r>
          </a:p>
          <a:p>
            <a:r>
              <a:rPr lang="fr-CA" dirty="0" smtClean="0"/>
              <a:t>Stratégies constructivistes seront utilisées en complémentarité.</a:t>
            </a:r>
          </a:p>
          <a:p>
            <a:pPr lvl="1"/>
            <a:r>
              <a:rPr lang="fr-CA" dirty="0" smtClean="0"/>
              <a:t>Intégrer les savoirs, mobiliser les savoirs dans différents contextes de réalisation, etc.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780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Cours de philosophie : </a:t>
            </a:r>
          </a:p>
          <a:p>
            <a:pPr lvl="1"/>
            <a:r>
              <a:rPr lang="fr-CA" dirty="0" smtClean="0"/>
              <a:t>Lecture d’un texte philosophique</a:t>
            </a:r>
          </a:p>
          <a:p>
            <a:pPr lvl="1"/>
            <a:r>
              <a:rPr lang="fr-CA" dirty="0" smtClean="0"/>
              <a:t>Rédaction d’un texte philosophique</a:t>
            </a:r>
          </a:p>
          <a:p>
            <a:pPr marL="411480" lvl="1" indent="0">
              <a:buNone/>
            </a:pPr>
            <a:endParaRPr lang="fr-CA" dirty="0" smtClean="0"/>
          </a:p>
          <a:p>
            <a:r>
              <a:rPr lang="fr-CA" dirty="0" smtClean="0"/>
              <a:t>Cours en Techniques de bureautique</a:t>
            </a:r>
          </a:p>
          <a:p>
            <a:pPr lvl="1"/>
            <a:r>
              <a:rPr lang="fr-CA" dirty="0" smtClean="0"/>
              <a:t>Cours </a:t>
            </a:r>
            <a:r>
              <a:rPr lang="fr-CA" dirty="0"/>
              <a:t>C</a:t>
            </a:r>
            <a:r>
              <a:rPr lang="fr-CA" dirty="0" smtClean="0"/>
              <a:t>onception de site web</a:t>
            </a:r>
          </a:p>
          <a:p>
            <a:pPr lvl="1"/>
            <a:r>
              <a:rPr lang="fr-CA" dirty="0" smtClean="0"/>
              <a:t>Cours Entreprise école</a:t>
            </a:r>
            <a:endParaRPr lang="fr-CA" dirty="0"/>
          </a:p>
          <a:p>
            <a:pPr lvl="1"/>
            <a:endParaRPr lang="fr-CA" dirty="0"/>
          </a:p>
          <a:p>
            <a:r>
              <a:rPr lang="fr-CA" dirty="0" smtClean="0"/>
              <a:t>Cours de mathématiques </a:t>
            </a:r>
          </a:p>
          <a:p>
            <a:pPr lvl="1"/>
            <a:r>
              <a:rPr lang="fr-CA" dirty="0" smtClean="0"/>
              <a:t>Vérifier les acquis</a:t>
            </a:r>
          </a:p>
          <a:p>
            <a:pPr lvl="1"/>
            <a:r>
              <a:rPr lang="fr-CA" dirty="0" smtClean="0"/>
              <a:t>Présenter les savoirs </a:t>
            </a:r>
            <a:r>
              <a:rPr lang="fr-CA" smtClean="0"/>
              <a:t>et les mettre </a:t>
            </a:r>
            <a:r>
              <a:rPr lang="fr-CA" dirty="0" smtClean="0"/>
              <a:t>en pratique rapidement</a:t>
            </a:r>
          </a:p>
        </p:txBody>
      </p:sp>
    </p:spTree>
    <p:extLst>
      <p:ext uri="{BB962C8B-B14F-4D97-AF65-F5344CB8AC3E}">
        <p14:creationId xmlns:p14="http://schemas.microsoft.com/office/powerpoint/2010/main" val="11177568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594</TotalTime>
  <Words>221</Words>
  <Application>Microsoft Office PowerPoint</Application>
  <PresentationFormat>Affichage à l'écran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Apothicaire</vt:lpstr>
      <vt:lpstr>       Stratégies PÉDAGOGIQUES FAVORISANT LA RÉUSSITE, POUR OÙ COMMENCER?</vt:lpstr>
      <vt:lpstr>Défis pédagogiques à relever</vt:lpstr>
      <vt:lpstr>Intervention pédagogique</vt:lpstr>
      <vt:lpstr>Intervention pédagogique</vt:lpstr>
      <vt:lpstr>Exemples</vt:lpstr>
    </vt:vector>
  </TitlesOfParts>
  <Company>Cégep de Lévis-Lauzon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StRATÉGIES PÉDAGOGIQUES FAVORISANT LA RÉUSSITE, POUR OÙ COMMENCER?</dc:title>
  <dc:creator>Karl Giroux</dc:creator>
  <cp:lastModifiedBy>Utilisateur</cp:lastModifiedBy>
  <cp:revision>15</cp:revision>
  <cp:lastPrinted>2016-03-09T13:47:41Z</cp:lastPrinted>
  <dcterms:created xsi:type="dcterms:W3CDTF">2016-03-09T02:48:23Z</dcterms:created>
  <dcterms:modified xsi:type="dcterms:W3CDTF">2022-12-13T00:44:49Z</dcterms:modified>
</cp:coreProperties>
</file>