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1" r:id="rId12"/>
  </p:sldIdLst>
  <p:sldSz cx="9144000" cy="6858000" type="screen4x3"/>
  <p:notesSz cx="7019925" cy="9305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Lafrenière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7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5" autoAdjust="0"/>
    <p:restoredTop sz="96163" autoAdjust="0"/>
  </p:normalViewPr>
  <p:slideViewPr>
    <p:cSldViewPr>
      <p:cViewPr>
        <p:scale>
          <a:sx n="70" d="100"/>
          <a:sy n="70" d="100"/>
        </p:scale>
        <p:origin x="-133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0"/>
    </p:cViewPr>
  </p:sorterViewPr>
  <p:notesViewPr>
    <p:cSldViewPr>
      <p:cViewPr>
        <p:scale>
          <a:sx n="178" d="100"/>
          <a:sy n="178" d="100"/>
        </p:scale>
        <p:origin x="-204" y="-12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0B318-3D00-4F4F-8114-7D2146ABF7FD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5BE4-EF02-4227-88B3-BDB8D49EF9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1763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EC28FFA-2949-426A-8725-2280B80602A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1572B74-AA20-445D-87BF-2F1F81942B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862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2B74-AA20-445D-87BF-2F1F81942B6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854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53A5845-FFBA-45F3-A1CE-7228EEA4096A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827B851-D593-4F33-A892-E42F0C85B6ED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478800" y="42210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 mars 2016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6406" y="924000"/>
            <a:ext cx="8229600" cy="3081064"/>
          </a:xfrm>
        </p:spPr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Stratégies </a:t>
            </a:r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pédagogiques favorisant la réussite, par où commencer</a:t>
            </a: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b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Posture d’enseignante</a:t>
            </a:r>
            <a:endParaRPr lang="fr-C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00" y="4740557"/>
            <a:ext cx="3924848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Structure du programme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1467486"/>
            <a:ext cx="5722787" cy="51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uton d'action : Retour 2">
            <a:hlinkClick r:id="rId3" action="ppaction://hlinksldjump" highlightClick="1"/>
          </p:cNvPr>
          <p:cNvSpPr/>
          <p:nvPr/>
        </p:nvSpPr>
        <p:spPr>
          <a:xfrm>
            <a:off x="7092280" y="3933056"/>
            <a:ext cx="864096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93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conceptuelle</a:t>
            </a:r>
            <a:endParaRPr lang="fr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7" y="1556792"/>
            <a:ext cx="838080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ton d'action : Retour 3">
            <a:hlinkClick r:id="rId3" action="ppaction://hlinksldjump" highlightClick="1"/>
          </p:cNvPr>
          <p:cNvSpPr/>
          <p:nvPr/>
        </p:nvSpPr>
        <p:spPr>
          <a:xfrm>
            <a:off x="7524328" y="5737186"/>
            <a:ext cx="864096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30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 exemples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1- Je croyais qu’à l’ÉTS, c’était pratique. Pourquoi y </a:t>
            </a:r>
            <a:r>
              <a:rPr lang="fr-CA" dirty="0" err="1" smtClean="0"/>
              <a:t>a-t-il</a:t>
            </a:r>
            <a:r>
              <a:rPr lang="fr-CA" dirty="0" smtClean="0"/>
              <a:t> autant de mathématiques et de science?</a:t>
            </a:r>
          </a:p>
          <a:p>
            <a:endParaRPr lang="fr-CA" dirty="0"/>
          </a:p>
          <a:p>
            <a:r>
              <a:rPr lang="fr-CA" dirty="0" smtClean="0"/>
              <a:t>2- Madame, vous expliquez trop bien.</a:t>
            </a:r>
          </a:p>
          <a:p>
            <a:endParaRPr lang="fr-CA" dirty="0"/>
          </a:p>
          <a:p>
            <a:r>
              <a:rPr lang="fr-CA" dirty="0" smtClean="0"/>
              <a:t>3- Madame, que feriez-vous dans cette situation?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34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Contexte – l’ÉTS c’est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852" y="3212976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 smtClean="0"/>
              <a:t>Organisation du travail</a:t>
            </a:r>
          </a:p>
          <a:p>
            <a:pPr marL="0" indent="0">
              <a:buNone/>
            </a:pPr>
            <a:r>
              <a:rPr lang="fr-CA" sz="2000" dirty="0" smtClean="0"/>
              <a:t>	Théorie: 3 heures (90 – 30 – 90)</a:t>
            </a:r>
          </a:p>
          <a:p>
            <a:pPr marL="0" indent="0">
              <a:buNone/>
            </a:pPr>
            <a:r>
              <a:rPr lang="fr-CA" sz="2000" dirty="0" smtClean="0"/>
              <a:t>	Pratique: 2 ou 3 heures TP/labo</a:t>
            </a:r>
          </a:p>
          <a:p>
            <a:pPr marL="0" indent="0">
              <a:buNone/>
            </a:pPr>
            <a:r>
              <a:rPr lang="fr-CA" sz="2000" dirty="0" smtClean="0"/>
              <a:t>	Travail personnel: 4 ou 6 heures</a:t>
            </a: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r>
              <a:rPr lang="fr-CA" sz="2000" dirty="0" smtClean="0"/>
              <a:t>Stratégies classiques</a:t>
            </a: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endParaRPr lang="fr-CA" sz="2000" dirty="0" smtClean="0"/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436096" y="2051556"/>
            <a:ext cx="72008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ÉTS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1774557"/>
            <a:ext cx="4465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000" dirty="0" smtClean="0"/>
              <a:t>Secteur technique (18 </a:t>
            </a:r>
            <a:r>
              <a:rPr lang="fr-CA" sz="2000" dirty="0" err="1" smtClean="0"/>
              <a:t>prog</a:t>
            </a:r>
            <a:r>
              <a:rPr lang="fr-CA" sz="2000" dirty="0" smtClean="0"/>
              <a:t> pour mec) </a:t>
            </a:r>
          </a:p>
          <a:p>
            <a:pPr algn="r"/>
            <a:r>
              <a:rPr lang="fr-CA" sz="2000" dirty="0" smtClean="0"/>
              <a:t>Secteur </a:t>
            </a:r>
            <a:r>
              <a:rPr lang="fr-CA" sz="2000" dirty="0" err="1" smtClean="0"/>
              <a:t>pre</a:t>
            </a:r>
            <a:r>
              <a:rPr lang="fr-CA" sz="2000" dirty="0" smtClean="0"/>
              <a:t>-u + 1 an de technique</a:t>
            </a:r>
          </a:p>
          <a:p>
            <a:pPr algn="r"/>
            <a:r>
              <a:rPr lang="fr-CA" sz="2000" dirty="0" smtClean="0"/>
              <a:t>IUT ou équivalent </a:t>
            </a:r>
            <a:endParaRPr lang="fr-CA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6949144" y="2051556"/>
            <a:ext cx="158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/>
              <a:t>ingénieurs</a:t>
            </a:r>
            <a:endParaRPr lang="fr-CA" sz="20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716897" y="1918573"/>
            <a:ext cx="648072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693871" y="2286997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693871" y="2420888"/>
            <a:ext cx="648072" cy="1457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301073" y="2255557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1 – Adhérer au contenu du programme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Problème:</a:t>
            </a:r>
          </a:p>
          <a:p>
            <a:pPr lvl="1"/>
            <a:r>
              <a:rPr lang="fr-CA" dirty="0" smtClean="0"/>
              <a:t>Pas de vue d’ensemble du programme</a:t>
            </a:r>
          </a:p>
          <a:p>
            <a:pPr lvl="1"/>
            <a:r>
              <a:rPr lang="fr-CA" dirty="0" smtClean="0"/>
              <a:t>Contenu plus scientifique qu’anticipé</a:t>
            </a:r>
          </a:p>
          <a:p>
            <a:pPr lvl="1"/>
            <a:r>
              <a:rPr lang="fr-CA" dirty="0" smtClean="0"/>
              <a:t>Nouvelle normes d’agrément fondé sur 12 qualités</a:t>
            </a:r>
          </a:p>
          <a:p>
            <a:pPr lvl="1"/>
            <a:endParaRPr lang="fr-CA" dirty="0"/>
          </a:p>
          <a:p>
            <a:r>
              <a:rPr lang="fr-CA" dirty="0" smtClean="0"/>
              <a:t>Solution:  définir ce qu’est </a:t>
            </a:r>
            <a:r>
              <a:rPr lang="fr-CA" dirty="0" err="1" smtClean="0"/>
              <a:t>un-e</a:t>
            </a:r>
            <a:r>
              <a:rPr lang="fr-CA" dirty="0" smtClean="0"/>
              <a:t> </a:t>
            </a:r>
            <a:r>
              <a:rPr lang="fr-CA" dirty="0" err="1" smtClean="0"/>
              <a:t>ingénieur-e</a:t>
            </a:r>
            <a:r>
              <a:rPr lang="fr-CA" dirty="0" smtClean="0"/>
              <a:t> mécanique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 smtClean="0"/>
              <a:t>Prendre connaissance du contenu du programme 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 smtClean="0"/>
              <a:t>Rédiger, en équipe, une définition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 smtClean="0"/>
              <a:t>Partager sa définition </a:t>
            </a:r>
          </a:p>
          <a:p>
            <a:pPr lvl="2"/>
            <a:r>
              <a:rPr lang="fr-CA" dirty="0" smtClean="0"/>
              <a:t>Catégoriser les mots-clés</a:t>
            </a:r>
          </a:p>
          <a:p>
            <a:pPr lvl="2"/>
            <a:r>
              <a:rPr lang="fr-CA" dirty="0" smtClean="0"/>
              <a:t>Carte-conceptuelle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 smtClean="0"/>
              <a:t>Prendre connaissance à nouveau du contenu du programme</a:t>
            </a:r>
          </a:p>
          <a:p>
            <a:pPr lvl="2"/>
            <a:endParaRPr lang="fr-CA" dirty="0" smtClean="0"/>
          </a:p>
          <a:p>
            <a:pPr marL="731520" lvl="1" indent="-457200">
              <a:buFont typeface="+mj-lt"/>
              <a:buAutoNum type="arabicPeriod"/>
            </a:pPr>
            <a:endParaRPr lang="fr-CA" dirty="0"/>
          </a:p>
        </p:txBody>
      </p:sp>
      <p:sp>
        <p:nvSpPr>
          <p:cNvPr id="4" name="Bouton d'action : Informations 3">
            <a:hlinkClick r:id="rId2" action="ppaction://hlinksldjump" highlightClick="1"/>
          </p:cNvPr>
          <p:cNvSpPr/>
          <p:nvPr/>
        </p:nvSpPr>
        <p:spPr>
          <a:xfrm>
            <a:off x="7164288" y="4005064"/>
            <a:ext cx="648072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outon d'action : Informations 4">
            <a:hlinkClick r:id="rId3" action="ppaction://hlinksldjump" highlightClick="1"/>
          </p:cNvPr>
          <p:cNvSpPr/>
          <p:nvPr/>
        </p:nvSpPr>
        <p:spPr>
          <a:xfrm>
            <a:off x="7164288" y="5085184"/>
            <a:ext cx="648072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7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fontScale="92500" lnSpcReduction="10000"/>
          </a:bodyPr>
          <a:lstStyle/>
          <a:p>
            <a:pPr lvl="1"/>
            <a:endParaRPr lang="fr-CA" dirty="0" smtClean="0"/>
          </a:p>
          <a:p>
            <a:r>
              <a:rPr lang="fr-CA" dirty="0" smtClean="0"/>
              <a:t>Problème</a:t>
            </a:r>
          </a:p>
          <a:p>
            <a:pPr lvl="1"/>
            <a:r>
              <a:rPr lang="fr-CA" dirty="0" smtClean="0"/>
              <a:t>Étudiants ne performent pas bien aux examens; </a:t>
            </a:r>
          </a:p>
          <a:p>
            <a:pPr lvl="1"/>
            <a:r>
              <a:rPr lang="fr-CA" dirty="0" smtClean="0"/>
              <a:t>Étudiants ont de la difficulté à utiliser efficacement les logiciels</a:t>
            </a:r>
            <a:endParaRPr lang="fr-CA" dirty="0"/>
          </a:p>
          <a:p>
            <a:pPr marL="274320" lvl="1" indent="0">
              <a:buNone/>
            </a:pPr>
            <a:endParaRPr lang="fr-CA" dirty="0" smtClean="0"/>
          </a:p>
          <a:p>
            <a:r>
              <a:rPr lang="fr-CA" dirty="0" smtClean="0"/>
              <a:t>Enseignement explicite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Modelage - Enseignement</a:t>
            </a:r>
          </a:p>
          <a:p>
            <a:pPr lvl="1"/>
            <a:r>
              <a:rPr lang="fr-CA" dirty="0" smtClean="0"/>
              <a:t>Rappel des connaissances</a:t>
            </a:r>
          </a:p>
          <a:p>
            <a:pPr lvl="1"/>
            <a:r>
              <a:rPr lang="fr-CA" dirty="0" smtClean="0"/>
              <a:t>Petits morceaux:  questions</a:t>
            </a:r>
          </a:p>
          <a:p>
            <a:pPr lvl="1"/>
            <a:r>
              <a:rPr lang="fr-CA" dirty="0" smtClean="0"/>
              <a:t>Lien avec mini-projets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Pratique guidées - Exercices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Pratique autonome</a:t>
            </a:r>
          </a:p>
          <a:p>
            <a:pPr marL="457200" indent="-457200">
              <a:buFont typeface="+mj-lt"/>
              <a:buAutoNum type="arabicPeriod"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2- Travail personnel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6712"/>
            <a:ext cx="2291630" cy="129139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30295"/>
              </p:ext>
            </p:extLst>
          </p:nvPr>
        </p:nvGraphicFramePr>
        <p:xfrm>
          <a:off x="4323813" y="3429000"/>
          <a:ext cx="4753895" cy="169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5562600" imgH="1981200" progId="Equation.DSMT4">
                  <p:embed/>
                </p:oleObj>
              </mc:Choice>
              <mc:Fallback>
                <p:oleObj name="Equation" r:id="rId4" imgW="5562600" imgH="198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813" y="3429000"/>
                        <a:ext cx="4753895" cy="1693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675833"/>
            <a:ext cx="914805" cy="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54764"/>
            <a:ext cx="2457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675833"/>
            <a:ext cx="1047237" cy="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08" y="5726390"/>
            <a:ext cx="1033381" cy="8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65" y="5619776"/>
            <a:ext cx="884790" cy="92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2- Travail personnel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698086"/>
          </a:xfrm>
        </p:spPr>
        <p:txBody>
          <a:bodyPr>
            <a:normAutofit/>
          </a:bodyPr>
          <a:lstStyle/>
          <a:p>
            <a:r>
              <a:rPr lang="fr-CA" dirty="0" smtClean="0"/>
              <a:t>Solution (s) – pour 10 points, à chaque semaine: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Carte conceptuelle de la matière à venir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Carte conceptuelle de la matière vue au dernier cours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Carte conceptuelle ou résumé </a:t>
            </a:r>
            <a:r>
              <a:rPr lang="fr-CA" dirty="0"/>
              <a:t>la matière vue au dernier </a:t>
            </a:r>
            <a:r>
              <a:rPr lang="fr-CA" dirty="0" smtClean="0"/>
              <a:t>cours</a:t>
            </a:r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Carte conceptuelle, résumé ou quiz de la matière vue au dernier cours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1"/>
          <a:stretch/>
        </p:blipFill>
        <p:spPr>
          <a:xfrm>
            <a:off x="539552" y="6469796"/>
            <a:ext cx="2267744" cy="2826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32" y="1988839"/>
            <a:ext cx="1105408" cy="86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05611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365104"/>
            <a:ext cx="1065496" cy="80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44" y="6074137"/>
            <a:ext cx="766111" cy="7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3- Refonte des activités d’un cours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216" y="4077072"/>
            <a:ext cx="8229600" cy="864096"/>
          </a:xfrm>
        </p:spPr>
        <p:txBody>
          <a:bodyPr>
            <a:normAutofit/>
          </a:bodyPr>
          <a:lstStyle/>
          <a:p>
            <a:r>
              <a:rPr lang="fr-CA" dirty="0" smtClean="0"/>
              <a:t>Problème</a:t>
            </a:r>
          </a:p>
          <a:p>
            <a:pPr lvl="1"/>
            <a:r>
              <a:rPr lang="fr-CA" dirty="0" smtClean="0"/>
              <a:t>Beaucoup de connaissances, peu de compétences</a:t>
            </a:r>
          </a:p>
          <a:p>
            <a:pPr lvl="1"/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006080" cy="22545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2987824" cy="22408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97159" y="5779693"/>
            <a:ext cx="435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CA" dirty="0"/>
              <a:t>Recommander un système de fabrication additive pour une situation </a:t>
            </a:r>
            <a:r>
              <a:rPr lang="fr-CA" dirty="0" smtClean="0"/>
              <a:t>donnée</a:t>
            </a:r>
            <a:endParaRPr lang="fr-CA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081435" y="486916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6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096440"/>
              </p:ext>
            </p:extLst>
          </p:nvPr>
        </p:nvGraphicFramePr>
        <p:xfrm>
          <a:off x="152400" y="914400"/>
          <a:ext cx="8839200" cy="53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MOT" r:id="rId3" imgW="9266400" imgH="5274000" progId="Mot.Document">
                  <p:embed/>
                </p:oleObj>
              </mc:Choice>
              <mc:Fallback>
                <p:oleObj name="MOT" r:id="rId3" imgW="9266400" imgH="5274000" progId="Mot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839200" cy="5394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3068960"/>
            <a:ext cx="3096344" cy="25202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451432" y="6206857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http://www.ritpu.ca/IMG/pdf/ritpu0102_dore.pdf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015716" y="5733256"/>
            <a:ext cx="0" cy="473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51432" y="620688"/>
            <a:ext cx="102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Solution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27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Messages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Aucune stratégie/formule universelle</a:t>
            </a:r>
          </a:p>
          <a:p>
            <a:endParaRPr lang="fr-CA" dirty="0" smtClean="0"/>
          </a:p>
          <a:p>
            <a:r>
              <a:rPr lang="fr-CA" dirty="0" smtClean="0"/>
              <a:t>Faites-vous confiance</a:t>
            </a:r>
            <a:endParaRPr lang="fr-CA" dirty="0"/>
          </a:p>
          <a:p>
            <a:pPr lvl="1"/>
            <a:r>
              <a:rPr lang="fr-CA" dirty="0" smtClean="0"/>
              <a:t>Identifiez le problème, le but</a:t>
            </a:r>
          </a:p>
          <a:p>
            <a:pPr lvl="1"/>
            <a:r>
              <a:rPr lang="fr-CA" dirty="0" smtClean="0"/>
              <a:t>Adaptez / Imaginez une solution</a:t>
            </a:r>
          </a:p>
          <a:p>
            <a:pPr lvl="1"/>
            <a:r>
              <a:rPr lang="fr-CA" dirty="0" smtClean="0"/>
              <a:t>Validez votre solution</a:t>
            </a:r>
          </a:p>
          <a:p>
            <a:pPr lvl="1"/>
            <a:endParaRPr lang="fr-CA" dirty="0" smtClean="0"/>
          </a:p>
          <a:p>
            <a:endParaRPr lang="fr-CA" dirty="0"/>
          </a:p>
          <a:p>
            <a:r>
              <a:rPr lang="fr-CA" dirty="0" smtClean="0"/>
              <a:t>Profitez des défis pour apprendre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95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11287</TotalTime>
  <Words>301</Words>
  <Application>Microsoft Office PowerPoint</Application>
  <PresentationFormat>Affichage à l'écran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Clarté</vt:lpstr>
      <vt:lpstr>Equation</vt:lpstr>
      <vt:lpstr>MOT</vt:lpstr>
      <vt:lpstr>Stratégies pédagogiques favorisant la réussite, par où commencer?   Posture d’enseignante</vt:lpstr>
      <vt:lpstr>3 exemples</vt:lpstr>
      <vt:lpstr>Contexte – l’ÉTS c’est …</vt:lpstr>
      <vt:lpstr>1 – Adhérer au contenu du programme</vt:lpstr>
      <vt:lpstr>2- Travail personnel</vt:lpstr>
      <vt:lpstr>2- Travail personnel (suite)</vt:lpstr>
      <vt:lpstr>3- Refonte des activités d’un cours</vt:lpstr>
      <vt:lpstr>Présentation PowerPoint</vt:lpstr>
      <vt:lpstr>Messages</vt:lpstr>
      <vt:lpstr>Structure du programme</vt:lpstr>
      <vt:lpstr>Carte conceptuelle</vt:lpstr>
    </vt:vector>
  </TitlesOfParts>
  <Company>Université du Québec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Roy-Boulanger</dc:creator>
  <cp:lastModifiedBy>Utilisateur</cp:lastModifiedBy>
  <cp:revision>170</cp:revision>
  <cp:lastPrinted>2015-06-10T12:54:16Z</cp:lastPrinted>
  <dcterms:created xsi:type="dcterms:W3CDTF">2014-02-10T16:02:18Z</dcterms:created>
  <dcterms:modified xsi:type="dcterms:W3CDTF">2022-12-13T00:55:26Z</dcterms:modified>
</cp:coreProperties>
</file>