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8" r:id="rId3"/>
    <p:sldId id="299" r:id="rId4"/>
    <p:sldId id="300" r:id="rId5"/>
    <p:sldId id="301" r:id="rId6"/>
    <p:sldId id="392" r:id="rId7"/>
    <p:sldId id="393" r:id="rId8"/>
    <p:sldId id="450" r:id="rId9"/>
    <p:sldId id="394" r:id="rId10"/>
    <p:sldId id="396" r:id="rId11"/>
    <p:sldId id="395" r:id="rId12"/>
    <p:sldId id="397" r:id="rId13"/>
    <p:sldId id="398" r:id="rId14"/>
    <p:sldId id="296" r:id="rId15"/>
    <p:sldId id="399" r:id="rId16"/>
    <p:sldId id="292" r:id="rId17"/>
    <p:sldId id="260" r:id="rId18"/>
    <p:sldId id="401" r:id="rId19"/>
    <p:sldId id="402" r:id="rId20"/>
    <p:sldId id="405" r:id="rId21"/>
    <p:sldId id="261" r:id="rId22"/>
    <p:sldId id="403" r:id="rId23"/>
    <p:sldId id="404" r:id="rId24"/>
    <p:sldId id="384" r:id="rId25"/>
    <p:sldId id="406" r:id="rId26"/>
    <p:sldId id="408" r:id="rId27"/>
    <p:sldId id="409" r:id="rId28"/>
    <p:sldId id="410" r:id="rId29"/>
    <p:sldId id="411" r:id="rId30"/>
    <p:sldId id="413" r:id="rId31"/>
    <p:sldId id="431" r:id="rId32"/>
    <p:sldId id="418" r:id="rId33"/>
    <p:sldId id="417" r:id="rId34"/>
    <p:sldId id="419" r:id="rId35"/>
    <p:sldId id="420" r:id="rId36"/>
    <p:sldId id="422" r:id="rId37"/>
    <p:sldId id="451" r:id="rId38"/>
    <p:sldId id="453" r:id="rId39"/>
    <p:sldId id="353" r:id="rId40"/>
    <p:sldId id="355" r:id="rId41"/>
    <p:sldId id="357" r:id="rId42"/>
    <p:sldId id="358" r:id="rId43"/>
    <p:sldId id="463" r:id="rId44"/>
    <p:sldId id="359" r:id="rId45"/>
    <p:sldId id="360" r:id="rId46"/>
    <p:sldId id="361" r:id="rId47"/>
    <p:sldId id="462" r:id="rId48"/>
    <p:sldId id="364" r:id="rId49"/>
    <p:sldId id="455" r:id="rId50"/>
    <p:sldId id="432" r:id="rId51"/>
    <p:sldId id="433" r:id="rId52"/>
    <p:sldId id="434" r:id="rId53"/>
    <p:sldId id="375" r:id="rId54"/>
    <p:sldId id="435" r:id="rId55"/>
    <p:sldId id="436" r:id="rId56"/>
    <p:sldId id="454" r:id="rId57"/>
    <p:sldId id="456" r:id="rId58"/>
    <p:sldId id="461" r:id="rId59"/>
    <p:sldId id="457" r:id="rId60"/>
    <p:sldId id="458" r:id="rId61"/>
    <p:sldId id="459" r:id="rId62"/>
    <p:sldId id="460" r:id="rId63"/>
    <p:sldId id="443" r:id="rId64"/>
    <p:sldId id="444" r:id="rId65"/>
    <p:sldId id="445" r:id="rId66"/>
    <p:sldId id="446" r:id="rId67"/>
    <p:sldId id="447" r:id="rId68"/>
    <p:sldId id="449" r:id="rId69"/>
    <p:sldId id="448" r:id="rId70"/>
  </p:sldIdLst>
  <p:sldSz cx="9144000" cy="6858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51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8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Besoins%20psychosociaux\Enqu&#234;te%202015\Traitement_6%20f&#233;vrier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Besoins%20psychosociaux\Enqu&#234;te%202015\Traitement_6%20f&#233;vrier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71062992125984"/>
          <c:y val="7.4548702245552642E-2"/>
          <c:w val="0.8692893700787401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616AB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65,3%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Feuil3!$A$22:$A$23</c:f>
              <c:strCache>
                <c:ptCount val="2"/>
                <c:pt idx="0">
                  <c:v>Filles</c:v>
                </c:pt>
                <c:pt idx="1">
                  <c:v>Gars</c:v>
                </c:pt>
              </c:strCache>
            </c:strRef>
          </c:cat>
          <c:val>
            <c:numRef>
              <c:f>Feuil3!$B$22:$B$23</c:f>
              <c:numCache>
                <c:formatCode>General</c:formatCode>
                <c:ptCount val="2"/>
                <c:pt idx="0">
                  <c:v>7976</c:v>
                </c:pt>
                <c:pt idx="1">
                  <c:v>4232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07808"/>
        <c:axId val="207213696"/>
      </c:barChart>
      <c:catAx>
        <c:axId val="20720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213696"/>
        <c:crosses val="autoZero"/>
        <c:auto val="1"/>
        <c:lblAlgn val="ctr"/>
        <c:lblOffset val="100"/>
        <c:noMultiLvlLbl val="0"/>
      </c:catAx>
      <c:valAx>
        <c:axId val="207213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2078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Feuil3!$A$1:$A$5</c:f>
              <c:strCache>
                <c:ptCount val="5"/>
                <c:pt idx="0">
                  <c:v> 17 ans ou moins</c:v>
                </c:pt>
                <c:pt idx="1">
                  <c:v>18 ans</c:v>
                </c:pt>
                <c:pt idx="2">
                  <c:v>19 ans</c:v>
                </c:pt>
                <c:pt idx="3">
                  <c:v>20 ans</c:v>
                </c:pt>
                <c:pt idx="4">
                  <c:v>21 ans et plus</c:v>
                </c:pt>
              </c:strCache>
            </c:strRef>
          </c:cat>
          <c:val>
            <c:numRef>
              <c:f>Feuil3!$B$1:$B$5</c:f>
              <c:numCache>
                <c:formatCode>General</c:formatCode>
                <c:ptCount val="5"/>
                <c:pt idx="0">
                  <c:v>2806</c:v>
                </c:pt>
                <c:pt idx="1">
                  <c:v>3405</c:v>
                </c:pt>
                <c:pt idx="2">
                  <c:v>2160</c:v>
                </c:pt>
                <c:pt idx="3">
                  <c:v>1147</c:v>
                </c:pt>
                <c:pt idx="4">
                  <c:v>2686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70400"/>
        <c:axId val="208471936"/>
      </c:barChart>
      <c:catAx>
        <c:axId val="20847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471936"/>
        <c:crosses val="autoZero"/>
        <c:auto val="1"/>
        <c:lblAlgn val="ctr"/>
        <c:lblOffset val="100"/>
        <c:noMultiLvlLbl val="0"/>
      </c:catAx>
      <c:valAx>
        <c:axId val="2084719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0847040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A3A4-B600-4C46-961F-D933D184C869}" type="datetimeFigureOut">
              <a:rPr lang="fr-CA" smtClean="0"/>
              <a:pPr/>
              <a:t>2022-12-06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3E38-9C7B-45F6-A4F6-635FD60F73E8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7519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BA977641-3B9C-45C8-8357-4245229E7B6D}" type="datetimeFigureOut">
              <a:rPr lang="fr-CA" smtClean="0"/>
              <a:pPr/>
              <a:t>2022-12-06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1E2C9114-F7DF-4648-A224-CC7CE3D4321C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423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C9114-F7DF-4648-A224-CC7CE3D4321C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61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C9114-F7DF-4648-A224-CC7CE3D4321C}" type="slidenum">
              <a:rPr lang="fr-CA" smtClean="0"/>
              <a:pPr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027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58A2-1293-430C-9AE7-EC159157EB1D}" type="datetime1">
              <a:rPr lang="fr-CA" smtClean="0"/>
              <a:t>2022-12-06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099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33BC-483B-4B5C-A57D-975ECD5D8001}" type="datetime1">
              <a:rPr lang="fr-CA" smtClean="0"/>
              <a:t>2022-12-06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89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2CA0-F90A-42E4-A2F7-A2C7839FB283}" type="datetime1">
              <a:rPr lang="fr-CA" smtClean="0"/>
              <a:t>2022-12-06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016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E9DF-5A92-4460-9C0D-88673F008ECF}" type="datetime1">
              <a:rPr lang="fr-CA" smtClean="0"/>
              <a:t>2022-12-06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27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A4C7-A4A8-4C6B-8B7E-656E8B89C518}" type="datetime1">
              <a:rPr lang="fr-CA" smtClean="0"/>
              <a:t>2022-12-06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501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2BFD-FBFA-4A74-92BB-8C4E97E5CF28}" type="datetime1">
              <a:rPr lang="fr-CA" smtClean="0"/>
              <a:t>2022-12-06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137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ED04-6D58-4836-A53A-1764C54046BD}" type="datetime1">
              <a:rPr lang="fr-CA" smtClean="0"/>
              <a:t>2022-12-06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78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C8C-00D2-4898-8271-C9C7319BF822}" type="datetime1">
              <a:rPr lang="fr-CA" smtClean="0"/>
              <a:t>2022-12-06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225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2E4-1F63-4908-B651-F7C029D746D2}" type="datetime1">
              <a:rPr lang="fr-CA" smtClean="0"/>
              <a:t>2022-12-06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789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B36E-6AF5-4209-9509-5D01D1F30095}" type="datetime1">
              <a:rPr lang="fr-CA" smtClean="0"/>
              <a:t>2022-12-06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97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AB21-B680-47C8-90C6-5A6DA02FA254}" type="datetime1">
              <a:rPr lang="fr-CA" smtClean="0"/>
              <a:t>2022-12-06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37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75A9-D987-4D0A-94B1-139D41B5B55C}" type="datetime1">
              <a:rPr lang="fr-CA" smtClean="0"/>
              <a:t>2022-12-06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3B7C-D714-4CC3-88B9-30CE527347D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102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mailto:Marcandre.gosselin@bdeb.qc.c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568952" cy="17281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CA" sz="2800" b="1" dirty="0">
                <a:effectLst/>
              </a:rPr>
              <a:t>Résultats à l’enquête concernant les besoins des étudiants à l’égard des services </a:t>
            </a:r>
            <a:r>
              <a:rPr lang="fr-CA" sz="2800" b="1" dirty="0" smtClean="0">
                <a:effectLst/>
              </a:rPr>
              <a:t>d’aide psychosociaux </a:t>
            </a:r>
            <a:r>
              <a:rPr lang="fr-CA" sz="2800" b="1" dirty="0">
                <a:effectLst/>
              </a:rPr>
              <a:t>dans le réseau </a:t>
            </a:r>
            <a:r>
              <a:rPr lang="fr-CA" sz="2800" b="1" dirty="0" smtClean="0">
                <a:effectLst/>
              </a:rPr>
              <a:t>collégial à </a:t>
            </a:r>
            <a:r>
              <a:rPr lang="fr-CA" sz="2800" b="1" dirty="0">
                <a:effectLst/>
              </a:rPr>
              <a:t>la session d’automne </a:t>
            </a:r>
            <a:r>
              <a:rPr lang="fr-CA" sz="2800" b="1" dirty="0" smtClean="0">
                <a:effectLst/>
              </a:rPr>
              <a:t>2014</a:t>
            </a:r>
            <a:endParaRPr lang="fr-CA" sz="2800" dirty="0"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4248472" cy="1224136"/>
          </a:xfrm>
        </p:spPr>
        <p:txBody>
          <a:bodyPr>
            <a:noAutofit/>
          </a:bodyPr>
          <a:lstStyle/>
          <a:p>
            <a:endParaRPr lang="en-CA" sz="3200" dirty="0" smtClean="0"/>
          </a:p>
          <a:p>
            <a:r>
              <a:rPr lang="en-CA" sz="3200" dirty="0" smtClean="0"/>
              <a:t>Marc-André Gosselin, </a:t>
            </a:r>
          </a:p>
          <a:p>
            <a:r>
              <a:rPr lang="en-CA" sz="3200" dirty="0" smtClean="0"/>
              <a:t>Robert </a:t>
            </a:r>
            <a:r>
              <a:rPr lang="en-CA" sz="3200" dirty="0" err="1" smtClean="0"/>
              <a:t>Ducharme</a:t>
            </a:r>
            <a:endParaRPr lang="fr-CA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837741"/>
            <a:ext cx="1944216" cy="229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798108" y="6249848"/>
            <a:ext cx="340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smtClean="0"/>
              <a:t>Ensemble </a:t>
            </a:r>
            <a:r>
              <a:rPr lang="en-CA" i="1" dirty="0" err="1" smtClean="0"/>
              <a:t>vers</a:t>
            </a:r>
            <a:r>
              <a:rPr lang="en-CA" i="1" dirty="0" smtClean="0"/>
              <a:t> </a:t>
            </a:r>
            <a:r>
              <a:rPr lang="en-CA" i="1" dirty="0" err="1" smtClean="0"/>
              <a:t>l’excellence</a:t>
            </a:r>
            <a:endParaRPr lang="fr-CA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99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en-CA" dirty="0" err="1" smtClean="0"/>
              <a:t>Élaboration</a:t>
            </a:r>
            <a:r>
              <a:rPr lang="en-CA" dirty="0" smtClean="0"/>
              <a:t> du questionnaire</a:t>
            </a:r>
          </a:p>
          <a:p>
            <a:pPr lvl="1"/>
            <a:r>
              <a:rPr lang="en-CA" dirty="0" err="1" smtClean="0"/>
              <a:t>Comité</a:t>
            </a:r>
            <a:r>
              <a:rPr lang="en-CA" dirty="0" smtClean="0"/>
              <a:t> </a:t>
            </a:r>
            <a:r>
              <a:rPr lang="en-CA" dirty="0" err="1" smtClean="0"/>
              <a:t>aviseur</a:t>
            </a:r>
            <a:r>
              <a:rPr lang="en-CA" dirty="0" smtClean="0"/>
              <a:t> (</a:t>
            </a:r>
            <a:r>
              <a:rPr lang="en-CA" dirty="0" err="1" smtClean="0"/>
              <a:t>septembre</a:t>
            </a:r>
            <a:r>
              <a:rPr lang="en-CA" dirty="0" smtClean="0"/>
              <a:t> 2013)</a:t>
            </a:r>
          </a:p>
          <a:p>
            <a:pPr lvl="1"/>
            <a:r>
              <a:rPr lang="en-CA" dirty="0" err="1" smtClean="0"/>
              <a:t>Pré</a:t>
            </a:r>
            <a:r>
              <a:rPr lang="en-CA" dirty="0" smtClean="0"/>
              <a:t>-test (</a:t>
            </a:r>
            <a:r>
              <a:rPr lang="en-CA" dirty="0" err="1" smtClean="0"/>
              <a:t>octobre</a:t>
            </a:r>
            <a:r>
              <a:rPr lang="en-CA" dirty="0" smtClean="0"/>
              <a:t> 2013)</a:t>
            </a:r>
          </a:p>
          <a:p>
            <a:pPr lvl="1"/>
            <a:r>
              <a:rPr lang="en-CA" dirty="0" err="1" smtClean="0"/>
              <a:t>Expérimentation</a:t>
            </a:r>
            <a:r>
              <a:rPr lang="en-CA" dirty="0" smtClean="0"/>
              <a:t> au </a:t>
            </a:r>
            <a:r>
              <a:rPr lang="en-CA" dirty="0" err="1" smtClean="0"/>
              <a:t>collège</a:t>
            </a:r>
            <a:r>
              <a:rPr lang="en-CA" dirty="0" smtClean="0"/>
              <a:t> de Bois-de-Boulogne (</a:t>
            </a:r>
            <a:r>
              <a:rPr lang="en-CA" dirty="0" err="1" smtClean="0"/>
              <a:t>novembre</a:t>
            </a:r>
            <a:r>
              <a:rPr lang="en-CA" dirty="0" smtClean="0"/>
              <a:t> 2013)</a:t>
            </a:r>
          </a:p>
          <a:p>
            <a:pPr lvl="1"/>
            <a:r>
              <a:rPr lang="en-CA" dirty="0" err="1" smtClean="0"/>
              <a:t>Mise</a:t>
            </a:r>
            <a:r>
              <a:rPr lang="en-CA" dirty="0" smtClean="0"/>
              <a:t> à jour du questionnaire (</a:t>
            </a:r>
            <a:r>
              <a:rPr lang="en-CA" dirty="0" err="1" smtClean="0"/>
              <a:t>septembre</a:t>
            </a:r>
            <a:r>
              <a:rPr lang="en-CA" dirty="0" smtClean="0"/>
              <a:t> 2014)</a:t>
            </a:r>
          </a:p>
          <a:p>
            <a:pPr lvl="1"/>
            <a:r>
              <a:rPr lang="en-CA" dirty="0" err="1" smtClean="0"/>
              <a:t>Admistration</a:t>
            </a:r>
            <a:r>
              <a:rPr lang="en-CA" dirty="0" smtClean="0"/>
              <a:t> (</a:t>
            </a:r>
            <a:r>
              <a:rPr lang="en-CA" dirty="0" err="1" smtClean="0"/>
              <a:t>novembre</a:t>
            </a:r>
            <a:r>
              <a:rPr lang="en-CA" dirty="0" smtClean="0"/>
              <a:t> 2014)</a:t>
            </a:r>
          </a:p>
          <a:p>
            <a:pPr lvl="1"/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6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3.2 </a:t>
            </a:r>
            <a:r>
              <a:rPr lang="en-CA" dirty="0" err="1"/>
              <a:t>Procédures</a:t>
            </a:r>
            <a:r>
              <a:rPr lang="en-CA" dirty="0"/>
              <a:t/>
            </a:r>
            <a:br>
              <a:rPr lang="en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073427"/>
          </a:xfrm>
        </p:spPr>
        <p:txBody>
          <a:bodyPr>
            <a:normAutofit/>
          </a:bodyPr>
          <a:lstStyle/>
          <a:p>
            <a:r>
              <a:rPr lang="fr-CA" dirty="0" smtClean="0"/>
              <a:t>Questionnaire </a:t>
            </a:r>
            <a:r>
              <a:rPr lang="fr-CA" dirty="0"/>
              <a:t>en ligne sur la plateforme </a:t>
            </a:r>
            <a:r>
              <a:rPr lang="fr-CA" dirty="0" smtClean="0"/>
              <a:t>«</a:t>
            </a:r>
            <a:r>
              <a:rPr lang="fr-CA" sz="2800" dirty="0" err="1" smtClean="0"/>
              <a:t>Omnivox</a:t>
            </a:r>
            <a:r>
              <a:rPr lang="fr-CA" dirty="0" smtClean="0"/>
              <a:t>» </a:t>
            </a:r>
          </a:p>
          <a:p>
            <a:pPr lvl="1"/>
            <a:r>
              <a:rPr lang="en-CA" dirty="0" smtClean="0"/>
              <a:t>Base </a:t>
            </a:r>
            <a:r>
              <a:rPr lang="en-CA" dirty="0" err="1" smtClean="0"/>
              <a:t>volontaire</a:t>
            </a:r>
            <a:endParaRPr lang="fr-CA" dirty="0" smtClean="0"/>
          </a:p>
          <a:p>
            <a:pPr lvl="1"/>
            <a:r>
              <a:rPr lang="fr-CA" dirty="0" smtClean="0"/>
              <a:t>Disponible </a:t>
            </a:r>
            <a:r>
              <a:rPr lang="fr-CA" dirty="0"/>
              <a:t>durant une période de </a:t>
            </a:r>
            <a:r>
              <a:rPr lang="fr-CA" dirty="0" smtClean="0"/>
              <a:t>2 semaines </a:t>
            </a:r>
            <a:r>
              <a:rPr lang="fr-CA" dirty="0"/>
              <a:t>à partir du 15 novembre 2014 </a:t>
            </a:r>
            <a:endParaRPr lang="fr-CA" dirty="0" smtClean="0"/>
          </a:p>
          <a:p>
            <a:pPr lvl="1"/>
            <a:r>
              <a:rPr lang="fr-CA" dirty="0" smtClean="0"/>
              <a:t>Anonymat et confidentialité</a:t>
            </a:r>
          </a:p>
          <a:p>
            <a:pPr lvl="1"/>
            <a:r>
              <a:rPr lang="fr-CA" dirty="0" smtClean="0"/>
              <a:t>Signalons</a:t>
            </a:r>
            <a:r>
              <a:rPr lang="fr-CA" dirty="0"/>
              <a:t>, que cette plateforme ne permettait pas à un répondant de répondre plus d’une fois à ce questionnaire.</a:t>
            </a:r>
          </a:p>
          <a:p>
            <a:r>
              <a:rPr lang="fr-CA" dirty="0"/>
              <a:t>8</a:t>
            </a:r>
            <a:r>
              <a:rPr lang="fr-CA" dirty="0" smtClean="0"/>
              <a:t> </a:t>
            </a:r>
            <a:r>
              <a:rPr lang="fr-CA" dirty="0"/>
              <a:t>cégeps ont accepté de participer à cette </a:t>
            </a:r>
            <a:r>
              <a:rPr lang="fr-CA" dirty="0" smtClean="0"/>
              <a:t>enquête. 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74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3.3 </a:t>
            </a:r>
            <a:r>
              <a:rPr lang="en-CA" dirty="0" err="1"/>
              <a:t>Traitement</a:t>
            </a:r>
            <a:r>
              <a:rPr lang="en-CA" dirty="0"/>
              <a:t> des </a:t>
            </a:r>
            <a:r>
              <a:rPr lang="en-CA" dirty="0" err="1" smtClean="0"/>
              <a:t>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Logiciel utilisé: SPSS_22.0 </a:t>
            </a:r>
            <a:endParaRPr lang="fr-CA" dirty="0"/>
          </a:p>
          <a:p>
            <a:r>
              <a:rPr lang="fr-FR" dirty="0" smtClean="0"/>
              <a:t>Tests </a:t>
            </a:r>
            <a:r>
              <a:rPr lang="fr-FR" dirty="0"/>
              <a:t>statistiques </a:t>
            </a:r>
            <a:r>
              <a:rPr lang="fr-FR" dirty="0" smtClean="0"/>
              <a:t>utilisés:</a:t>
            </a:r>
          </a:p>
          <a:p>
            <a:pPr lvl="1"/>
            <a:r>
              <a:rPr lang="fr-FR" dirty="0" smtClean="0"/>
              <a:t>test </a:t>
            </a:r>
            <a:r>
              <a:rPr lang="fr-FR" i="1" dirty="0"/>
              <a:t>t</a:t>
            </a:r>
            <a:r>
              <a:rPr lang="fr-FR" dirty="0"/>
              <a:t>, corrélations, régression </a:t>
            </a:r>
            <a:r>
              <a:rPr lang="fr-FR" dirty="0" smtClean="0"/>
              <a:t>linéaire.</a:t>
            </a:r>
          </a:p>
          <a:p>
            <a:pPr lvl="1"/>
            <a:r>
              <a:rPr lang="fr-FR" dirty="0" smtClean="0"/>
              <a:t>Seuil de signifiance retenu = </a:t>
            </a:r>
            <a:r>
              <a:rPr lang="fr-FR" dirty="0"/>
              <a:t>p &lt;.01. </a:t>
            </a:r>
            <a:endParaRPr lang="fr-FR" dirty="0" smtClean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10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3.4 Les </a:t>
            </a:r>
            <a:r>
              <a:rPr lang="en-CA" sz="3600" dirty="0" err="1"/>
              <a:t>caractéristiques</a:t>
            </a:r>
            <a:r>
              <a:rPr lang="en-CA" sz="3600" dirty="0"/>
              <a:t> des </a:t>
            </a:r>
            <a:r>
              <a:rPr lang="en-CA" sz="3600" dirty="0" err="1"/>
              <a:t>répondants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Étudiants</a:t>
            </a:r>
            <a:r>
              <a:rPr lang="en-CA" dirty="0" smtClean="0"/>
              <a:t> de </a:t>
            </a:r>
            <a:r>
              <a:rPr lang="en-CA" dirty="0" err="1" smtClean="0"/>
              <a:t>l’enseignement</a:t>
            </a:r>
            <a:r>
              <a:rPr lang="en-CA" dirty="0" smtClean="0"/>
              <a:t> </a:t>
            </a:r>
            <a:r>
              <a:rPr lang="en-CA" dirty="0" err="1" smtClean="0"/>
              <a:t>régulier</a:t>
            </a:r>
            <a:endParaRPr lang="fr-CA" dirty="0" smtClean="0"/>
          </a:p>
          <a:p>
            <a:r>
              <a:rPr lang="fr-CA" dirty="0" smtClean="0"/>
              <a:t>13</a:t>
            </a:r>
            <a:r>
              <a:rPr lang="fr-CA" dirty="0"/>
              <a:t> 434 étudiants ont commencé à répondre au questionnaire mais 12 208 l’ont complété dans les normes.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84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 smtClean="0"/>
              <a:t>Sexe</a:t>
            </a:r>
            <a:endParaRPr lang="fr-CA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702034353"/>
              </p:ext>
            </p:extLst>
          </p:nvPr>
        </p:nvGraphicFramePr>
        <p:xfrm>
          <a:off x="539552" y="1340768"/>
          <a:ext cx="7416824" cy="484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77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Représentativité</a:t>
            </a:r>
            <a:r>
              <a:rPr lang="en-CA" dirty="0" smtClean="0"/>
              <a:t> </a:t>
            </a:r>
            <a:r>
              <a:rPr lang="en-CA" dirty="0" err="1" smtClean="0"/>
              <a:t>selon</a:t>
            </a:r>
            <a:r>
              <a:rPr lang="en-CA" dirty="0" smtClean="0"/>
              <a:t> le </a:t>
            </a:r>
            <a:r>
              <a:rPr lang="en-CA" dirty="0" err="1" smtClean="0"/>
              <a:t>sexe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15</a:t>
            </a:fld>
            <a:endParaRPr lang="fr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96237"/>
            <a:ext cx="6931237" cy="333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8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 smtClean="0"/>
              <a:t>Âge</a:t>
            </a:r>
            <a:endParaRPr lang="fr-CA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477599131"/>
              </p:ext>
            </p:extLst>
          </p:nvPr>
        </p:nvGraphicFramePr>
        <p:xfrm>
          <a:off x="971600" y="1196752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60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1388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b="1" dirty="0" smtClean="0"/>
              <a:t>4. </a:t>
            </a:r>
            <a:r>
              <a:rPr lang="en-CA" sz="4000" b="1" dirty="0" err="1" smtClean="0"/>
              <a:t>Résultats</a:t>
            </a:r>
            <a:r>
              <a:rPr lang="en-CA" sz="4000" b="1" dirty="0" smtClean="0"/>
              <a:t> de </a:t>
            </a:r>
            <a:r>
              <a:rPr lang="en-CA" sz="4000" b="1" dirty="0" err="1" smtClean="0"/>
              <a:t>l’enquête</a:t>
            </a:r>
            <a:r>
              <a:rPr lang="en-CA" sz="4000" b="1" dirty="0" smtClean="0"/>
              <a:t/>
            </a:r>
            <a:br>
              <a:rPr lang="en-CA" sz="4000" b="1" dirty="0" smtClean="0"/>
            </a:br>
            <a:r>
              <a:rPr lang="en-CA" sz="4000" b="1" dirty="0"/>
              <a:t/>
            </a:r>
            <a:br>
              <a:rPr lang="en-CA" sz="4000" b="1" dirty="0"/>
            </a:br>
            <a:endParaRPr lang="fr-CA" sz="40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039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sz="4000" b="1" dirty="0" smtClean="0"/>
              <a:t>4.1 Les </a:t>
            </a:r>
            <a:r>
              <a:rPr lang="en-CA" sz="4000" b="1" dirty="0" err="1" smtClean="0"/>
              <a:t>ressources</a:t>
            </a:r>
            <a:r>
              <a:rPr lang="en-CA" sz="4000" b="1" dirty="0" smtClean="0"/>
              <a:t> </a:t>
            </a:r>
            <a:r>
              <a:rPr lang="en-CA" sz="4000" b="1" dirty="0" err="1" smtClean="0"/>
              <a:t>d’aide</a:t>
            </a:r>
            <a:r>
              <a:rPr lang="en-CA" sz="4000" b="1" dirty="0" smtClean="0"/>
              <a:t> à </a:t>
            </a:r>
            <a:r>
              <a:rPr lang="en-CA" sz="4000" b="1" dirty="0" err="1" smtClean="0"/>
              <a:t>l’interne</a:t>
            </a:r>
            <a:endParaRPr lang="fr-CA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72,9% </a:t>
            </a:r>
            <a:r>
              <a:rPr lang="fr-CA" dirty="0"/>
              <a:t>disent avoir </a:t>
            </a:r>
            <a:r>
              <a:rPr lang="fr-CA" dirty="0" smtClean="0"/>
              <a:t>eu recours à </a:t>
            </a:r>
            <a:r>
              <a:rPr lang="fr-CA" dirty="0"/>
              <a:t>une ressource d’aide pour des difficultés personnelles autres que celles liées à la dimension scolaire, à l’intérieur de leur cégep. 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11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648072"/>
          </a:xfrm>
          <a:noFill/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err="1" smtClean="0"/>
              <a:t>Recours</a:t>
            </a:r>
            <a:r>
              <a:rPr lang="en-CA" sz="2800" dirty="0" smtClean="0"/>
              <a:t> aux </a:t>
            </a:r>
            <a:r>
              <a:rPr lang="en-CA" sz="2800" dirty="0" err="1"/>
              <a:t>ressources</a:t>
            </a:r>
            <a:r>
              <a:rPr lang="en-CA" sz="2800" dirty="0"/>
              <a:t> </a:t>
            </a:r>
            <a:r>
              <a:rPr lang="en-CA" sz="2800" dirty="0" err="1"/>
              <a:t>d’aide</a:t>
            </a:r>
            <a:r>
              <a:rPr lang="en-CA" sz="2800" dirty="0"/>
              <a:t> à </a:t>
            </a:r>
            <a:r>
              <a:rPr lang="en-CA" sz="2800" dirty="0" err="1" smtClean="0"/>
              <a:t>l’interne</a:t>
            </a:r>
            <a:r>
              <a:rPr lang="en-CA" sz="2800" dirty="0" smtClean="0"/>
              <a:t> (%)</a:t>
            </a:r>
            <a:r>
              <a:rPr lang="en-CA" sz="2800" dirty="0"/>
              <a:t/>
            </a:r>
            <a:br>
              <a:rPr lang="en-CA" sz="2800" dirty="0"/>
            </a:br>
            <a:endParaRPr lang="fr-CA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19</a:t>
            </a:fld>
            <a:endParaRPr lang="fr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00" y="980728"/>
            <a:ext cx="8674389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21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 1. Contexte </a:t>
            </a:r>
            <a:r>
              <a:rPr lang="fr-CA" b="1" dirty="0"/>
              <a:t>et pertinence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628800"/>
            <a:ext cx="770485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dirty="0" smtClean="0"/>
              <a:t>Suite à une enquête menée à l’automne 2013 au collège de Bois-de-Boulogne portant sur les besoins psychosociaux des étudiants et l’utilisation des services d’aide et suite à une présentation des résultats à la commission des affaires étudiantes de la Fédération des cégeps en 2014, huit cégeps ont manifesté leur intention de conduire cette étude dans leurs milieux respectifs.</a:t>
            </a:r>
          </a:p>
          <a:p>
            <a:pPr marL="0" indent="0">
              <a:buNone/>
            </a:pPr>
            <a:endParaRPr lang="fr-CA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229200"/>
            <a:ext cx="332344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10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452" y="764704"/>
            <a:ext cx="8229600" cy="1872208"/>
          </a:xfrm>
        </p:spPr>
        <p:txBody>
          <a:bodyPr>
            <a:noAutofit/>
          </a:bodyPr>
          <a:lstStyle/>
          <a:p>
            <a:pPr algn="l"/>
            <a:r>
              <a:rPr lang="fr-CA" sz="2000" dirty="0" smtClean="0"/>
              <a:t>Le recours au psychologue</a:t>
            </a:r>
            <a:r>
              <a:rPr lang="fr-CA" sz="2000" dirty="0"/>
              <a:t>, </a:t>
            </a:r>
            <a:r>
              <a:rPr lang="fr-CA" sz="2000" dirty="0" smtClean="0"/>
              <a:t> à l’API</a:t>
            </a:r>
            <a:r>
              <a:rPr lang="fr-CA" sz="2000" dirty="0"/>
              <a:t>, </a:t>
            </a:r>
            <a:r>
              <a:rPr lang="fr-CA" sz="2000" dirty="0" smtClean="0"/>
              <a:t>au CO, à l’infirmière </a:t>
            </a:r>
            <a:r>
              <a:rPr lang="fr-CA" sz="2000" dirty="0"/>
              <a:t>et </a:t>
            </a:r>
            <a:r>
              <a:rPr lang="fr-CA" sz="2000" dirty="0" smtClean="0"/>
              <a:t>au travailleur </a:t>
            </a:r>
            <a:r>
              <a:rPr lang="fr-CA" sz="2000" dirty="0"/>
              <a:t>social est toujours significativement plus élevée chez les filles que chez les garçons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(</a:t>
            </a:r>
            <a:r>
              <a:rPr lang="fr-CA" sz="2000" dirty="0"/>
              <a:t>test t p &lt; .000).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/>
              <a:t/>
            </a:r>
            <a:br>
              <a:rPr lang="fr-CA" sz="2000" dirty="0"/>
            </a:br>
            <a:r>
              <a:rPr lang="fr-CA" sz="2000" dirty="0"/>
              <a:t>À titre d’exemple, le graphique suivant illustre la différence de </a:t>
            </a:r>
            <a:r>
              <a:rPr lang="fr-CA" sz="2000" dirty="0" smtClean="0"/>
              <a:t>l’utilisation </a:t>
            </a:r>
            <a:r>
              <a:rPr lang="fr-CA" sz="2000" dirty="0"/>
              <a:t>du psychologue chez les garçons et les filles.</a:t>
            </a:r>
            <a:br>
              <a:rPr lang="fr-CA" sz="2000" dirty="0"/>
            </a:br>
            <a:r>
              <a:rPr lang="fr-CA" sz="2000" dirty="0"/>
              <a:t/>
            </a:r>
            <a:br>
              <a:rPr lang="fr-CA" sz="2000" dirty="0"/>
            </a:br>
            <a:endParaRPr lang="fr-CA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20</a:t>
            </a:fld>
            <a:endParaRPr lang="fr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584" y="2420888"/>
            <a:ext cx="496213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0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682" y="332656"/>
            <a:ext cx="36898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ÂGE</a:t>
            </a:r>
          </a:p>
          <a:p>
            <a:r>
              <a:rPr lang="fr-CA" sz="2400" dirty="0" smtClean="0"/>
              <a:t>Les répondants plus âgés utilisent davantage  </a:t>
            </a:r>
            <a:r>
              <a:rPr lang="fr-CA" sz="2400" dirty="0"/>
              <a:t>l’ensemble des ressources d’aide </a:t>
            </a:r>
            <a:r>
              <a:rPr lang="fr-CA" sz="2400" dirty="0" smtClean="0"/>
              <a:t>au cégep </a:t>
            </a:r>
          </a:p>
          <a:p>
            <a:r>
              <a:rPr lang="fr-CA" sz="1600" i="1" dirty="0" smtClean="0"/>
              <a:t>(r = .20, p &lt; .000)</a:t>
            </a:r>
            <a:r>
              <a:rPr lang="fr-CA" sz="1600" dirty="0" smtClean="0"/>
              <a:t>.</a:t>
            </a:r>
          </a:p>
          <a:p>
            <a:endParaRPr lang="en-CA" sz="16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fr-CA" sz="2400" dirty="0" smtClean="0"/>
          </a:p>
          <a:p>
            <a:r>
              <a:rPr lang="fr-CA" sz="2400" dirty="0" smtClean="0"/>
              <a:t>Et recourent davantage à leur </a:t>
            </a:r>
            <a:r>
              <a:rPr lang="fr-CA" sz="2400" dirty="0"/>
              <a:t>API, </a:t>
            </a:r>
            <a:r>
              <a:rPr lang="fr-CA" sz="2400" dirty="0" smtClean="0"/>
              <a:t>au </a:t>
            </a:r>
            <a:r>
              <a:rPr lang="fr-CA" sz="2400" dirty="0"/>
              <a:t>travailleur social et </a:t>
            </a:r>
            <a:r>
              <a:rPr lang="fr-CA" sz="2400" dirty="0" smtClean="0"/>
              <a:t>au  psychologue de façon significative</a:t>
            </a:r>
          </a:p>
          <a:p>
            <a:r>
              <a:rPr lang="fr-CA" sz="1600" i="1" dirty="0" smtClean="0"/>
              <a:t>	</a:t>
            </a:r>
            <a:endParaRPr lang="fr-CA" sz="2400" dirty="0" smtClean="0"/>
          </a:p>
          <a:p>
            <a:endParaRPr lang="en-CA" sz="2400" dirty="0"/>
          </a:p>
          <a:p>
            <a:endParaRPr lang="fr-CA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21</a:t>
            </a:fld>
            <a:endParaRPr lang="fr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657" y="27729"/>
            <a:ext cx="3949725" cy="315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3333477"/>
            <a:ext cx="4103152" cy="328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88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cégeps</a:t>
            </a:r>
            <a:r>
              <a:rPr lang="en-CA" dirty="0" smtClean="0"/>
              <a:t> et le </a:t>
            </a:r>
            <a:r>
              <a:rPr lang="en-CA" dirty="0" err="1" smtClean="0"/>
              <a:t>recours</a:t>
            </a:r>
            <a:r>
              <a:rPr lang="en-CA" dirty="0" smtClean="0"/>
              <a:t> aux </a:t>
            </a:r>
            <a:r>
              <a:rPr lang="en-CA" dirty="0" err="1" smtClean="0"/>
              <a:t>ressources</a:t>
            </a:r>
            <a:r>
              <a:rPr lang="en-CA" dirty="0" smtClean="0"/>
              <a:t> </a:t>
            </a:r>
            <a:r>
              <a:rPr lang="en-CA" dirty="0" err="1" smtClean="0"/>
              <a:t>d’aide</a:t>
            </a:r>
            <a:r>
              <a:rPr lang="en-CA" dirty="0" smtClean="0"/>
              <a:t> à </a:t>
            </a:r>
            <a:r>
              <a:rPr lang="en-CA" dirty="0" err="1" smtClean="0"/>
              <a:t>l’interne</a:t>
            </a:r>
            <a:r>
              <a:rPr lang="en-CA" dirty="0" smtClean="0"/>
              <a:t> (%)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22</a:t>
            </a:fld>
            <a:endParaRPr lang="fr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40" y="1642962"/>
            <a:ext cx="7704192" cy="463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7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404664"/>
            <a:ext cx="8496944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4.2 Les motifs </a:t>
            </a:r>
            <a:r>
              <a:rPr lang="en-CA" sz="4000" b="1" dirty="0" err="1" smtClean="0"/>
              <a:t>d’utilisation</a:t>
            </a:r>
            <a:r>
              <a:rPr lang="en-CA" sz="4000" b="1" dirty="0" smtClean="0"/>
              <a:t> </a:t>
            </a:r>
          </a:p>
          <a:p>
            <a:pPr algn="ctr"/>
            <a:r>
              <a:rPr lang="en-CA" sz="4000" b="1" dirty="0" smtClean="0"/>
              <a:t>des </a:t>
            </a:r>
            <a:r>
              <a:rPr lang="en-CA" sz="4000" b="1" dirty="0" err="1"/>
              <a:t>ressources</a:t>
            </a:r>
            <a:r>
              <a:rPr lang="en-CA" sz="4000" b="1" dirty="0"/>
              <a:t> </a:t>
            </a:r>
            <a:r>
              <a:rPr lang="en-CA" sz="4000" b="1" dirty="0" err="1"/>
              <a:t>d’aide</a:t>
            </a:r>
            <a:r>
              <a:rPr lang="en-CA" sz="4000" b="1" dirty="0"/>
              <a:t> à </a:t>
            </a:r>
            <a:r>
              <a:rPr lang="en-CA" sz="4000" b="1" dirty="0" err="1" smtClean="0"/>
              <a:t>l’interne</a:t>
            </a:r>
            <a:endParaRPr lang="fr-CA" sz="40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113400" y="6309320"/>
            <a:ext cx="2895600" cy="365125"/>
          </a:xfrm>
        </p:spPr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23</a:t>
            </a:fld>
            <a:endParaRPr lang="fr-C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68" y="1772816"/>
            <a:ext cx="7871477" cy="39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50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sz="4000" b="1" dirty="0" smtClean="0"/>
              <a:t>4.3 Les </a:t>
            </a:r>
            <a:r>
              <a:rPr lang="en-CA" sz="4000" b="1" dirty="0" err="1" smtClean="0"/>
              <a:t>ressources</a:t>
            </a:r>
            <a:r>
              <a:rPr lang="en-CA" sz="4000" b="1" dirty="0" smtClean="0"/>
              <a:t> </a:t>
            </a:r>
            <a:r>
              <a:rPr lang="en-CA" sz="4000" b="1" dirty="0" err="1" smtClean="0"/>
              <a:t>d’aide</a:t>
            </a:r>
            <a:r>
              <a:rPr lang="en-CA" sz="4000" b="1" dirty="0" smtClean="0"/>
              <a:t> à </a:t>
            </a:r>
            <a:r>
              <a:rPr lang="en-CA" sz="4000" b="1" dirty="0" err="1" smtClean="0"/>
              <a:t>l’externe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85% des répondants disent avoir </a:t>
            </a:r>
            <a:r>
              <a:rPr lang="fr-CA" dirty="0" smtClean="0"/>
              <a:t>eu recours à une </a:t>
            </a:r>
            <a:r>
              <a:rPr lang="fr-CA" dirty="0"/>
              <a:t>ressource d’aide à l’externe.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>
                <a:cs typeface="Times New Roman" panose="02020603050405020304" pitchFamily="18" charset="0"/>
              </a:rPr>
              <a:t>Il </a:t>
            </a:r>
            <a:r>
              <a:rPr lang="en-CA" dirty="0" err="1" smtClean="0">
                <a:cs typeface="Times New Roman" panose="02020603050405020304" pitchFamily="18" charset="0"/>
              </a:rPr>
              <a:t>existe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une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corrélation</a:t>
            </a:r>
            <a:r>
              <a:rPr lang="en-CA" dirty="0" smtClean="0">
                <a:cs typeface="Times New Roman" panose="02020603050405020304" pitchFamily="18" charset="0"/>
              </a:rPr>
              <a:t> positive entre le </a:t>
            </a:r>
            <a:r>
              <a:rPr lang="en-CA" dirty="0" err="1" smtClean="0">
                <a:cs typeface="Times New Roman" panose="02020603050405020304" pitchFamily="18" charset="0"/>
              </a:rPr>
              <a:t>nombre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d’utilisation</a:t>
            </a:r>
            <a:r>
              <a:rPr lang="en-CA" dirty="0" smtClean="0">
                <a:cs typeface="Times New Roman" panose="02020603050405020304" pitchFamily="18" charset="0"/>
              </a:rPr>
              <a:t> des </a:t>
            </a:r>
            <a:r>
              <a:rPr lang="en-CA" dirty="0" err="1" smtClean="0">
                <a:cs typeface="Times New Roman" panose="02020603050405020304" pitchFamily="18" charset="0"/>
              </a:rPr>
              <a:t>ressources</a:t>
            </a:r>
            <a:r>
              <a:rPr lang="en-CA" dirty="0" smtClean="0">
                <a:cs typeface="Times New Roman" panose="02020603050405020304" pitchFamily="18" charset="0"/>
              </a:rPr>
              <a:t> internes et </a:t>
            </a:r>
            <a:r>
              <a:rPr lang="en-CA" dirty="0" err="1" smtClean="0">
                <a:cs typeface="Times New Roman" panose="02020603050405020304" pitchFamily="18" charset="0"/>
              </a:rPr>
              <a:t>celles</a:t>
            </a:r>
            <a:r>
              <a:rPr lang="en-CA" dirty="0" smtClean="0">
                <a:cs typeface="Times New Roman" panose="02020603050405020304" pitchFamily="18" charset="0"/>
              </a:rPr>
              <a:t> à </a:t>
            </a:r>
            <a:r>
              <a:rPr lang="en-CA" dirty="0" err="1" smtClean="0">
                <a:cs typeface="Times New Roman" panose="02020603050405020304" pitchFamily="18" charset="0"/>
              </a:rPr>
              <a:t>l’externe</a:t>
            </a:r>
            <a:r>
              <a:rPr lang="en-CA" dirty="0" smtClean="0">
                <a:cs typeface="Times New Roman" panose="02020603050405020304" pitchFamily="18" charset="0"/>
              </a:rPr>
              <a:t>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>
                <a:cs typeface="Times New Roman" panose="02020603050405020304" pitchFamily="18" charset="0"/>
              </a:rPr>
              <a:t>Les </a:t>
            </a:r>
            <a:r>
              <a:rPr lang="en-CA" dirty="0" err="1" smtClean="0">
                <a:cs typeface="Times New Roman" panose="02020603050405020304" pitchFamily="18" charset="0"/>
              </a:rPr>
              <a:t>filles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utilisent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ces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ressources</a:t>
            </a:r>
            <a:r>
              <a:rPr lang="en-CA" dirty="0" smtClean="0">
                <a:cs typeface="Times New Roman" panose="02020603050405020304" pitchFamily="18" charset="0"/>
              </a:rPr>
              <a:t>  </a:t>
            </a:r>
            <a:r>
              <a:rPr lang="en-CA" dirty="0" err="1" smtClean="0">
                <a:cs typeface="Times New Roman" panose="02020603050405020304" pitchFamily="18" charset="0"/>
              </a:rPr>
              <a:t>deux</a:t>
            </a:r>
            <a:r>
              <a:rPr lang="en-CA" dirty="0" smtClean="0">
                <a:cs typeface="Times New Roman" panose="02020603050405020304" pitchFamily="18" charset="0"/>
              </a:rPr>
              <a:t> </a:t>
            </a:r>
            <a:r>
              <a:rPr lang="en-CA" dirty="0" err="1" smtClean="0">
                <a:cs typeface="Times New Roman" panose="02020603050405020304" pitchFamily="18" charset="0"/>
              </a:rPr>
              <a:t>fois</a:t>
            </a:r>
            <a:r>
              <a:rPr lang="en-CA" dirty="0" smtClean="0">
                <a:cs typeface="Times New Roman" panose="02020603050405020304" pitchFamily="18" charset="0"/>
              </a:rPr>
              <a:t> plus que les gars.  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17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 b="1" dirty="0" smtClean="0"/>
              <a:t>4.4 La </a:t>
            </a:r>
            <a:r>
              <a:rPr lang="en-CA" b="1" dirty="0" err="1" smtClean="0"/>
              <a:t>détresse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La moyenne obtenue à </a:t>
            </a:r>
            <a:r>
              <a:rPr lang="fr-CA" dirty="0" smtClean="0"/>
              <a:t>notre mesure de détresse est </a:t>
            </a:r>
            <a:r>
              <a:rPr lang="fr-CA" dirty="0"/>
              <a:t>de </a:t>
            </a:r>
            <a:r>
              <a:rPr lang="fr-CA" dirty="0" smtClean="0"/>
              <a:t>14,2 sur un total de 66.</a:t>
            </a:r>
          </a:p>
          <a:p>
            <a:pPr lvl="1"/>
            <a:r>
              <a:rPr lang="fr-CA" dirty="0" smtClean="0"/>
              <a:t> </a:t>
            </a:r>
            <a:r>
              <a:rPr lang="fr-CA" dirty="0"/>
              <a:t>ce qui indique un niveau de détresse relativement faible pour l’ensemble des répondants. </a:t>
            </a:r>
            <a:endParaRPr lang="fr-CA" dirty="0" smtClean="0"/>
          </a:p>
          <a:p>
            <a:r>
              <a:rPr lang="fr-CA" dirty="0" smtClean="0"/>
              <a:t>82,6% indiquent qu’ils n’ont ressenti aucune ou peu de détresse tandis que 17,4% disent en avoir ressentie beaucoup ou énormément.</a:t>
            </a:r>
          </a:p>
          <a:p>
            <a:r>
              <a:rPr lang="fr-CA" dirty="0" smtClean="0"/>
              <a:t> 6,3% obtiennent un résultat indiquant qu’ils ressentent </a:t>
            </a:r>
            <a:r>
              <a:rPr lang="fr-CA" b="1" u="sng" dirty="0" smtClean="0"/>
              <a:t>énormémen</a:t>
            </a:r>
            <a:r>
              <a:rPr lang="fr-CA" u="sng" dirty="0" smtClean="0"/>
              <a:t>t</a:t>
            </a:r>
            <a:r>
              <a:rPr lang="fr-CA" dirty="0" smtClean="0"/>
              <a:t> de détresse sur plusieurs composantes  (770 étudiants)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Marc-André Gosselin et Robert Ducharme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25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620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principaux</a:t>
            </a:r>
            <a:r>
              <a:rPr lang="en-CA" dirty="0" smtClean="0"/>
              <a:t> </a:t>
            </a:r>
            <a:r>
              <a:rPr lang="en-CA" dirty="0" err="1" smtClean="0"/>
              <a:t>indicateurs</a:t>
            </a:r>
            <a:r>
              <a:rPr lang="en-CA" dirty="0" smtClean="0"/>
              <a:t> de </a:t>
            </a:r>
            <a:r>
              <a:rPr lang="en-CA" dirty="0" err="1" smtClean="0"/>
              <a:t>détresse</a:t>
            </a:r>
            <a:r>
              <a:rPr lang="en-CA" dirty="0"/>
              <a:t> (%)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(beaucoup et </a:t>
            </a:r>
            <a:r>
              <a:rPr lang="en-CA" dirty="0" err="1" smtClean="0"/>
              <a:t>énormément</a:t>
            </a:r>
            <a:r>
              <a:rPr lang="en-CA" dirty="0" smtClean="0"/>
              <a:t>)</a:t>
            </a:r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26</a:t>
            </a:fld>
            <a:endParaRPr lang="fr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76282"/>
            <a:ext cx="8509025" cy="435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6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b="1" dirty="0"/>
              <a:t>Relation entre détresse et </a:t>
            </a:r>
            <a:r>
              <a:rPr lang="fr-CA" sz="3200" b="1" dirty="0" smtClean="0"/>
              <a:t>nombre de recours aux </a:t>
            </a:r>
            <a:r>
              <a:rPr lang="fr-CA" sz="3200" b="1" dirty="0"/>
              <a:t>ressources </a:t>
            </a:r>
            <a:r>
              <a:rPr lang="fr-CA" sz="3200" b="1" dirty="0" smtClean="0"/>
              <a:t>d’aide à l’interne</a:t>
            </a:r>
            <a:r>
              <a:rPr lang="fr-CA" sz="3200" dirty="0"/>
              <a:t/>
            </a:r>
            <a:br>
              <a:rPr lang="fr-CA" sz="3200" dirty="0"/>
            </a:br>
            <a:endParaRPr lang="fr-CA" sz="3200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304292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67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fr-CA" sz="3600" b="1" dirty="0" smtClean="0"/>
              <a:t>Prédicteurs </a:t>
            </a:r>
            <a:r>
              <a:rPr lang="fr-CA" sz="3600" b="1" dirty="0"/>
              <a:t>du score total de détresse (R</a:t>
            </a:r>
            <a:r>
              <a:rPr lang="fr-CA" sz="3600" b="1" baseline="30000" dirty="0"/>
              <a:t>2</a:t>
            </a:r>
            <a:r>
              <a:rPr lang="fr-CA" sz="3600" b="1" dirty="0"/>
              <a:t>)</a:t>
            </a:r>
            <a:endParaRPr lang="fr-CA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28</a:t>
            </a:fld>
            <a:endParaRPr lang="fr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397596" cy="444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 b="1" dirty="0" smtClean="0"/>
              <a:t>4.5 </a:t>
            </a:r>
            <a:r>
              <a:rPr lang="en-CA" b="1" dirty="0" err="1" smtClean="0"/>
              <a:t>L’anxiété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La moyenne obtenue à </a:t>
            </a:r>
            <a:r>
              <a:rPr lang="fr-CA" dirty="0" smtClean="0"/>
              <a:t>notre mesure d’anxiété est de </a:t>
            </a:r>
            <a:r>
              <a:rPr lang="fr-CA" dirty="0"/>
              <a:t>18,5 </a:t>
            </a:r>
            <a:r>
              <a:rPr lang="fr-CA" dirty="0" smtClean="0"/>
              <a:t>sur 63 ce </a:t>
            </a:r>
            <a:r>
              <a:rPr lang="fr-CA" dirty="0"/>
              <a:t>qui indique un niveau d’anxiété relativement faible pour l’ensemble des répondants. </a:t>
            </a:r>
            <a:endParaRPr lang="fr-CA" dirty="0" smtClean="0"/>
          </a:p>
          <a:p>
            <a:r>
              <a:rPr lang="fr-CA" dirty="0" smtClean="0"/>
              <a:t>64,9% </a:t>
            </a:r>
            <a:r>
              <a:rPr lang="fr-CA" dirty="0"/>
              <a:t>obtiennent un score global indiquant qu’ils n’ont </a:t>
            </a:r>
            <a:r>
              <a:rPr lang="fr-CA" dirty="0" smtClean="0"/>
              <a:t>ressenti aucune ou peu d’anxiété tandis que 35,1% disent en avoir ressentie souvent ou tout le temps.</a:t>
            </a:r>
          </a:p>
          <a:p>
            <a:r>
              <a:rPr lang="fr-CA" dirty="0" smtClean="0"/>
              <a:t>6,8% obtiennent un résultat indiquant qu’ils </a:t>
            </a:r>
            <a:r>
              <a:rPr lang="fr-CA" dirty="0"/>
              <a:t>ressentent </a:t>
            </a:r>
            <a:r>
              <a:rPr lang="fr-CA" b="1" u="sng" dirty="0" smtClean="0"/>
              <a:t>tout </a:t>
            </a:r>
            <a:r>
              <a:rPr lang="fr-CA" b="1" u="sng" dirty="0"/>
              <a:t>le temps </a:t>
            </a:r>
            <a:r>
              <a:rPr lang="fr-CA" dirty="0"/>
              <a:t> </a:t>
            </a:r>
            <a:r>
              <a:rPr lang="fr-CA" dirty="0" smtClean="0"/>
              <a:t>de l’anxiété liée à nombreux indicateurs de notre mesure (830 étudiants).</a:t>
            </a:r>
            <a:endParaRPr lang="fr-CA" dirty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Marc-André Gosselin et Robert Ducharme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29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0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2. Objectif général de recherche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fr-CA" dirty="0" smtClean="0"/>
              <a:t>Cette enquête vise à mesurer le recours aux services d’aide chez les c</a:t>
            </a:r>
            <a:r>
              <a:rPr lang="en-CA" dirty="0" smtClean="0"/>
              <a:t>égépiens et cégépiennes de </a:t>
            </a:r>
            <a:r>
              <a:rPr lang="en-CA" dirty="0" err="1" smtClean="0"/>
              <a:t>l’enseignement</a:t>
            </a:r>
            <a:r>
              <a:rPr lang="en-CA" dirty="0" smtClean="0"/>
              <a:t> </a:t>
            </a:r>
            <a:r>
              <a:rPr lang="en-CA" dirty="0" err="1" smtClean="0"/>
              <a:t>régulier</a:t>
            </a:r>
            <a:r>
              <a:rPr lang="en-CA" dirty="0" smtClean="0"/>
              <a:t> </a:t>
            </a:r>
            <a:r>
              <a:rPr lang="fr-CA" dirty="0" smtClean="0"/>
              <a:t>vivant des difficultés psychoaffectives et à identifier les facteurs qui motivent ou qui nuisent à leur utilisation.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93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08" y="260648"/>
            <a:ext cx="8928992" cy="706090"/>
          </a:xfrm>
        </p:spPr>
        <p:txBody>
          <a:bodyPr>
            <a:noAutofit/>
          </a:bodyPr>
          <a:lstStyle/>
          <a:p>
            <a:r>
              <a:rPr lang="en-CA" sz="3600" dirty="0" smtClean="0"/>
              <a:t>Les </a:t>
            </a:r>
            <a:r>
              <a:rPr lang="en-CA" sz="3600" dirty="0" err="1" smtClean="0"/>
              <a:t>principaux</a:t>
            </a:r>
            <a:r>
              <a:rPr lang="en-CA" sz="3600" dirty="0" smtClean="0"/>
              <a:t> </a:t>
            </a:r>
            <a:r>
              <a:rPr lang="en-CA" sz="3600" dirty="0" err="1" smtClean="0"/>
              <a:t>symptômes</a:t>
            </a:r>
            <a:r>
              <a:rPr lang="en-CA" sz="3600" dirty="0" smtClean="0"/>
              <a:t> </a:t>
            </a:r>
            <a:r>
              <a:rPr lang="en-CA" sz="3600" dirty="0" err="1" smtClean="0"/>
              <a:t>liés</a:t>
            </a:r>
            <a:r>
              <a:rPr lang="en-CA" sz="3600" dirty="0" smtClean="0"/>
              <a:t> à </a:t>
            </a:r>
            <a:r>
              <a:rPr lang="en-CA" sz="3600" dirty="0" err="1" smtClean="0"/>
              <a:t>l’anxiété</a:t>
            </a:r>
            <a:r>
              <a:rPr lang="en-CA" sz="3600" dirty="0" smtClean="0"/>
              <a:t> (%)</a:t>
            </a:r>
            <a:br>
              <a:rPr lang="en-CA" sz="3600" dirty="0" smtClean="0"/>
            </a:br>
            <a:r>
              <a:rPr lang="en-CA" sz="3600" dirty="0" smtClean="0"/>
              <a:t>(</a:t>
            </a:r>
            <a:r>
              <a:rPr lang="en-CA" sz="3600" i="1" dirty="0" err="1" smtClean="0"/>
              <a:t>Souvent</a:t>
            </a:r>
            <a:r>
              <a:rPr lang="en-CA" sz="3600" i="1" dirty="0" smtClean="0"/>
              <a:t> + tout le temps)</a:t>
            </a:r>
            <a:endParaRPr lang="fr-CA" sz="3600" i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30</a:t>
            </a:fld>
            <a:endParaRPr lang="fr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80023"/>
            <a:ext cx="8280920" cy="487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380312" y="2964576"/>
            <a:ext cx="1547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i="1" dirty="0" smtClean="0"/>
              <a:t>891 </a:t>
            </a:r>
            <a:r>
              <a:rPr lang="en-CA" i="1" dirty="0" err="1" smtClean="0"/>
              <a:t>étudiants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26487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>Prédicteurs </a:t>
            </a:r>
            <a:r>
              <a:rPr lang="fr-CA" b="1" dirty="0"/>
              <a:t>du score total d’anxiété (R</a:t>
            </a:r>
            <a:r>
              <a:rPr lang="fr-CA" b="1" baseline="30000" dirty="0"/>
              <a:t>2</a:t>
            </a:r>
            <a:r>
              <a:rPr lang="fr-CA" b="1" dirty="0"/>
              <a:t>)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31</a:t>
            </a:fld>
            <a:endParaRPr lang="fr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03023"/>
            <a:ext cx="7344816" cy="442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7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Relation entre </a:t>
            </a:r>
            <a:r>
              <a:rPr lang="en-CA" dirty="0" err="1" smtClean="0"/>
              <a:t>détresse</a:t>
            </a:r>
            <a:r>
              <a:rPr lang="en-CA" dirty="0" smtClean="0"/>
              <a:t> et </a:t>
            </a:r>
            <a:r>
              <a:rPr lang="en-CA" dirty="0" err="1" smtClean="0"/>
              <a:t>anxiété</a:t>
            </a:r>
            <a:endParaRPr lang="fr-CA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552728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fr-CA" sz="3200" b="1" dirty="0"/>
              <a:t>Relation entre </a:t>
            </a:r>
            <a:r>
              <a:rPr lang="fr-CA" sz="3200" b="1" dirty="0" smtClean="0"/>
              <a:t>anxiété </a:t>
            </a:r>
            <a:r>
              <a:rPr lang="fr-CA" sz="3200" b="1" dirty="0"/>
              <a:t>et </a:t>
            </a:r>
            <a:r>
              <a:rPr lang="fr-CA" sz="3200" b="1" dirty="0" smtClean="0"/>
              <a:t>utilisation </a:t>
            </a:r>
            <a:r>
              <a:rPr lang="fr-CA" sz="3200" b="1" dirty="0"/>
              <a:t>des ressources d’aide à l’interne</a:t>
            </a:r>
            <a:endParaRPr lang="fr-CA" sz="3200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408712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82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b="1" dirty="0" smtClean="0"/>
              <a:t>4.6 Les </a:t>
            </a:r>
            <a:r>
              <a:rPr lang="en-CA" b="1" dirty="0" err="1" smtClean="0"/>
              <a:t>préjugés</a:t>
            </a:r>
            <a:r>
              <a:rPr lang="en-CA" b="1" dirty="0" smtClean="0"/>
              <a:t> </a:t>
            </a:r>
            <a:r>
              <a:rPr lang="en-CA" b="1" dirty="0" err="1" smtClean="0"/>
              <a:t>en</a:t>
            </a:r>
            <a:r>
              <a:rPr lang="en-CA" b="1" dirty="0" smtClean="0"/>
              <a:t> santé </a:t>
            </a:r>
            <a:r>
              <a:rPr lang="en-CA" b="1" dirty="0" err="1" smtClean="0"/>
              <a:t>mentale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moyenne obtenue à cette échelle est de </a:t>
            </a:r>
            <a:r>
              <a:rPr lang="fr-CA" dirty="0" smtClean="0"/>
              <a:t>34,5 sur 76.  </a:t>
            </a:r>
            <a:r>
              <a:rPr lang="fr-CA" dirty="0"/>
              <a:t>Ce résultat suggère un niveau « </a:t>
            </a:r>
            <a:r>
              <a:rPr lang="fr-CA" dirty="0" smtClean="0"/>
              <a:t>Moyen» </a:t>
            </a:r>
            <a:r>
              <a:rPr lang="fr-CA" dirty="0"/>
              <a:t>de préjugés chez les répondants.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34</a:t>
            </a:fld>
            <a:endParaRPr lang="fr-CA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22030"/>
            <a:ext cx="6768752" cy="362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3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fr-CA" sz="3200" b="1" dirty="0"/>
              <a:t>Préjugés en santé mentale </a:t>
            </a: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selon </a:t>
            </a:r>
            <a:r>
              <a:rPr lang="fr-CA" sz="3200" b="1" dirty="0"/>
              <a:t>leur ordre d’importance </a:t>
            </a:r>
            <a:r>
              <a:rPr lang="fr-CA" sz="3200" b="1" dirty="0" smtClean="0"/>
              <a:t>(%)</a:t>
            </a:r>
            <a:endParaRPr lang="fr-CA" sz="32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Marc-André Gosselin et Robert Ducharme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2F8B3B7C-D714-4CC3-88B9-30CE527347DF}" type="slidenum">
              <a:rPr lang="fr-CA" smtClean="0"/>
              <a:pPr/>
              <a:t>35</a:t>
            </a:fld>
            <a:endParaRPr lang="fr-CA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31382"/>
              </p:ext>
            </p:extLst>
          </p:nvPr>
        </p:nvGraphicFramePr>
        <p:xfrm>
          <a:off x="179512" y="1556792"/>
          <a:ext cx="8784976" cy="4432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  <a:gridCol w="792088"/>
              </a:tblGrid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effectLst/>
                        </a:rPr>
                        <a:t>Rares sont les personnes qui éprouvent des troubles d’adaptation au cours de leur vie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 dirty="0">
                          <a:effectLst/>
                        </a:rPr>
                        <a:t>47,6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 dirty="0">
                          <a:effectLst/>
                        </a:rPr>
                        <a:t>Si on me disait atteint d’un problème de santé mentale, je ne l’accepterais pas.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 dirty="0">
                          <a:effectLst/>
                        </a:rPr>
                        <a:t>33,6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2606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effectLst/>
                        </a:rPr>
                        <a:t>Si j’avais des problèmes personnels, je les garderais pour moi. Je n’en parlerais pas à personne.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32,7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 dirty="0">
                          <a:effectLst/>
                        </a:rPr>
                        <a:t>Un environnement familial chaleureux et aimant immunise l’enfant contre des problèmes de santé </a:t>
                      </a:r>
                      <a:r>
                        <a:rPr lang="fr-CA" sz="1400" u="none" strike="noStrike" dirty="0" smtClean="0">
                          <a:effectLst/>
                        </a:rPr>
                        <a:t>mentale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31,3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effectLst/>
                        </a:rPr>
                        <a:t>Je ne peux pas avoir de l’influence sur la santé mentale de mon entourage.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25,9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 dirty="0">
                          <a:effectLst/>
                        </a:rPr>
                        <a:t>Les maladies mentales ne peuvent pas être traitées efficacement.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25,0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>
                          <a:effectLst/>
                        </a:rPr>
                        <a:t>Il est impossible que je puisse souffrir, au cours de ma vie, d’un problème de santé mentale.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23,1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effectLst/>
                        </a:rPr>
                        <a:t>Consulter une ressource d’aide ne peut pas contribuer à mon épanouissement personnel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21,5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0201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>
                          <a:effectLst/>
                        </a:rPr>
                        <a:t>Au cours de l’Histoire, les sociétés humaines font face à la maladie mentale depuis environ  deux siècles seulement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21,2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effectLst/>
                        </a:rPr>
                        <a:t>Consulter une ressource d’aide est un signe de faiblesse personnelle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15,3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 dirty="0">
                          <a:effectLst/>
                        </a:rPr>
                        <a:t>Les personnes atteintes d’un problème de santé mentale manquent de volonté pour s’en sortir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14,7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effectLst/>
                        </a:rPr>
                        <a:t>Il y a beaucoup moins à espérer de la vie après avoir été atteint d’un problème de santé mentale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13,9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 dirty="0">
                          <a:effectLst/>
                        </a:rPr>
                        <a:t>Les personnes atteintes d’un problème de santé mentale  ne sont pas aux études ou sur le marché du travail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>
                          <a:effectLst/>
                        </a:rPr>
                        <a:t>12,8</a:t>
                      </a:r>
                      <a:endParaRPr lang="fr-CA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0772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u="none" strike="noStrike" dirty="0">
                          <a:effectLst/>
                        </a:rPr>
                        <a:t>Les personnes qui consultent une ressource d’aide sont atteintes d’un problème de santé mentale.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400" u="none" strike="noStrike" dirty="0">
                          <a:effectLst/>
                        </a:rPr>
                        <a:t>12,3</a:t>
                      </a:r>
                      <a:endParaRPr lang="fr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9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Préjugés </a:t>
            </a:r>
            <a:r>
              <a:rPr lang="fr-CA" sz="3200" b="1" dirty="0"/>
              <a:t>et </a:t>
            </a:r>
            <a:r>
              <a:rPr lang="fr-CA" sz="3200" b="1" dirty="0" smtClean="0"/>
              <a:t>utilisation </a:t>
            </a:r>
            <a:r>
              <a:rPr lang="fr-CA" sz="3200" b="1" dirty="0"/>
              <a:t>des ressources d’aide</a:t>
            </a:r>
            <a:r>
              <a:rPr lang="fr-CA" sz="3200" dirty="0"/>
              <a:t/>
            </a:r>
            <a:br>
              <a:rPr lang="fr-CA" sz="3200" dirty="0"/>
            </a:b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84576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Nous </a:t>
            </a:r>
            <a:r>
              <a:rPr lang="fr-CA" dirty="0" smtClean="0"/>
              <a:t>avons trouvé une relation significative, bien que faible, entre le score total de </a:t>
            </a:r>
            <a:r>
              <a:rPr lang="fr-CA" dirty="0"/>
              <a:t>préjugés et </a:t>
            </a:r>
            <a:r>
              <a:rPr lang="fr-CA" dirty="0" smtClean="0"/>
              <a:t>le nombre d’utilisation des </a:t>
            </a:r>
            <a:r>
              <a:rPr lang="fr-CA" dirty="0"/>
              <a:t>ressources d’aide à </a:t>
            </a:r>
            <a:r>
              <a:rPr lang="fr-CA" dirty="0" smtClean="0"/>
              <a:t>l’interne.</a:t>
            </a:r>
          </a:p>
          <a:p>
            <a:pPr lvl="1"/>
            <a:r>
              <a:rPr lang="fr-CA" dirty="0" smtClean="0"/>
              <a:t>Ainsi</a:t>
            </a:r>
            <a:r>
              <a:rPr lang="fr-CA" dirty="0"/>
              <a:t>, plus le score de préjugés est élevé, moins on consulte de ressources à </a:t>
            </a:r>
            <a:r>
              <a:rPr lang="fr-CA" dirty="0" smtClean="0"/>
              <a:t>l’interne, notamment le psychologue, le travailleur social et le service d’aide spécialisée.</a:t>
            </a:r>
          </a:p>
          <a:p>
            <a:endParaRPr lang="fr-CA" dirty="0" smtClean="0"/>
          </a:p>
          <a:p>
            <a:r>
              <a:rPr lang="fr-CA" dirty="0" smtClean="0"/>
              <a:t>Également</a:t>
            </a:r>
            <a:r>
              <a:rPr lang="fr-CA" dirty="0"/>
              <a:t>, certains préjugés comme « </a:t>
            </a:r>
            <a:r>
              <a:rPr lang="fr-CA" i="1" dirty="0"/>
              <a:t>consulter une ressource d’aide est un signe de faiblesse personnelle</a:t>
            </a:r>
            <a:r>
              <a:rPr lang="fr-CA" dirty="0"/>
              <a:t> » et « </a:t>
            </a:r>
            <a:r>
              <a:rPr lang="fr-CA" i="1" dirty="0"/>
              <a:t>il y a beaucoup moins à espérer de la vie après avoir été atteint d’un problème de santé mentale</a:t>
            </a:r>
            <a:r>
              <a:rPr lang="fr-CA" dirty="0"/>
              <a:t> » sont corrélés significativement avec les pensées suicidaires. </a:t>
            </a:r>
            <a:endParaRPr lang="fr-CA" dirty="0" smtClean="0"/>
          </a:p>
          <a:p>
            <a:pPr lvl="1"/>
            <a:r>
              <a:rPr lang="fr-CA" dirty="0" smtClean="0"/>
              <a:t>La force de ces préjugés est plus élevée auprès des personnes suicidaires.</a:t>
            </a:r>
          </a:p>
          <a:p>
            <a:pPr lvl="1"/>
            <a:r>
              <a:rPr lang="fr-CA" dirty="0" smtClean="0"/>
              <a:t>Ce sont ces personnes qui pourraient le plus bénéficier d’une ressource d’aide.</a:t>
            </a:r>
            <a:endParaRPr lang="en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Marc-André Gosselin et Robert Ducharme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23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408712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79512" y="5301208"/>
            <a:ext cx="856895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r-CA" b="1" dirty="0" smtClean="0"/>
              <a:t>Selon les données de l’enquête menée au collège de Bois-de-Boulogne en 2013, la formation en santé mentale contribue à la réduction du niveau de préjugés et favorise un changement d’attitudes.</a:t>
            </a:r>
            <a:endParaRPr lang="en-CA" dirty="0" smtClean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80326" y="548680"/>
            <a:ext cx="7924800" cy="634082"/>
          </a:xfrm>
        </p:spPr>
        <p:txBody>
          <a:bodyPr>
            <a:noAutofit/>
          </a:bodyPr>
          <a:lstStyle/>
          <a:p>
            <a:pPr algn="ctr"/>
            <a:r>
              <a:rPr lang="en-CA" sz="4000" kern="0" dirty="0" smtClean="0"/>
              <a:t>Formation </a:t>
            </a:r>
            <a:r>
              <a:rPr lang="en-CA" sz="4000" kern="0" dirty="0"/>
              <a:t>en santé </a:t>
            </a:r>
            <a:r>
              <a:rPr lang="en-CA" sz="4000" kern="0" dirty="0" err="1"/>
              <a:t>mentale</a:t>
            </a:r>
            <a:r>
              <a:rPr lang="en-CA" sz="4000" kern="0" dirty="0"/>
              <a:t> </a:t>
            </a:r>
            <a:r>
              <a:rPr lang="en-CA" sz="4000" kern="0" dirty="0" smtClean="0"/>
              <a:t/>
            </a:r>
            <a:br>
              <a:rPr lang="en-CA" sz="4000" kern="0" dirty="0" smtClean="0"/>
            </a:br>
            <a:r>
              <a:rPr lang="en-CA" sz="4000" kern="0" dirty="0" smtClean="0"/>
              <a:t>et </a:t>
            </a:r>
            <a:r>
              <a:rPr lang="en-CA" sz="4000" kern="0" dirty="0" err="1"/>
              <a:t>préjugés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68256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3532" y="476672"/>
            <a:ext cx="7924800" cy="634082"/>
          </a:xfrm>
        </p:spPr>
        <p:txBody>
          <a:bodyPr>
            <a:noAutofit/>
          </a:bodyPr>
          <a:lstStyle/>
          <a:p>
            <a:pPr algn="ctr"/>
            <a:r>
              <a:rPr lang="en-CA" sz="3600" kern="0" dirty="0" err="1" smtClean="0"/>
              <a:t>Comparaison</a:t>
            </a:r>
            <a:r>
              <a:rPr lang="en-CA" sz="3600" kern="0" dirty="0" smtClean="0"/>
              <a:t> </a:t>
            </a:r>
            <a:r>
              <a:rPr lang="en-CA" sz="3600" kern="0" dirty="0" err="1" smtClean="0"/>
              <a:t>selon</a:t>
            </a:r>
            <a:r>
              <a:rPr lang="en-CA" sz="3600" kern="0" dirty="0" smtClean="0"/>
              <a:t> le </a:t>
            </a:r>
            <a:r>
              <a:rPr lang="en-CA" sz="3600" kern="0" dirty="0" err="1" smtClean="0"/>
              <a:t>sexe</a:t>
            </a:r>
            <a:r>
              <a:rPr lang="en-CA" sz="3600" kern="0" dirty="0" smtClean="0"/>
              <a:t>, la formation et les </a:t>
            </a:r>
            <a:r>
              <a:rPr lang="en-CA" sz="3600" kern="0" dirty="0" err="1" smtClean="0"/>
              <a:t>préjugés</a:t>
            </a:r>
            <a:endParaRPr lang="fr-CA" sz="3600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2986"/>
            <a:ext cx="3600400" cy="3034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8" y="1402986"/>
            <a:ext cx="3722348" cy="3034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95536" y="4697533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L</a:t>
            </a:r>
            <a:r>
              <a:rPr lang="fr-CA" dirty="0" smtClean="0"/>
              <a:t>es </a:t>
            </a:r>
            <a:r>
              <a:rPr lang="fr-CA" dirty="0"/>
              <a:t>filles  </a:t>
            </a:r>
            <a:r>
              <a:rPr lang="fr-CA" dirty="0" smtClean="0"/>
              <a:t>et les garçons qui </a:t>
            </a:r>
            <a:r>
              <a:rPr lang="fr-CA" dirty="0"/>
              <a:t>ont suivi le cours de santé mentale expriment moins de préjugés que </a:t>
            </a:r>
            <a:r>
              <a:rPr lang="fr-CA" dirty="0" smtClean="0"/>
              <a:t>ceux et celles </a:t>
            </a:r>
            <a:r>
              <a:rPr lang="fr-CA" dirty="0"/>
              <a:t>qui ne l’ont pas </a:t>
            </a:r>
            <a:r>
              <a:rPr lang="fr-CA" dirty="0" smtClean="0"/>
              <a:t>suivi.</a:t>
            </a:r>
          </a:p>
          <a:p>
            <a:endParaRPr lang="fr-CA" dirty="0"/>
          </a:p>
          <a:p>
            <a:r>
              <a:rPr lang="fr-CA" dirty="0" smtClean="0"/>
              <a:t>Qui </a:t>
            </a:r>
            <a:r>
              <a:rPr lang="fr-CA" dirty="0"/>
              <a:t>plus est, la différence entre les garçons et les </a:t>
            </a:r>
            <a:r>
              <a:rPr lang="fr-CA" dirty="0" smtClean="0"/>
              <a:t>filles, </a:t>
            </a:r>
            <a:r>
              <a:rPr lang="fr-CA" dirty="0"/>
              <a:t>en cette matière, est complètement annulée par l’effet de la formation en santé mentale, les garçons obtenant sensiblement la même moyenne que les filles sur l’échelle de préjugés (20,1 vs 20,92). </a:t>
            </a:r>
          </a:p>
        </p:txBody>
      </p:sp>
    </p:spTree>
    <p:extLst>
      <p:ext uri="{BB962C8B-B14F-4D97-AF65-F5344CB8AC3E}">
        <p14:creationId xmlns:p14="http://schemas.microsoft.com/office/powerpoint/2010/main" val="119945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07288" cy="1143000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 marL="0" indent="0"/>
            <a:r>
              <a:rPr lang="fr-CA" sz="4000" b="1" dirty="0" smtClean="0"/>
              <a:t>4.7 Analyse des composantes de la détresse et de l’anxiété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209331"/>
          </a:xfrm>
        </p:spPr>
        <p:txBody>
          <a:bodyPr>
            <a:normAutofit/>
          </a:bodyPr>
          <a:lstStyle/>
          <a:p>
            <a:r>
              <a:rPr lang="fr-CA" dirty="0" smtClean="0"/>
              <a:t>Les </a:t>
            </a:r>
            <a:r>
              <a:rPr lang="fr-CA" dirty="0"/>
              <a:t>déterminants importants des problèmes psychosociaux des étudiants au </a:t>
            </a:r>
            <a:r>
              <a:rPr lang="fr-CA" dirty="0" smtClean="0"/>
              <a:t>collégial:</a:t>
            </a:r>
          </a:p>
          <a:p>
            <a:pPr lvl="1"/>
            <a:r>
              <a:rPr lang="fr-CA" dirty="0" smtClean="0"/>
              <a:t>les </a:t>
            </a:r>
            <a:r>
              <a:rPr lang="fr-CA" dirty="0"/>
              <a:t>conflits familiaux, </a:t>
            </a:r>
            <a:endParaRPr lang="fr-CA" dirty="0" smtClean="0"/>
          </a:p>
          <a:p>
            <a:pPr lvl="1"/>
            <a:r>
              <a:rPr lang="fr-CA" dirty="0" smtClean="0"/>
              <a:t>la </a:t>
            </a:r>
            <a:r>
              <a:rPr lang="fr-CA" dirty="0"/>
              <a:t>pression liée à la performance scolaire, </a:t>
            </a:r>
            <a:endParaRPr lang="fr-CA" dirty="0" smtClean="0"/>
          </a:p>
          <a:p>
            <a:pPr lvl="1"/>
            <a:r>
              <a:rPr lang="fr-CA" dirty="0"/>
              <a:t>les pensées </a:t>
            </a:r>
            <a:r>
              <a:rPr lang="fr-CA" dirty="0" smtClean="0"/>
              <a:t>suicidaires, </a:t>
            </a:r>
          </a:p>
          <a:p>
            <a:pPr lvl="1"/>
            <a:r>
              <a:rPr lang="fr-CA" dirty="0" smtClean="0"/>
              <a:t>l’intimidation</a:t>
            </a:r>
            <a:r>
              <a:rPr lang="fr-CA" dirty="0"/>
              <a:t>.</a:t>
            </a:r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  <a:p>
            <a:pPr lvl="1"/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39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1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CA" b="1" dirty="0" smtClean="0"/>
              <a:t>2.1 Questions </a:t>
            </a:r>
            <a:r>
              <a:rPr lang="fr-CA" b="1" dirty="0"/>
              <a:t>de recherche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fr-CA" sz="1800" dirty="0" smtClean="0"/>
              <a:t>Les étudiants utilisent-ils les ressources d’aide ?</a:t>
            </a:r>
          </a:p>
          <a:p>
            <a:pPr lvl="0">
              <a:buFont typeface="+mj-lt"/>
              <a:buAutoNum type="arabicPeriod"/>
            </a:pPr>
            <a:endParaRPr lang="fr-CA" sz="1800" dirty="0" smtClean="0"/>
          </a:p>
          <a:p>
            <a:pPr lvl="0">
              <a:buFont typeface="+mj-lt"/>
              <a:buAutoNum type="arabicPeriod"/>
            </a:pPr>
            <a:r>
              <a:rPr lang="fr-CA" sz="1800" dirty="0" smtClean="0"/>
              <a:t>Existe-t-il une différence au niveau de la fréquentation selon :</a:t>
            </a:r>
          </a:p>
          <a:p>
            <a:pPr lvl="1"/>
            <a:r>
              <a:rPr lang="fr-CA" sz="1800" dirty="0" smtClean="0"/>
              <a:t>le sexe ?</a:t>
            </a:r>
          </a:p>
          <a:p>
            <a:pPr lvl="1"/>
            <a:r>
              <a:rPr lang="fr-CA" sz="1800" dirty="0" smtClean="0"/>
              <a:t>l‘âge ?</a:t>
            </a:r>
          </a:p>
          <a:p>
            <a:pPr lvl="1"/>
            <a:r>
              <a:rPr lang="fr-CA" sz="1800" dirty="0" smtClean="0"/>
              <a:t>les programmes d'études ?</a:t>
            </a:r>
          </a:p>
          <a:p>
            <a:pPr lvl="1"/>
            <a:r>
              <a:rPr lang="en-CA" sz="1800" dirty="0" smtClean="0"/>
              <a:t>le </a:t>
            </a:r>
            <a:r>
              <a:rPr lang="en-CA" sz="1800" dirty="0" err="1" smtClean="0"/>
              <a:t>groupe</a:t>
            </a:r>
            <a:r>
              <a:rPr lang="en-CA" sz="1800" dirty="0" smtClean="0"/>
              <a:t> </a:t>
            </a:r>
            <a:r>
              <a:rPr lang="en-CA" sz="1800" dirty="0" err="1" smtClean="0"/>
              <a:t>ethnique</a:t>
            </a:r>
            <a:r>
              <a:rPr lang="en-CA" sz="1800" dirty="0" smtClean="0"/>
              <a:t> ?</a:t>
            </a:r>
          </a:p>
          <a:p>
            <a:pPr lvl="1"/>
            <a:r>
              <a:rPr lang="en-CA" sz="1800" dirty="0" smtClean="0"/>
              <a:t>les </a:t>
            </a:r>
            <a:r>
              <a:rPr lang="en-CA" sz="1800" dirty="0" err="1" smtClean="0"/>
              <a:t>cégeps</a:t>
            </a:r>
            <a:r>
              <a:rPr lang="en-CA" sz="1800" dirty="0" smtClean="0"/>
              <a:t> ?</a:t>
            </a:r>
            <a:endParaRPr lang="fr-CA" sz="1800" dirty="0" smtClean="0"/>
          </a:p>
          <a:p>
            <a:pPr marL="0" indent="0">
              <a:buNone/>
            </a:pPr>
            <a:endParaRPr lang="fr-CA" sz="1800" dirty="0" smtClean="0"/>
          </a:p>
          <a:p>
            <a:pPr lvl="0">
              <a:buFont typeface="+mj-lt"/>
              <a:buAutoNum type="arabicPeriod" startAt="3"/>
            </a:pPr>
            <a:r>
              <a:rPr lang="fr-CA" sz="1800" dirty="0" smtClean="0"/>
              <a:t>Existe-t-il des indices dans leur niveau de détresse et d’anxiété qui nous permettraient de croire qu’ils ont besoin de services psychosociaux ?</a:t>
            </a:r>
          </a:p>
          <a:p>
            <a:pPr lvl="0">
              <a:buFont typeface="+mj-lt"/>
              <a:buAutoNum type="arabicPeriod" startAt="3"/>
            </a:pPr>
            <a:endParaRPr lang="fr-CA" sz="1800" dirty="0" smtClean="0"/>
          </a:p>
          <a:p>
            <a:pPr lvl="0">
              <a:buFont typeface="+mj-lt"/>
              <a:buAutoNum type="arabicPeriod" startAt="3"/>
            </a:pPr>
            <a:r>
              <a:rPr lang="fr-CA" sz="1800" dirty="0" smtClean="0"/>
              <a:t>Les préjugés en santé mentale peuvent-ils nuire à l’utilisation des services psychosociaux ?</a:t>
            </a:r>
          </a:p>
          <a:p>
            <a:pPr lvl="0">
              <a:buFont typeface="+mj-lt"/>
              <a:buAutoNum type="arabicPeriod" startAt="3"/>
            </a:pPr>
            <a:endParaRPr lang="fr-CA" sz="1800" dirty="0" smtClean="0"/>
          </a:p>
          <a:p>
            <a:pPr marL="0" indent="0">
              <a:buNone/>
            </a:pPr>
            <a:endParaRPr lang="fr-CA" sz="1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51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/>
              <a:t>Conflits </a:t>
            </a:r>
            <a:r>
              <a:rPr lang="fr-CA" b="1" dirty="0"/>
              <a:t>familiaux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62,2% </a:t>
            </a:r>
            <a:r>
              <a:rPr lang="en-CA" dirty="0" err="1" smtClean="0"/>
              <a:t>disent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r>
              <a:rPr lang="en-CA" dirty="0" smtClean="0"/>
              <a:t> </a:t>
            </a:r>
            <a:r>
              <a:rPr lang="en-CA" dirty="0" err="1" smtClean="0"/>
              <a:t>vécu</a:t>
            </a:r>
            <a:r>
              <a:rPr lang="en-CA" dirty="0" smtClean="0"/>
              <a:t> de la </a:t>
            </a:r>
            <a:r>
              <a:rPr lang="en-CA" dirty="0" err="1" smtClean="0"/>
              <a:t>détresse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lien avec les </a:t>
            </a:r>
            <a:r>
              <a:rPr lang="en-CA" dirty="0" err="1" smtClean="0"/>
              <a:t>conflits</a:t>
            </a:r>
            <a:r>
              <a:rPr lang="en-CA" dirty="0" smtClean="0"/>
              <a:t> </a:t>
            </a:r>
            <a:r>
              <a:rPr lang="en-CA" dirty="0" err="1" smtClean="0"/>
              <a:t>familiaux</a:t>
            </a:r>
            <a:r>
              <a:rPr lang="en-CA" dirty="0" smtClean="0"/>
              <a:t>.</a:t>
            </a:r>
          </a:p>
          <a:p>
            <a:r>
              <a:rPr lang="en-CA" dirty="0" smtClean="0"/>
              <a:t>De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nombre</a:t>
            </a:r>
            <a:r>
              <a:rPr lang="en-CA" dirty="0" smtClean="0"/>
              <a:t> 29,3%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ont</a:t>
            </a:r>
            <a:r>
              <a:rPr lang="en-CA" dirty="0" smtClean="0"/>
              <a:t> </a:t>
            </a:r>
            <a:r>
              <a:rPr lang="en-CA" dirty="0" err="1" smtClean="0"/>
              <a:t>vécu</a:t>
            </a:r>
            <a:r>
              <a:rPr lang="en-CA" dirty="0" smtClean="0"/>
              <a:t> “</a:t>
            </a:r>
            <a:r>
              <a:rPr lang="en-CA" i="1" dirty="0" smtClean="0"/>
              <a:t>Beaucoup</a:t>
            </a:r>
            <a:r>
              <a:rPr lang="en-CA" dirty="0" smtClean="0"/>
              <a:t>” </a:t>
            </a:r>
            <a:r>
              <a:rPr lang="en-CA" dirty="0" err="1" smtClean="0"/>
              <a:t>ou</a:t>
            </a:r>
            <a:r>
              <a:rPr lang="en-CA" dirty="0" smtClean="0"/>
              <a:t> “</a:t>
            </a:r>
            <a:r>
              <a:rPr lang="en-CA" i="1" dirty="0" err="1" smtClean="0"/>
              <a:t>Énormément</a:t>
            </a:r>
            <a:r>
              <a:rPr lang="en-CA" dirty="0" smtClean="0"/>
              <a:t>”.</a:t>
            </a:r>
          </a:p>
          <a:p>
            <a:r>
              <a:rPr lang="en-CA" dirty="0" smtClean="0"/>
              <a:t>De plus,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dirty="0" err="1" smtClean="0"/>
              <a:t>ressort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un </a:t>
            </a:r>
            <a:r>
              <a:rPr lang="en-CA" dirty="0" err="1" smtClean="0"/>
              <a:t>prédicteur</a:t>
            </a:r>
            <a:r>
              <a:rPr lang="en-CA" dirty="0" smtClean="0"/>
              <a:t> important du score de </a:t>
            </a:r>
            <a:r>
              <a:rPr lang="en-CA" dirty="0" err="1" smtClean="0"/>
              <a:t>détresse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43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Conflits familiaux et détresse</a:t>
            </a:r>
            <a:endParaRPr lang="fr-CA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87440"/>
            <a:ext cx="5661109" cy="45732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78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Conflits familiaux et anxiété</a:t>
            </a:r>
            <a:endParaRPr lang="fr-CA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616624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19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/>
              <a:t>Prédicteurs</a:t>
            </a:r>
            <a:r>
              <a:rPr lang="en-CA" b="1" dirty="0"/>
              <a:t> </a:t>
            </a:r>
            <a:r>
              <a:rPr lang="en-CA" b="1" dirty="0" smtClean="0"/>
              <a:t>des </a:t>
            </a:r>
            <a:r>
              <a:rPr lang="en-CA" b="1" dirty="0" err="1" smtClean="0"/>
              <a:t>conflits</a:t>
            </a:r>
            <a:r>
              <a:rPr lang="en-CA" b="1" dirty="0" smtClean="0"/>
              <a:t> </a:t>
            </a:r>
            <a:r>
              <a:rPr lang="en-CA" b="1" dirty="0" err="1" smtClean="0"/>
              <a:t>familiaux</a:t>
            </a:r>
            <a:r>
              <a:rPr lang="fr-CA" b="1" dirty="0" smtClean="0"/>
              <a:t> </a:t>
            </a:r>
            <a:r>
              <a:rPr lang="fr-CA" dirty="0"/>
              <a:t>(R</a:t>
            </a:r>
            <a:r>
              <a:rPr lang="fr-CA" b="1" baseline="30000" dirty="0"/>
              <a:t>2</a:t>
            </a:r>
            <a:r>
              <a:rPr lang="fr-CA" dirty="0"/>
              <a:t>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43</a:t>
            </a:fld>
            <a:endParaRPr lang="fr-CA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064896" cy="484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440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CA" sz="4000" b="1" dirty="0" smtClean="0"/>
              <a:t>Pression </a:t>
            </a:r>
            <a:r>
              <a:rPr lang="fr-CA" sz="4000" b="1" dirty="0"/>
              <a:t>liée à la performance scolaire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61,4% disent avoir ressenti de la détresse à l’égard de la pression scolaire</a:t>
            </a:r>
          </a:p>
          <a:p>
            <a:endParaRPr lang="en-CA" dirty="0" smtClean="0"/>
          </a:p>
          <a:p>
            <a:r>
              <a:rPr lang="en-CA" dirty="0" smtClean="0"/>
              <a:t>De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nombre</a:t>
            </a:r>
            <a:r>
              <a:rPr lang="en-CA" dirty="0" smtClean="0"/>
              <a:t> 33,3% </a:t>
            </a:r>
            <a:r>
              <a:rPr lang="en-CA" dirty="0" err="1" smtClean="0"/>
              <a:t>disent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r>
              <a:rPr lang="en-CA" dirty="0" smtClean="0"/>
              <a:t> </a:t>
            </a:r>
            <a:r>
              <a:rPr lang="en-CA" dirty="0" err="1" smtClean="0"/>
              <a:t>ressenti</a:t>
            </a:r>
            <a:r>
              <a:rPr lang="en-CA" dirty="0" smtClean="0"/>
              <a:t> “</a:t>
            </a:r>
            <a:r>
              <a:rPr lang="en-CA" i="1" dirty="0" smtClean="0"/>
              <a:t>Beaucoup</a:t>
            </a:r>
            <a:r>
              <a:rPr lang="en-CA" dirty="0" smtClean="0"/>
              <a:t>” </a:t>
            </a:r>
            <a:r>
              <a:rPr lang="en-CA" dirty="0" err="1" smtClean="0"/>
              <a:t>ou</a:t>
            </a:r>
            <a:r>
              <a:rPr lang="en-CA" dirty="0" smtClean="0"/>
              <a:t> “</a:t>
            </a:r>
            <a:r>
              <a:rPr lang="en-CA" i="1" dirty="0" err="1" smtClean="0"/>
              <a:t>Énormément</a:t>
            </a:r>
            <a:r>
              <a:rPr lang="en-CA" dirty="0" smtClean="0"/>
              <a:t>”</a:t>
            </a:r>
          </a:p>
          <a:p>
            <a:endParaRPr lang="en-CA" dirty="0"/>
          </a:p>
          <a:p>
            <a:r>
              <a:rPr lang="en-CA" dirty="0" err="1" smtClean="0"/>
              <a:t>Également</a:t>
            </a:r>
            <a:r>
              <a:rPr lang="en-CA" dirty="0" smtClean="0"/>
              <a:t>,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facteur</a:t>
            </a:r>
            <a:r>
              <a:rPr lang="en-CA" dirty="0" smtClean="0"/>
              <a:t> </a:t>
            </a:r>
            <a:r>
              <a:rPr lang="en-CA" dirty="0" err="1" smtClean="0"/>
              <a:t>ressort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un </a:t>
            </a:r>
            <a:r>
              <a:rPr lang="en-CA" dirty="0" err="1" smtClean="0"/>
              <a:t>prédicteur</a:t>
            </a:r>
            <a:r>
              <a:rPr lang="en-CA" dirty="0" smtClean="0"/>
              <a:t> important du score de </a:t>
            </a:r>
            <a:r>
              <a:rPr lang="en-CA" dirty="0" err="1" smtClean="0"/>
              <a:t>détresse</a:t>
            </a:r>
            <a:r>
              <a:rPr lang="en-CA" dirty="0" smtClean="0"/>
              <a:t>.</a:t>
            </a:r>
          </a:p>
          <a:p>
            <a:endParaRPr lang="fr-CA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33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/>
              <a:t>Pression liée à la performance scolaire et détresse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192688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7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Pression </a:t>
            </a:r>
            <a:r>
              <a:rPr lang="fr-CA" b="1" dirty="0"/>
              <a:t>liée à la performance scolaire et anxiété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306" y="1196752"/>
            <a:ext cx="6408711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97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 smtClean="0"/>
              <a:t>Prédicteurs</a:t>
            </a:r>
            <a:r>
              <a:rPr lang="en-CA" b="1" dirty="0" smtClean="0"/>
              <a:t> de la p</a:t>
            </a:r>
            <a:r>
              <a:rPr lang="fr-CA" b="1" dirty="0" err="1" smtClean="0"/>
              <a:t>ression</a:t>
            </a:r>
            <a:r>
              <a:rPr lang="fr-CA" b="1" dirty="0" smtClean="0"/>
              <a:t> </a:t>
            </a:r>
            <a:r>
              <a:rPr lang="fr-CA" b="1" dirty="0"/>
              <a:t>liée à la performance </a:t>
            </a:r>
            <a:r>
              <a:rPr lang="fr-CA" b="1" dirty="0" smtClean="0"/>
              <a:t>scolaire </a:t>
            </a:r>
            <a:r>
              <a:rPr lang="fr-CA" dirty="0"/>
              <a:t>(R</a:t>
            </a:r>
            <a:r>
              <a:rPr lang="fr-CA" b="1" baseline="30000" dirty="0"/>
              <a:t>2</a:t>
            </a:r>
            <a:r>
              <a:rPr lang="fr-CA" dirty="0"/>
              <a:t>)</a:t>
            </a:r>
            <a:endParaRPr lang="fr-CA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47</a:t>
            </a:fld>
            <a:endParaRPr lang="fr-CA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800424" cy="468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9003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/>
              <a:t>Pensées </a:t>
            </a:r>
            <a:r>
              <a:rPr lang="fr-CA" b="1" dirty="0"/>
              <a:t>suicidaires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18,3% </a:t>
            </a:r>
            <a:r>
              <a:rPr lang="fr-CA" dirty="0"/>
              <a:t>des répondants  (2270)  affirment avoir des pensées suicidaires et </a:t>
            </a:r>
            <a:r>
              <a:rPr lang="fr-CA" dirty="0" smtClean="0"/>
              <a:t>parmi </a:t>
            </a:r>
            <a:r>
              <a:rPr lang="fr-CA" dirty="0"/>
              <a:t>eux, </a:t>
            </a:r>
            <a:endParaRPr lang="fr-CA" dirty="0" smtClean="0"/>
          </a:p>
          <a:p>
            <a:r>
              <a:rPr lang="fr-CA" b="1" dirty="0" smtClean="0"/>
              <a:t>891 </a:t>
            </a:r>
            <a:r>
              <a:rPr lang="fr-CA" b="1" dirty="0"/>
              <a:t>répondants</a:t>
            </a:r>
            <a:r>
              <a:rPr lang="fr-CA" dirty="0"/>
              <a:t> (7,3%) disent en avoir </a:t>
            </a:r>
            <a:r>
              <a:rPr lang="fr-CA" dirty="0" smtClean="0"/>
              <a:t>eu «</a:t>
            </a:r>
            <a:r>
              <a:rPr lang="fr-CA" dirty="0"/>
              <a:t> Souvent » ou « Tout le temps ».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22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Pensées</a:t>
            </a:r>
            <a:r>
              <a:rPr lang="en-CA" dirty="0" smtClean="0"/>
              <a:t> </a:t>
            </a:r>
            <a:r>
              <a:rPr lang="en-CA" dirty="0" err="1" smtClean="0"/>
              <a:t>suicidaires</a:t>
            </a:r>
            <a:r>
              <a:rPr lang="en-CA" dirty="0" smtClean="0"/>
              <a:t> </a:t>
            </a:r>
            <a:r>
              <a:rPr lang="en-CA" dirty="0" err="1" smtClean="0"/>
              <a:t>selon</a:t>
            </a:r>
            <a:r>
              <a:rPr lang="en-CA" dirty="0" smtClean="0"/>
              <a:t> les </a:t>
            </a:r>
            <a:r>
              <a:rPr lang="en-CA" dirty="0" err="1" smtClean="0"/>
              <a:t>cégeps</a:t>
            </a:r>
            <a:r>
              <a:rPr lang="en-CA" dirty="0"/>
              <a:t>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(</a:t>
            </a:r>
            <a:r>
              <a:rPr lang="en-CA" dirty="0" err="1" smtClean="0">
                <a:solidFill>
                  <a:srgbClr val="FF0000"/>
                </a:solidFill>
              </a:rPr>
              <a:t>Parfois</a:t>
            </a:r>
            <a:r>
              <a:rPr lang="en-CA" dirty="0" smtClean="0"/>
              <a:t>+ </a:t>
            </a:r>
            <a:r>
              <a:rPr lang="en-CA" dirty="0" err="1" smtClean="0"/>
              <a:t>s</a:t>
            </a:r>
            <a:r>
              <a:rPr lang="en-CA" i="1" dirty="0" err="1" smtClean="0"/>
              <a:t>ouvent</a:t>
            </a:r>
            <a:r>
              <a:rPr lang="en-CA" i="1" dirty="0" smtClean="0"/>
              <a:t> </a:t>
            </a:r>
            <a:r>
              <a:rPr lang="en-CA" i="1" dirty="0"/>
              <a:t>+ tout le temps)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49</a:t>
            </a:fld>
            <a:endParaRPr lang="fr-CA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632848" cy="458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44208" y="2378136"/>
            <a:ext cx="172819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CA" i="1" dirty="0" smtClean="0"/>
              <a:t>2270 étudiants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81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3. </a:t>
            </a:r>
            <a:r>
              <a:rPr lang="en-CA" b="1" dirty="0" err="1" smtClean="0"/>
              <a:t>Méthodologie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3.1 Présentation </a:t>
            </a:r>
            <a:r>
              <a:rPr lang="fr-CA" dirty="0"/>
              <a:t>générale du </a:t>
            </a:r>
            <a:r>
              <a:rPr lang="fr-CA" dirty="0" smtClean="0"/>
              <a:t>questionnaire</a:t>
            </a:r>
          </a:p>
          <a:p>
            <a:pPr marL="0" indent="0">
              <a:buNone/>
            </a:pPr>
            <a:r>
              <a:rPr lang="en-CA" dirty="0" smtClean="0"/>
              <a:t>3.2 </a:t>
            </a:r>
            <a:r>
              <a:rPr lang="en-CA" dirty="0" err="1" smtClean="0"/>
              <a:t>Procédures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3.3 </a:t>
            </a:r>
            <a:r>
              <a:rPr lang="en-CA" dirty="0" err="1" smtClean="0"/>
              <a:t>Traitement</a:t>
            </a:r>
            <a:r>
              <a:rPr lang="en-CA" dirty="0" smtClean="0"/>
              <a:t> des </a:t>
            </a:r>
            <a:r>
              <a:rPr lang="en-CA" dirty="0" err="1" smtClean="0"/>
              <a:t>données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3.4 Les </a:t>
            </a:r>
            <a:r>
              <a:rPr lang="en-CA" dirty="0" err="1" smtClean="0"/>
              <a:t>caractéristiques</a:t>
            </a:r>
            <a:r>
              <a:rPr lang="en-CA" dirty="0" smtClean="0"/>
              <a:t> des </a:t>
            </a:r>
            <a:r>
              <a:rPr lang="en-CA" dirty="0" err="1" smtClean="0"/>
              <a:t>répondants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1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Pensées suicidaires selon le </a:t>
            </a:r>
            <a:r>
              <a:rPr lang="fr-CA" dirty="0" smtClean="0"/>
              <a:t>sexe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480720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43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Pensées suicidaires et conflit culturel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408712" cy="47505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32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Détresse et pensées suicidaires</a:t>
            </a: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55272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85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Anxiété et pensées suicidaires</a:t>
            </a: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056784" cy="50851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17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Préjugé </a:t>
            </a:r>
            <a:r>
              <a:rPr lang="fr-CA" dirty="0"/>
              <a:t>9.1 et pensées suicidaires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840760" cy="47525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3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Préjugé </a:t>
            </a:r>
            <a:r>
              <a:rPr lang="fr-CA" dirty="0" smtClean="0"/>
              <a:t>9.13 </a:t>
            </a:r>
            <a:r>
              <a:rPr lang="fr-CA" dirty="0"/>
              <a:t>et pensées suicidaires 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408712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3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Prédicteurs </a:t>
            </a:r>
            <a:r>
              <a:rPr lang="fr-CA" dirty="0"/>
              <a:t>des pensées suicidaires (R</a:t>
            </a:r>
            <a:r>
              <a:rPr lang="fr-CA" baseline="30000" dirty="0"/>
              <a:t>2</a:t>
            </a:r>
            <a:r>
              <a:rPr lang="fr-CA" dirty="0"/>
              <a:t>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56</a:t>
            </a:fld>
            <a:endParaRPr lang="fr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20" y="1702643"/>
            <a:ext cx="7728120" cy="456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7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/>
              <a:t>Intimidation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19% des </a:t>
            </a:r>
            <a:r>
              <a:rPr lang="en-CA" dirty="0" err="1" smtClean="0"/>
              <a:t>répondants</a:t>
            </a:r>
            <a:r>
              <a:rPr lang="en-CA" dirty="0" smtClean="0"/>
              <a:t> </a:t>
            </a:r>
            <a:r>
              <a:rPr lang="en-CA" dirty="0" err="1" smtClean="0"/>
              <a:t>disent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r>
              <a:rPr lang="en-CA" dirty="0" smtClean="0"/>
              <a:t>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victime</a:t>
            </a:r>
            <a:r>
              <a:rPr lang="en-CA" dirty="0" smtClean="0"/>
              <a:t> </a:t>
            </a:r>
            <a:r>
              <a:rPr lang="en-CA" dirty="0" err="1" smtClean="0"/>
              <a:t>d’intimidation</a:t>
            </a:r>
            <a:r>
              <a:rPr lang="en-CA" dirty="0" smtClean="0"/>
              <a:t> et de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nombre</a:t>
            </a:r>
            <a:r>
              <a:rPr lang="en-CA" dirty="0" smtClean="0"/>
              <a:t> 11,9% </a:t>
            </a:r>
            <a:r>
              <a:rPr lang="en-CA" dirty="0" err="1" smtClean="0"/>
              <a:t>disent</a:t>
            </a:r>
            <a:r>
              <a:rPr lang="en-CA" dirty="0" smtClean="0"/>
              <a:t> </a:t>
            </a:r>
            <a:r>
              <a:rPr lang="en-CA" dirty="0" err="1" smtClean="0"/>
              <a:t>l’avoir</a:t>
            </a:r>
            <a:r>
              <a:rPr lang="en-CA" dirty="0" smtClean="0"/>
              <a:t> </a:t>
            </a:r>
            <a:r>
              <a:rPr lang="en-CA" dirty="0" err="1" smtClean="0"/>
              <a:t>été</a:t>
            </a:r>
            <a:r>
              <a:rPr lang="en-CA" dirty="0" smtClean="0"/>
              <a:t> “</a:t>
            </a:r>
            <a:r>
              <a:rPr lang="en-CA" i="1" dirty="0" smtClean="0"/>
              <a:t>Beaucoup</a:t>
            </a:r>
            <a:r>
              <a:rPr lang="en-CA" dirty="0" smtClean="0"/>
              <a:t>” </a:t>
            </a:r>
            <a:r>
              <a:rPr lang="en-CA" dirty="0" err="1" smtClean="0"/>
              <a:t>ou</a:t>
            </a:r>
            <a:r>
              <a:rPr lang="en-CA" dirty="0" smtClean="0"/>
              <a:t> “</a:t>
            </a:r>
            <a:r>
              <a:rPr lang="en-CA" i="1" dirty="0" err="1" smtClean="0"/>
              <a:t>Énormément</a:t>
            </a:r>
            <a:r>
              <a:rPr lang="en-CA" dirty="0" smtClean="0"/>
              <a:t>”</a:t>
            </a:r>
          </a:p>
          <a:p>
            <a:endParaRPr lang="fr-CA" dirty="0" smtClean="0"/>
          </a:p>
          <a:p>
            <a:r>
              <a:rPr lang="fr-CA" dirty="0" smtClean="0"/>
              <a:t>L’intimidation a </a:t>
            </a:r>
            <a:r>
              <a:rPr lang="fr-CA" dirty="0"/>
              <a:t>des liens </a:t>
            </a:r>
            <a:r>
              <a:rPr lang="fr-CA" dirty="0" smtClean="0"/>
              <a:t>significatifs avec plusieurs </a:t>
            </a:r>
            <a:r>
              <a:rPr lang="fr-CA" dirty="0"/>
              <a:t>facteurs abordés dans </a:t>
            </a:r>
            <a:r>
              <a:rPr lang="fr-CA" dirty="0" smtClean="0"/>
              <a:t>l’enquête dont:</a:t>
            </a:r>
          </a:p>
          <a:p>
            <a:pPr lvl="1"/>
            <a:r>
              <a:rPr lang="fr-CA" dirty="0" smtClean="0"/>
              <a:t>Le rejet</a:t>
            </a:r>
          </a:p>
          <a:p>
            <a:pPr lvl="1"/>
            <a:r>
              <a:rPr lang="fr-CA" dirty="0"/>
              <a:t>L’agression ou violence à mon égard </a:t>
            </a:r>
          </a:p>
          <a:p>
            <a:pPr lvl="1"/>
            <a:r>
              <a:rPr lang="fr-CA" dirty="0"/>
              <a:t>Le handicap physique </a:t>
            </a:r>
          </a:p>
          <a:p>
            <a:pPr lvl="1"/>
            <a:r>
              <a:rPr lang="fr-CA" dirty="0" smtClean="0"/>
              <a:t>Le conflit </a:t>
            </a:r>
            <a:r>
              <a:rPr lang="fr-CA" dirty="0"/>
              <a:t>culturel </a:t>
            </a:r>
            <a:endParaRPr lang="fr-CA" dirty="0" smtClean="0"/>
          </a:p>
          <a:p>
            <a:pPr lvl="1"/>
            <a:r>
              <a:rPr lang="en-CA" dirty="0" smtClean="0"/>
              <a:t>Les </a:t>
            </a:r>
            <a:r>
              <a:rPr lang="en-CA" dirty="0" err="1" smtClean="0"/>
              <a:t>pensées</a:t>
            </a:r>
            <a:r>
              <a:rPr lang="en-CA" dirty="0" smtClean="0"/>
              <a:t> </a:t>
            </a:r>
            <a:r>
              <a:rPr lang="en-CA" dirty="0" err="1" smtClean="0"/>
              <a:t>suicidaires</a:t>
            </a:r>
            <a:endParaRPr lang="en-CA" dirty="0" smtClean="0"/>
          </a:p>
          <a:p>
            <a:pPr lvl="1"/>
            <a:r>
              <a:rPr lang="en-CA" dirty="0" err="1" smtClean="0"/>
              <a:t>L’estime</a:t>
            </a:r>
            <a:r>
              <a:rPr lang="en-CA" dirty="0" smtClean="0"/>
              <a:t> </a:t>
            </a:r>
            <a:r>
              <a:rPr lang="en-CA" dirty="0" err="1" smtClean="0"/>
              <a:t>personnelle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81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Prédicteurs </a:t>
            </a:r>
            <a:r>
              <a:rPr lang="fr-CA" b="1" dirty="0"/>
              <a:t>de l’intimidation </a:t>
            </a:r>
            <a:r>
              <a:rPr lang="fr-CA" dirty="0"/>
              <a:t>(R</a:t>
            </a:r>
            <a:r>
              <a:rPr lang="fr-CA" b="1" baseline="30000" dirty="0"/>
              <a:t>2</a:t>
            </a:r>
            <a:r>
              <a:rPr lang="fr-CA" dirty="0"/>
              <a:t>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58</a:t>
            </a:fld>
            <a:endParaRPr lang="fr-C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40" y="1340768"/>
            <a:ext cx="7920880" cy="476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2264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Relation entre l’intimidation  et la détresse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8784"/>
            <a:ext cx="5688632" cy="43845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59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1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850106"/>
          </a:xfrm>
        </p:spPr>
        <p:txBody>
          <a:bodyPr>
            <a:noAutofit/>
          </a:bodyPr>
          <a:lstStyle/>
          <a:p>
            <a:r>
              <a:rPr lang="en-CA" sz="3600" dirty="0" smtClean="0"/>
              <a:t>3.1 </a:t>
            </a:r>
            <a:r>
              <a:rPr lang="fr-CA" sz="3600" b="1" dirty="0"/>
              <a:t>Présentation générale du questionnaire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 smtClean="0"/>
              <a:t>Le questionnaire </a:t>
            </a:r>
            <a:r>
              <a:rPr lang="fr-CA" dirty="0"/>
              <a:t>comporte </a:t>
            </a:r>
            <a:r>
              <a:rPr lang="fr-CA" dirty="0" smtClean="0"/>
              <a:t>4 sections 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La </a:t>
            </a:r>
            <a:r>
              <a:rPr lang="fr-CA" u="sng" dirty="0"/>
              <a:t>première section </a:t>
            </a:r>
            <a:endParaRPr lang="fr-CA" u="sng" dirty="0" smtClean="0"/>
          </a:p>
          <a:p>
            <a:pPr lvl="1"/>
            <a:r>
              <a:rPr lang="fr-CA" dirty="0"/>
              <a:t>D</a:t>
            </a:r>
            <a:r>
              <a:rPr lang="fr-CA" dirty="0" smtClean="0"/>
              <a:t>onnées </a:t>
            </a:r>
            <a:r>
              <a:rPr lang="fr-CA" dirty="0"/>
              <a:t>sociodémographiques </a:t>
            </a:r>
            <a:endParaRPr lang="fr-CA" dirty="0" smtClean="0"/>
          </a:p>
          <a:p>
            <a:pPr lvl="2"/>
            <a:r>
              <a:rPr lang="fr-CA" dirty="0" smtClean="0"/>
              <a:t>cégep</a:t>
            </a:r>
            <a:r>
              <a:rPr lang="fr-CA" dirty="0"/>
              <a:t>, </a:t>
            </a:r>
            <a:r>
              <a:rPr lang="fr-CA" dirty="0" smtClean="0"/>
              <a:t>sexe</a:t>
            </a:r>
            <a:r>
              <a:rPr lang="fr-CA" dirty="0"/>
              <a:t>, </a:t>
            </a:r>
            <a:r>
              <a:rPr lang="fr-CA" dirty="0" smtClean="0"/>
              <a:t>âge</a:t>
            </a:r>
            <a:r>
              <a:rPr lang="fr-CA" dirty="0"/>
              <a:t>, </a:t>
            </a:r>
            <a:r>
              <a:rPr lang="fr-CA" dirty="0" smtClean="0"/>
              <a:t>groupe </a:t>
            </a:r>
            <a:r>
              <a:rPr lang="fr-CA" dirty="0"/>
              <a:t>ethnique, </a:t>
            </a:r>
            <a:r>
              <a:rPr lang="fr-CA" dirty="0" smtClean="0"/>
              <a:t>année d’étude et  programmes </a:t>
            </a:r>
            <a:r>
              <a:rPr lang="fr-CA" dirty="0"/>
              <a:t>d’études</a:t>
            </a:r>
            <a:r>
              <a:rPr lang="fr-CA" dirty="0" smtClean="0"/>
              <a:t>.</a:t>
            </a:r>
          </a:p>
          <a:p>
            <a:pPr lvl="2"/>
            <a:endParaRPr lang="fr-CA" dirty="0"/>
          </a:p>
          <a:p>
            <a:r>
              <a:rPr lang="fr-CA" dirty="0" smtClean="0"/>
              <a:t>La </a:t>
            </a:r>
            <a:r>
              <a:rPr lang="fr-CA" u="sng" dirty="0" smtClean="0"/>
              <a:t>deuxième section </a:t>
            </a:r>
          </a:p>
          <a:p>
            <a:pPr lvl="1"/>
            <a:r>
              <a:rPr lang="fr-CA" dirty="0" smtClean="0"/>
              <a:t>L’utilisation des services d’aide à l’interne et à l’externe</a:t>
            </a:r>
          </a:p>
          <a:p>
            <a:pPr lvl="1"/>
            <a:r>
              <a:rPr lang="fr-CA" dirty="0" smtClean="0"/>
              <a:t>Les motifs d’utilisation des services d’aide à l’interne 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73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Relation entre l’intimidation  et l’anxiété</a:t>
            </a:r>
            <a:endParaRPr lang="fr-CA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27" y="1412776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8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Relation entre l’intimidation  et les pensées suicidaires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41467"/>
            <a:ext cx="6624736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9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répondants</a:t>
            </a:r>
            <a:r>
              <a:rPr lang="en-CA" dirty="0" smtClean="0"/>
              <a:t> qui se </a:t>
            </a:r>
            <a:r>
              <a:rPr lang="en-CA" dirty="0" err="1" smtClean="0"/>
              <a:t>disent</a:t>
            </a:r>
            <a:r>
              <a:rPr lang="en-CA" dirty="0" smtClean="0"/>
              <a:t> </a:t>
            </a:r>
            <a:r>
              <a:rPr lang="en-CA" dirty="0" err="1" smtClean="0"/>
              <a:t>victime</a:t>
            </a:r>
            <a:r>
              <a:rPr lang="en-CA" dirty="0" smtClean="0"/>
              <a:t> </a:t>
            </a:r>
            <a:r>
              <a:rPr lang="en-CA" dirty="0" err="1" smtClean="0"/>
              <a:t>d’intimidation</a:t>
            </a:r>
            <a:r>
              <a:rPr lang="en-CA" dirty="0" smtClean="0"/>
              <a:t> </a:t>
            </a:r>
            <a:r>
              <a:rPr lang="en-CA" dirty="0" err="1" smtClean="0"/>
              <a:t>recourent</a:t>
            </a:r>
            <a:r>
              <a:rPr lang="en-CA" dirty="0" smtClean="0"/>
              <a:t> </a:t>
            </a:r>
            <a:r>
              <a:rPr lang="en-CA" dirty="0" err="1" smtClean="0"/>
              <a:t>davantage</a:t>
            </a:r>
            <a:r>
              <a:rPr lang="en-CA" dirty="0" smtClean="0"/>
              <a:t> aux </a:t>
            </a:r>
            <a:r>
              <a:rPr lang="en-CA" dirty="0" err="1" smtClean="0"/>
              <a:t>ressources</a:t>
            </a:r>
            <a:r>
              <a:rPr lang="en-CA" dirty="0" smtClean="0"/>
              <a:t> </a:t>
            </a:r>
            <a:r>
              <a:rPr lang="en-CA" dirty="0" err="1" smtClean="0"/>
              <a:t>d’aide</a:t>
            </a:r>
            <a:r>
              <a:rPr lang="en-CA" dirty="0" smtClean="0"/>
              <a:t> à </a:t>
            </a:r>
            <a:r>
              <a:rPr lang="en-CA" dirty="0" err="1" smtClean="0"/>
              <a:t>l’interne</a:t>
            </a:r>
            <a:r>
              <a:rPr lang="en-CA" dirty="0" smtClean="0"/>
              <a:t> </a:t>
            </a:r>
            <a:r>
              <a:rPr lang="en-CA" dirty="0" err="1" smtClean="0"/>
              <a:t>mais</a:t>
            </a:r>
            <a:r>
              <a:rPr lang="en-CA" dirty="0" smtClean="0"/>
              <a:t> à </a:t>
            </a:r>
            <a:r>
              <a:rPr lang="en-CA" dirty="0" err="1" smtClean="0"/>
              <a:t>l’exclusion</a:t>
            </a:r>
            <a:r>
              <a:rPr lang="en-CA" dirty="0" smtClean="0"/>
              <a:t> des </a:t>
            </a:r>
            <a:r>
              <a:rPr lang="en-CA" dirty="0" err="1" smtClean="0"/>
              <a:t>psychologues</a:t>
            </a:r>
            <a:r>
              <a:rPr lang="en-CA" dirty="0" smtClean="0"/>
              <a:t> et des </a:t>
            </a:r>
            <a:r>
              <a:rPr lang="en-CA" dirty="0" err="1" smtClean="0"/>
              <a:t>professeurs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Toutefois</a:t>
            </a:r>
            <a:r>
              <a:rPr lang="en-CA" dirty="0" smtClean="0"/>
              <a:t>, à </a:t>
            </a:r>
            <a:r>
              <a:rPr lang="en-CA" dirty="0" err="1" smtClean="0"/>
              <a:t>l’externe</a:t>
            </a:r>
            <a:r>
              <a:rPr lang="en-CA" dirty="0" smtClean="0"/>
              <a:t>, </a:t>
            </a:r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consultent</a:t>
            </a:r>
            <a:r>
              <a:rPr lang="en-CA" dirty="0" smtClean="0"/>
              <a:t> </a:t>
            </a:r>
            <a:r>
              <a:rPr lang="en-CA" dirty="0" err="1" smtClean="0"/>
              <a:t>davantage</a:t>
            </a:r>
            <a:r>
              <a:rPr lang="en-CA" dirty="0" smtClean="0"/>
              <a:t>  les </a:t>
            </a:r>
            <a:r>
              <a:rPr lang="en-CA" dirty="0" err="1" smtClean="0"/>
              <a:t>psychologues</a:t>
            </a:r>
            <a:r>
              <a:rPr lang="en-CA" dirty="0" smtClean="0"/>
              <a:t> </a:t>
            </a:r>
            <a:r>
              <a:rPr lang="en-CA" dirty="0" err="1" smtClean="0"/>
              <a:t>mais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les </a:t>
            </a:r>
            <a:r>
              <a:rPr lang="en-CA" dirty="0" err="1" smtClean="0"/>
              <a:t>travailleurs</a:t>
            </a:r>
            <a:r>
              <a:rPr lang="en-CA" dirty="0" smtClean="0"/>
              <a:t> </a:t>
            </a:r>
            <a:r>
              <a:rPr lang="en-CA" dirty="0" err="1" smtClean="0"/>
              <a:t>sociaux</a:t>
            </a:r>
            <a:r>
              <a:rPr lang="en-CA" dirty="0" smtClean="0"/>
              <a:t>, les </a:t>
            </a:r>
            <a:r>
              <a:rPr lang="en-CA" dirty="0" err="1" smtClean="0"/>
              <a:t>lignes</a:t>
            </a:r>
            <a:r>
              <a:rPr lang="en-CA" dirty="0" smtClean="0"/>
              <a:t> </a:t>
            </a:r>
            <a:r>
              <a:rPr lang="en-CA" dirty="0" err="1" smtClean="0"/>
              <a:t>téléphoniques</a:t>
            </a:r>
            <a:r>
              <a:rPr lang="en-CA" dirty="0" smtClean="0"/>
              <a:t> et les sites </a:t>
            </a:r>
            <a:r>
              <a:rPr lang="en-CA" dirty="0" err="1" smtClean="0"/>
              <a:t>d’aide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r>
              <a:rPr lang="en-CA" dirty="0"/>
              <a:t> </a:t>
            </a:r>
            <a:r>
              <a:rPr lang="en-CA" dirty="0" smtClean="0"/>
              <a:t>(Test </a:t>
            </a:r>
            <a:r>
              <a:rPr lang="en-CA" i="1" dirty="0" smtClean="0"/>
              <a:t>t </a:t>
            </a:r>
            <a:r>
              <a:rPr lang="en-CA" dirty="0" smtClean="0"/>
              <a:t>= p &lt; .001)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25057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9"/>
            <a:ext cx="7272808" cy="792087"/>
          </a:xfr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CA" dirty="0" smtClean="0"/>
              <a:t>5. Les conclusions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06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sz="2800" dirty="0" smtClean="0"/>
              <a:t>Les ressources d’aide à l’interne sont utilisées par les trois quarts des répondants et 85% disent les utiliser à l’externe.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800" dirty="0" smtClean="0">
                <a:cs typeface="Times New Roman" panose="02020603050405020304" pitchFamily="18" charset="0"/>
              </a:rPr>
              <a:t>Les </a:t>
            </a:r>
            <a:r>
              <a:rPr lang="en-CA" sz="2800" dirty="0" err="1" smtClean="0">
                <a:cs typeface="Times New Roman" panose="02020603050405020304" pitchFamily="18" charset="0"/>
              </a:rPr>
              <a:t>étudiants</a:t>
            </a:r>
            <a:r>
              <a:rPr lang="en-CA" sz="2800" dirty="0" smtClean="0">
                <a:cs typeface="Times New Roman" panose="02020603050405020304" pitchFamily="18" charset="0"/>
              </a:rPr>
              <a:t> qui </a:t>
            </a:r>
            <a:r>
              <a:rPr lang="en-CA" sz="2800" dirty="0" err="1" smtClean="0">
                <a:cs typeface="Times New Roman" panose="02020603050405020304" pitchFamily="18" charset="0"/>
              </a:rPr>
              <a:t>consultent</a:t>
            </a:r>
            <a:r>
              <a:rPr lang="en-CA" sz="2800" dirty="0" smtClean="0">
                <a:cs typeface="Times New Roman" panose="02020603050405020304" pitchFamily="18" charset="0"/>
              </a:rPr>
              <a:t> le plus les </a:t>
            </a:r>
            <a:r>
              <a:rPr lang="en-CA" sz="2800" dirty="0" err="1" smtClean="0">
                <a:cs typeface="Times New Roman" panose="02020603050405020304" pitchFamily="18" charset="0"/>
              </a:rPr>
              <a:t>ressources</a:t>
            </a:r>
            <a:r>
              <a:rPr lang="en-CA" sz="2800" dirty="0" smtClean="0">
                <a:cs typeface="Times New Roman" panose="02020603050405020304" pitchFamily="18" charset="0"/>
              </a:rPr>
              <a:t> à </a:t>
            </a:r>
            <a:r>
              <a:rPr lang="en-CA" sz="2800" dirty="0" err="1" smtClean="0">
                <a:cs typeface="Times New Roman" panose="02020603050405020304" pitchFamily="18" charset="0"/>
              </a:rPr>
              <a:t>l’externe</a:t>
            </a:r>
            <a:r>
              <a:rPr lang="en-CA" sz="2800" dirty="0" smtClean="0">
                <a:cs typeface="Times New Roman" panose="02020603050405020304" pitchFamily="18" charset="0"/>
              </a:rPr>
              <a:t> </a:t>
            </a:r>
            <a:r>
              <a:rPr lang="en-CA" sz="2800" dirty="0" err="1" smtClean="0">
                <a:cs typeface="Times New Roman" panose="02020603050405020304" pitchFamily="18" charset="0"/>
              </a:rPr>
              <a:t>sont</a:t>
            </a:r>
            <a:r>
              <a:rPr lang="en-CA" sz="2800" dirty="0" smtClean="0">
                <a:cs typeface="Times New Roman" panose="02020603050405020304" pitchFamily="18" charset="0"/>
              </a:rPr>
              <a:t> </a:t>
            </a:r>
            <a:r>
              <a:rPr lang="en-CA" sz="2800" dirty="0" err="1" smtClean="0">
                <a:cs typeface="Times New Roman" panose="02020603050405020304" pitchFamily="18" charset="0"/>
              </a:rPr>
              <a:t>également</a:t>
            </a:r>
            <a:r>
              <a:rPr lang="en-CA" sz="2800" dirty="0" smtClean="0">
                <a:cs typeface="Times New Roman" panose="02020603050405020304" pitchFamily="18" charset="0"/>
              </a:rPr>
              <a:t> </a:t>
            </a:r>
            <a:r>
              <a:rPr lang="en-CA" sz="2800" dirty="0" err="1" smtClean="0">
                <a:cs typeface="Times New Roman" panose="02020603050405020304" pitchFamily="18" charset="0"/>
              </a:rPr>
              <a:t>ceux</a:t>
            </a:r>
            <a:r>
              <a:rPr lang="en-CA" sz="2800" dirty="0" smtClean="0">
                <a:cs typeface="Times New Roman" panose="02020603050405020304" pitchFamily="18" charset="0"/>
              </a:rPr>
              <a:t> qui les </a:t>
            </a:r>
            <a:r>
              <a:rPr lang="en-CA" sz="2800" dirty="0" err="1" smtClean="0">
                <a:cs typeface="Times New Roman" panose="02020603050405020304" pitchFamily="18" charset="0"/>
              </a:rPr>
              <a:t>consultent</a:t>
            </a:r>
            <a:r>
              <a:rPr lang="en-CA" sz="2800" dirty="0" smtClean="0">
                <a:cs typeface="Times New Roman" panose="02020603050405020304" pitchFamily="18" charset="0"/>
              </a:rPr>
              <a:t> le plus à </a:t>
            </a:r>
            <a:r>
              <a:rPr lang="en-CA" sz="2800" dirty="0" err="1" smtClean="0">
                <a:cs typeface="Times New Roman" panose="02020603050405020304" pitchFamily="18" charset="0"/>
              </a:rPr>
              <a:t>l’interne</a:t>
            </a:r>
            <a:endParaRPr lang="en-CA" sz="2800" dirty="0" smtClean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CA" sz="2800" dirty="0" smtClean="0"/>
              <a:t>Les </a:t>
            </a:r>
            <a:r>
              <a:rPr lang="en-CA" sz="2800" dirty="0" err="1" smtClean="0"/>
              <a:t>filles</a:t>
            </a:r>
            <a:r>
              <a:rPr lang="en-CA" sz="2800" dirty="0" smtClean="0"/>
              <a:t> </a:t>
            </a:r>
            <a:r>
              <a:rPr lang="en-CA" sz="2800" dirty="0" err="1" smtClean="0"/>
              <a:t>consultent</a:t>
            </a:r>
            <a:r>
              <a:rPr lang="en-CA" sz="2800" dirty="0" smtClean="0"/>
              <a:t> </a:t>
            </a:r>
            <a:r>
              <a:rPr lang="en-CA" sz="2800" dirty="0" err="1" smtClean="0"/>
              <a:t>deux</a:t>
            </a:r>
            <a:r>
              <a:rPr lang="en-CA" sz="2800" dirty="0" smtClean="0"/>
              <a:t> </a:t>
            </a:r>
            <a:r>
              <a:rPr lang="en-CA" sz="2800" dirty="0" err="1" smtClean="0"/>
              <a:t>fois</a:t>
            </a:r>
            <a:r>
              <a:rPr lang="en-CA" sz="2800" dirty="0" smtClean="0"/>
              <a:t> plus les </a:t>
            </a:r>
            <a:r>
              <a:rPr lang="en-CA" sz="2800" dirty="0" err="1" smtClean="0"/>
              <a:t>ressources</a:t>
            </a:r>
            <a:r>
              <a:rPr lang="en-CA" sz="2800" dirty="0" smtClean="0"/>
              <a:t> à </a:t>
            </a:r>
            <a:r>
              <a:rPr lang="en-CA" sz="2800" dirty="0" err="1" smtClean="0"/>
              <a:t>l’externe</a:t>
            </a:r>
            <a:r>
              <a:rPr lang="en-CA" sz="2800" dirty="0" smtClean="0"/>
              <a:t> que les </a:t>
            </a:r>
            <a:r>
              <a:rPr lang="en-CA" sz="2800" dirty="0" err="1" smtClean="0"/>
              <a:t>garçons</a:t>
            </a:r>
            <a:endParaRPr lang="en-CA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CA" sz="2800" dirty="0"/>
          </a:p>
          <a:p>
            <a:pP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0" indent="0">
              <a:buNone/>
            </a:pPr>
            <a:endParaRPr lang="fr-CA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fr-CA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fr-CA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089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Les </a:t>
            </a:r>
            <a:r>
              <a:rPr lang="fr-CA" dirty="0"/>
              <a:t>répondants plus âgés utilisent davantage  l’ensemble des ressources d’aide au cégep  et consultent significativement davantage leur API, le travailleur social et le  psychologue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La </a:t>
            </a:r>
            <a:r>
              <a:rPr lang="en-CA" dirty="0" err="1" smtClean="0"/>
              <a:t>satisfaction,la</a:t>
            </a:r>
            <a:r>
              <a:rPr lang="en-CA" dirty="0" smtClean="0"/>
              <a:t> </a:t>
            </a:r>
            <a:r>
              <a:rPr lang="en-CA" dirty="0" err="1" smtClean="0"/>
              <a:t>curiosité</a:t>
            </a:r>
            <a:r>
              <a:rPr lang="en-CA" dirty="0" smtClean="0"/>
              <a:t> et la </a:t>
            </a:r>
            <a:r>
              <a:rPr lang="en-CA" dirty="0" err="1" smtClean="0"/>
              <a:t>souffrance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des motifs </a:t>
            </a:r>
            <a:r>
              <a:rPr lang="en-CA" dirty="0" err="1" smtClean="0"/>
              <a:t>importants</a:t>
            </a:r>
            <a:r>
              <a:rPr lang="en-CA" dirty="0" smtClean="0"/>
              <a:t> </a:t>
            </a:r>
            <a:r>
              <a:rPr lang="en-CA" dirty="0" err="1" smtClean="0"/>
              <a:t>invoqués</a:t>
            </a:r>
            <a:r>
              <a:rPr lang="en-CA" dirty="0" smtClean="0"/>
              <a:t> à </a:t>
            </a:r>
            <a:r>
              <a:rPr lang="en-CA" dirty="0" err="1" smtClean="0"/>
              <a:t>l’utilisation</a:t>
            </a:r>
            <a:r>
              <a:rPr lang="en-CA" dirty="0" smtClean="0"/>
              <a:t> des </a:t>
            </a:r>
            <a:r>
              <a:rPr lang="en-CA" dirty="0" err="1" smtClean="0"/>
              <a:t>ressources</a:t>
            </a:r>
            <a:r>
              <a:rPr lang="en-CA" dirty="0" smtClean="0"/>
              <a:t> </a:t>
            </a:r>
            <a:r>
              <a:rPr lang="en-CA" dirty="0" err="1" smtClean="0"/>
              <a:t>d’aide</a:t>
            </a:r>
            <a:r>
              <a:rPr lang="en-CA" dirty="0" smtClean="0"/>
              <a:t> à </a:t>
            </a:r>
            <a:r>
              <a:rPr lang="en-CA" dirty="0" err="1" smtClean="0"/>
              <a:t>l’interne</a:t>
            </a:r>
            <a:r>
              <a:rPr lang="en-CA" dirty="0" smtClean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5832648"/>
          </a:xfrm>
        </p:spPr>
        <p:txBody>
          <a:bodyPr>
            <a:normAutofit/>
          </a:bodyPr>
          <a:lstStyle/>
          <a:p>
            <a:r>
              <a:rPr lang="fr-CA" sz="2800" dirty="0" smtClean="0"/>
              <a:t>La détresse et l’anxiété sont parmi les mesures qui nous ont permis d’évaluer l’ampleur des besoins en services psychosociaux des répondants.</a:t>
            </a:r>
          </a:p>
          <a:p>
            <a:endParaRPr lang="fr-CA" sz="2800" dirty="0" smtClean="0"/>
          </a:p>
          <a:p>
            <a:r>
              <a:rPr lang="fr-CA" sz="2800" dirty="0" smtClean="0"/>
              <a:t> 17,4% obtiennent un résultat indiquant qu’ils ressentent beaucoup ou énormément de détresse.</a:t>
            </a:r>
          </a:p>
          <a:p>
            <a:endParaRPr lang="fr-CA" sz="2800" dirty="0" smtClean="0"/>
          </a:p>
          <a:p>
            <a:r>
              <a:rPr lang="fr-CA" sz="2800" dirty="0"/>
              <a:t>35, 1% obtiennent un résultat indiquant qu’ils ressentent souvent ou tout le temps de l’anxiété.</a:t>
            </a:r>
          </a:p>
          <a:p>
            <a:endParaRPr lang="fr-CA" sz="2800" dirty="0" smtClean="0"/>
          </a:p>
          <a:p>
            <a:r>
              <a:rPr lang="en-CA" sz="2800" dirty="0" smtClean="0"/>
              <a:t>Les </a:t>
            </a:r>
            <a:r>
              <a:rPr lang="en-CA" sz="2800" dirty="0" err="1" smtClean="0"/>
              <a:t>filles</a:t>
            </a:r>
            <a:r>
              <a:rPr lang="en-CA" sz="2800" dirty="0" smtClean="0"/>
              <a:t> </a:t>
            </a:r>
            <a:r>
              <a:rPr lang="en-CA" sz="2800" dirty="0" err="1" smtClean="0"/>
              <a:t>disent</a:t>
            </a:r>
            <a:r>
              <a:rPr lang="en-CA" sz="2800" dirty="0" smtClean="0"/>
              <a:t> </a:t>
            </a:r>
            <a:r>
              <a:rPr lang="en-CA" sz="2800" dirty="0" err="1" smtClean="0"/>
              <a:t>éprouver</a:t>
            </a:r>
            <a:r>
              <a:rPr lang="en-CA" sz="2800" dirty="0" smtClean="0"/>
              <a:t> </a:t>
            </a:r>
            <a:r>
              <a:rPr lang="en-CA" sz="2800" dirty="0" err="1" smtClean="0"/>
              <a:t>davantage</a:t>
            </a:r>
            <a:r>
              <a:rPr lang="en-CA" sz="2800" dirty="0" smtClean="0"/>
              <a:t> de </a:t>
            </a:r>
            <a:r>
              <a:rPr lang="en-CA" sz="2800" dirty="0" err="1" smtClean="0"/>
              <a:t>détresse</a:t>
            </a:r>
            <a:r>
              <a:rPr lang="en-CA" sz="2800" dirty="0" smtClean="0"/>
              <a:t> et </a:t>
            </a:r>
            <a:r>
              <a:rPr lang="en-CA" sz="2800" dirty="0" err="1" smtClean="0"/>
              <a:t>d’anxiété</a:t>
            </a:r>
            <a:r>
              <a:rPr lang="en-CA" sz="2800" dirty="0" smtClean="0"/>
              <a:t> </a:t>
            </a:r>
            <a:r>
              <a:rPr lang="en-CA" sz="2800" dirty="0" err="1" smtClean="0"/>
              <a:t>que</a:t>
            </a:r>
            <a:r>
              <a:rPr lang="en-CA" sz="2800" dirty="0" smtClean="0"/>
              <a:t> les </a:t>
            </a:r>
            <a:r>
              <a:rPr lang="en-CA" sz="2800" dirty="0" err="1" smtClean="0"/>
              <a:t>garçons</a:t>
            </a:r>
            <a:r>
              <a:rPr lang="en-CA" sz="2800" dirty="0" smtClean="0"/>
              <a:t>.</a:t>
            </a:r>
          </a:p>
          <a:p>
            <a:endParaRPr lang="fr-CA" sz="2800" dirty="0" smtClean="0"/>
          </a:p>
          <a:p>
            <a:pPr marL="0" indent="0">
              <a:buNone/>
            </a:pPr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 smtClean="0"/>
          </a:p>
          <a:p>
            <a:endParaRPr lang="fr-CA" sz="2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81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/>
          </a:bodyPr>
          <a:lstStyle/>
          <a:p>
            <a:pPr marL="514350" indent="-457200"/>
            <a:r>
              <a:rPr lang="fr-CA" dirty="0"/>
              <a:t>L</a:t>
            </a:r>
            <a:r>
              <a:rPr lang="fr-CA" dirty="0" smtClean="0"/>
              <a:t>es conflits familiaux, la pression liée à la performance scolaire, l’intimidation et les pensées suicidaires sont des déterminants importants des problèmes psychosociaux des étudiants au collégial</a:t>
            </a:r>
          </a:p>
          <a:p>
            <a:pPr marL="57150" indent="0">
              <a:buNone/>
            </a:pPr>
            <a:endParaRPr lang="fr-CA" dirty="0" smtClean="0"/>
          </a:p>
          <a:p>
            <a:pPr marL="457200" lvl="1" indent="0">
              <a:buNone/>
            </a:pPr>
            <a:endParaRPr lang="fr-CA" dirty="0" smtClean="0"/>
          </a:p>
          <a:p>
            <a:pPr lvl="1"/>
            <a:endParaRPr lang="en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1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Le </a:t>
            </a:r>
            <a:r>
              <a:rPr lang="en-CA" dirty="0" err="1" smtClean="0"/>
              <a:t>niveau</a:t>
            </a:r>
            <a:r>
              <a:rPr lang="en-CA" dirty="0" smtClean="0"/>
              <a:t> de </a:t>
            </a:r>
            <a:r>
              <a:rPr lang="en-CA" dirty="0" err="1" smtClean="0"/>
              <a:t>préjugés</a:t>
            </a:r>
            <a:r>
              <a:rPr lang="en-CA" dirty="0" smtClean="0"/>
              <a:t> à </a:t>
            </a:r>
            <a:r>
              <a:rPr lang="en-CA" dirty="0" err="1" smtClean="0"/>
              <a:t>l’égard</a:t>
            </a:r>
            <a:r>
              <a:rPr lang="en-CA" dirty="0" smtClean="0"/>
              <a:t> de la santé </a:t>
            </a:r>
            <a:r>
              <a:rPr lang="en-CA" dirty="0" err="1" smtClean="0"/>
              <a:t>mentale</a:t>
            </a:r>
            <a:r>
              <a:rPr lang="en-CA" dirty="0" smtClean="0"/>
              <a:t> chez les </a:t>
            </a:r>
            <a:r>
              <a:rPr lang="en-CA" dirty="0" err="1" smtClean="0"/>
              <a:t>répondants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relativement</a:t>
            </a:r>
            <a:r>
              <a:rPr lang="en-CA" dirty="0" smtClean="0"/>
              <a:t> “</a:t>
            </a:r>
            <a:r>
              <a:rPr lang="en-CA" dirty="0" err="1" smtClean="0"/>
              <a:t>moyen</a:t>
            </a:r>
            <a:r>
              <a:rPr lang="en-CA" dirty="0" smtClean="0"/>
              <a:t>”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Il y a des relations significatives, bien que faibles, entre le score total de détresse, d’anxiété et le score total de préjugés à l’égard de la santé mentale.</a:t>
            </a:r>
          </a:p>
          <a:p>
            <a:endParaRPr lang="fr-CA" dirty="0" smtClean="0"/>
          </a:p>
          <a:p>
            <a:r>
              <a:rPr lang="en-CA" dirty="0" err="1" smtClean="0"/>
              <a:t>Également</a:t>
            </a:r>
            <a:r>
              <a:rPr lang="en-CA" dirty="0" smtClean="0"/>
              <a:t>, entre le score total de </a:t>
            </a:r>
            <a:r>
              <a:rPr lang="en-CA" dirty="0" err="1" smtClean="0"/>
              <a:t>préjugés</a:t>
            </a:r>
            <a:r>
              <a:rPr lang="en-CA" dirty="0" smtClean="0"/>
              <a:t> et le </a:t>
            </a:r>
            <a:r>
              <a:rPr lang="en-CA" dirty="0" err="1" smtClean="0"/>
              <a:t>recours</a:t>
            </a:r>
            <a:r>
              <a:rPr lang="en-CA" dirty="0" smtClean="0"/>
              <a:t> aux </a:t>
            </a:r>
            <a:r>
              <a:rPr lang="en-CA" dirty="0" err="1" smtClean="0"/>
              <a:t>ressources</a:t>
            </a:r>
            <a:r>
              <a:rPr lang="en-CA" dirty="0" smtClean="0"/>
              <a:t> </a:t>
            </a:r>
            <a:r>
              <a:rPr lang="en-CA" dirty="0" err="1" smtClean="0"/>
              <a:t>d’aide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13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b="1" dirty="0" smtClean="0"/>
              <a:t>À </a:t>
            </a:r>
            <a:r>
              <a:rPr lang="fr-CA" b="1" dirty="0"/>
              <a:t>la lumière des résultats, une grande conclusion </a:t>
            </a:r>
            <a:r>
              <a:rPr lang="fr-CA" b="1" dirty="0" smtClean="0"/>
              <a:t>s’impose…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b="1" dirty="0" smtClean="0"/>
              <a:t> </a:t>
            </a:r>
            <a:r>
              <a:rPr lang="fr-CA" b="1" dirty="0"/>
              <a:t>soit la nécessité d’offrir des services d’aide </a:t>
            </a:r>
            <a:r>
              <a:rPr lang="fr-CA" b="1" dirty="0" smtClean="0"/>
              <a:t>aux </a:t>
            </a:r>
            <a:r>
              <a:rPr lang="fr-CA" b="1" dirty="0"/>
              <a:t>étudiants qui éprouvent des difficultés personnelles.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1817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i="1" dirty="0" smtClean="0"/>
              <a:t>MERCI!</a:t>
            </a:r>
            <a:endParaRPr lang="fr-CA" sz="5400" i="1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 rot="870854">
            <a:off x="3623537" y="2524466"/>
            <a:ext cx="5064953" cy="1695631"/>
          </a:xfrm>
        </p:spPr>
        <p:txBody>
          <a:bodyPr>
            <a:noAutofit/>
          </a:bodyPr>
          <a:lstStyle/>
          <a:p>
            <a:pPr algn="ctr"/>
            <a:r>
              <a:rPr lang="en-CA" sz="6000" dirty="0" err="1" smtClean="0"/>
              <a:t>Période</a:t>
            </a:r>
            <a:r>
              <a:rPr lang="en-CA" sz="6000" dirty="0" smtClean="0"/>
              <a:t> de questions</a:t>
            </a:r>
            <a:endParaRPr lang="fr-CA" sz="6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69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755576" y="4293096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r>
              <a:rPr lang="en-CA" dirty="0" smtClean="0"/>
              <a:t>Marc-André Gosselin</a:t>
            </a:r>
          </a:p>
          <a:p>
            <a:r>
              <a:rPr lang="en-CA" dirty="0" err="1" smtClean="0"/>
              <a:t>Collège</a:t>
            </a:r>
            <a:r>
              <a:rPr lang="en-CA" dirty="0" smtClean="0"/>
              <a:t> de Bois-de-Boulogne</a:t>
            </a:r>
          </a:p>
          <a:p>
            <a:r>
              <a:rPr lang="en-CA" dirty="0" smtClean="0"/>
              <a:t>514 332-3000 (7836)</a:t>
            </a:r>
          </a:p>
          <a:p>
            <a:r>
              <a:rPr lang="en-CA" dirty="0">
                <a:hlinkClick r:id="rId2"/>
              </a:rPr>
              <a:t>m</a:t>
            </a:r>
            <a:r>
              <a:rPr lang="en-CA" dirty="0" smtClean="0">
                <a:hlinkClick r:id="rId2"/>
              </a:rPr>
              <a:t>arcandre.gosselin@bdeb.qc.ca</a:t>
            </a:r>
            <a:endParaRPr lang="en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63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fr-CA" sz="4100" dirty="0"/>
              <a:t>La </a:t>
            </a:r>
            <a:r>
              <a:rPr lang="fr-CA" sz="4100" u="sng" dirty="0"/>
              <a:t>troisième section</a:t>
            </a:r>
            <a:r>
              <a:rPr lang="fr-CA" sz="4100" dirty="0"/>
              <a:t> </a:t>
            </a:r>
            <a:endParaRPr lang="fr-CA" sz="4100" dirty="0" smtClean="0"/>
          </a:p>
          <a:p>
            <a:pPr lvl="1"/>
            <a:r>
              <a:rPr lang="fr-CA" sz="3600" dirty="0" smtClean="0"/>
              <a:t>Les échelles de mesure </a:t>
            </a:r>
            <a:r>
              <a:rPr lang="fr-CA" sz="3600" dirty="0"/>
              <a:t>de </a:t>
            </a:r>
            <a:r>
              <a:rPr lang="fr-CA" sz="3600" dirty="0" smtClean="0"/>
              <a:t>détresse </a:t>
            </a:r>
            <a:r>
              <a:rPr lang="fr-CA" sz="3600" dirty="0"/>
              <a:t>et </a:t>
            </a:r>
            <a:r>
              <a:rPr lang="fr-CA" sz="3600" dirty="0" smtClean="0"/>
              <a:t>d’anxiété</a:t>
            </a:r>
            <a:r>
              <a:rPr lang="fr-CA" sz="3600" dirty="0"/>
              <a:t>. </a:t>
            </a:r>
            <a:endParaRPr lang="fr-CA" sz="3600" dirty="0" smtClean="0"/>
          </a:p>
          <a:p>
            <a:endParaRPr lang="en-CA" dirty="0"/>
          </a:p>
          <a:p>
            <a:pPr marL="0" indent="0">
              <a:buNone/>
            </a:pPr>
            <a:r>
              <a:rPr lang="en-CA" b="1" dirty="0" err="1" smtClean="0"/>
              <a:t>Mesure</a:t>
            </a:r>
            <a:r>
              <a:rPr lang="en-CA" b="1" dirty="0" smtClean="0"/>
              <a:t> de la </a:t>
            </a:r>
            <a:r>
              <a:rPr lang="en-CA" b="1" dirty="0" err="1" smtClean="0"/>
              <a:t>détresse</a:t>
            </a:r>
            <a:endParaRPr lang="fr-CA" b="1" dirty="0" smtClean="0"/>
          </a:p>
          <a:p>
            <a:r>
              <a:rPr lang="fr-CA" dirty="0" smtClean="0"/>
              <a:t>Les </a:t>
            </a:r>
            <a:r>
              <a:rPr lang="fr-CA" dirty="0"/>
              <a:t>questions sur la détresse ont été développées à partir de </a:t>
            </a:r>
            <a:r>
              <a:rPr lang="fr-CA" i="1" dirty="0"/>
              <a:t>l’ « Échelle de changement de </a:t>
            </a:r>
            <a:r>
              <a:rPr lang="fr-CA" i="1" dirty="0" smtClean="0"/>
              <a:t>vie </a:t>
            </a:r>
            <a:r>
              <a:rPr lang="fr-CA" i="1" dirty="0"/>
              <a:t>de Holmes et </a:t>
            </a:r>
            <a:r>
              <a:rPr lang="fr-CA" i="1" dirty="0" err="1" smtClean="0"/>
              <a:t>Rahe</a:t>
            </a:r>
            <a:r>
              <a:rPr lang="fr-CA" i="1" dirty="0" smtClean="0"/>
              <a:t>, 1967</a:t>
            </a:r>
            <a:r>
              <a:rPr lang="fr-CA" i="1" dirty="0"/>
              <a:t> </a:t>
            </a:r>
            <a:r>
              <a:rPr lang="fr-CA" i="1" dirty="0" smtClean="0"/>
              <a:t>»</a:t>
            </a:r>
            <a:r>
              <a:rPr lang="fr-CA" dirty="0" smtClean="0"/>
              <a:t>. </a:t>
            </a:r>
          </a:p>
          <a:p>
            <a:r>
              <a:rPr lang="fr-CA" dirty="0" smtClean="0"/>
              <a:t>Notre question sur la détresse comporte 22 </a:t>
            </a:r>
            <a:r>
              <a:rPr lang="fr-CA" dirty="0"/>
              <a:t>énoncés </a:t>
            </a:r>
            <a:r>
              <a:rPr lang="fr-CA" dirty="0" smtClean="0"/>
              <a:t>avec une </a:t>
            </a:r>
            <a:r>
              <a:rPr lang="fr-CA" dirty="0"/>
              <a:t>échelle de 0 à </a:t>
            </a:r>
            <a:r>
              <a:rPr lang="fr-CA" dirty="0" smtClean="0"/>
              <a:t>3. </a:t>
            </a:r>
          </a:p>
          <a:p>
            <a:r>
              <a:rPr lang="fr-CA" dirty="0" smtClean="0"/>
              <a:t>Le </a:t>
            </a:r>
            <a:r>
              <a:rPr lang="fr-CA" dirty="0"/>
              <a:t>score 0 </a:t>
            </a:r>
            <a:r>
              <a:rPr lang="fr-CA" dirty="0" smtClean="0"/>
              <a:t>correspond </a:t>
            </a:r>
            <a:r>
              <a:rPr lang="fr-CA" dirty="0"/>
              <a:t>à « Aucune », 1 </a:t>
            </a:r>
            <a:r>
              <a:rPr lang="fr-CA" dirty="0" smtClean="0"/>
              <a:t>signifie </a:t>
            </a:r>
            <a:r>
              <a:rPr lang="fr-CA" dirty="0"/>
              <a:t>« Peu », 2 « Beaucoup » et 3 « Énormément ». </a:t>
            </a:r>
            <a:endParaRPr lang="fr-CA" dirty="0" smtClean="0"/>
          </a:p>
          <a:p>
            <a:r>
              <a:rPr lang="fr-CA" dirty="0" smtClean="0"/>
              <a:t>À partir </a:t>
            </a:r>
            <a:r>
              <a:rPr lang="fr-CA" dirty="0"/>
              <a:t>des réponses obtenues, nous avons créé un score total variant d’un minimum de 0 à </a:t>
            </a:r>
            <a:r>
              <a:rPr lang="fr-CA" dirty="0" smtClean="0"/>
              <a:t>un </a:t>
            </a:r>
            <a:r>
              <a:rPr lang="fr-CA" dirty="0"/>
              <a:t>maximum de 66</a:t>
            </a:r>
            <a:r>
              <a:rPr lang="fr-CA" dirty="0" smtClean="0"/>
              <a:t>.</a:t>
            </a:r>
          </a:p>
          <a:p>
            <a:endParaRPr lang="en-CA" dirty="0" smtClean="0"/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11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 err="1" smtClean="0"/>
              <a:t>Mesure</a:t>
            </a:r>
            <a:r>
              <a:rPr lang="en-CA" b="1" dirty="0" smtClean="0"/>
              <a:t> de </a:t>
            </a:r>
            <a:r>
              <a:rPr lang="en-CA" b="1" dirty="0" err="1" smtClean="0"/>
              <a:t>l’anxiété</a:t>
            </a:r>
            <a:endParaRPr lang="fr-CA" b="1" dirty="0"/>
          </a:p>
          <a:p>
            <a:r>
              <a:rPr lang="fr-CA" dirty="0"/>
              <a:t>La question sur l’anxiété a été construite à partir et de </a:t>
            </a:r>
            <a:r>
              <a:rPr lang="fr-CA" i="1" dirty="0"/>
              <a:t>l’ « Inventaire d’anxiété de Beck (IAB), 1988 »</a:t>
            </a:r>
            <a:r>
              <a:rPr lang="fr-CA" dirty="0"/>
              <a:t> qui mesure les principaux symptômes d’anxiété cognitifs et somatiques </a:t>
            </a:r>
            <a:endParaRPr lang="fr-CA" dirty="0" smtClean="0"/>
          </a:p>
          <a:p>
            <a:r>
              <a:rPr lang="fr-CA" dirty="0" smtClean="0"/>
              <a:t>Notre </a:t>
            </a:r>
            <a:r>
              <a:rPr lang="fr-CA" dirty="0"/>
              <a:t>question sur l’anxiété comporte 21 </a:t>
            </a:r>
            <a:r>
              <a:rPr lang="fr-CA" dirty="0" smtClean="0"/>
              <a:t>énoncés avec une </a:t>
            </a:r>
            <a:r>
              <a:rPr lang="fr-CA" dirty="0"/>
              <a:t>échelle de 0 à </a:t>
            </a:r>
            <a:r>
              <a:rPr lang="fr-CA" dirty="0" smtClean="0"/>
              <a:t>3. </a:t>
            </a:r>
          </a:p>
          <a:p>
            <a:r>
              <a:rPr lang="fr-CA" dirty="0" smtClean="0"/>
              <a:t>Le score 0 correspond à </a:t>
            </a:r>
            <a:r>
              <a:rPr lang="fr-CA" dirty="0"/>
              <a:t>« Jamais », 1 « Parfois », 2 « Souvent » et 3 « Tout le temps ». </a:t>
            </a:r>
            <a:endParaRPr lang="fr-CA" dirty="0" smtClean="0"/>
          </a:p>
          <a:p>
            <a:r>
              <a:rPr lang="fr-CA" dirty="0" smtClean="0"/>
              <a:t>À </a:t>
            </a:r>
            <a:r>
              <a:rPr lang="fr-CA" dirty="0"/>
              <a:t>partir des réponses obtenues, nous avons créé un score total variant d’un minimum de 0 à un maximum de 63.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867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5577483"/>
          </a:xfrm>
        </p:spPr>
        <p:txBody>
          <a:bodyPr>
            <a:normAutofit lnSpcReduction="10000"/>
          </a:bodyPr>
          <a:lstStyle/>
          <a:p>
            <a:r>
              <a:rPr lang="fr-CA" b="1" dirty="0"/>
              <a:t>La</a:t>
            </a:r>
            <a:r>
              <a:rPr lang="fr-CA" b="1" u="sng" dirty="0"/>
              <a:t> quatrième section</a:t>
            </a:r>
            <a:r>
              <a:rPr lang="fr-CA" b="1" dirty="0"/>
              <a:t> </a:t>
            </a:r>
            <a:endParaRPr lang="fr-CA" b="1" dirty="0" smtClean="0"/>
          </a:p>
          <a:p>
            <a:pPr lvl="1"/>
            <a:r>
              <a:rPr lang="fr-CA" dirty="0" smtClean="0"/>
              <a:t>Les </a:t>
            </a:r>
            <a:r>
              <a:rPr lang="fr-CA" dirty="0"/>
              <a:t>préjugés à l’égard de la santé mentale. </a:t>
            </a:r>
            <a:endParaRPr lang="fr-CA" dirty="0" smtClean="0"/>
          </a:p>
          <a:p>
            <a:pPr lvl="2"/>
            <a:r>
              <a:rPr lang="fr-CA" dirty="0" smtClean="0"/>
              <a:t>Cette </a:t>
            </a:r>
            <a:r>
              <a:rPr lang="fr-CA" dirty="0"/>
              <a:t>partie comprend 19 énoncés sur lesquels les répondants avaient à exprimer leur degré d’accord ou de désaccord. Dans la séquence des énoncés, certaines formulations ont été inversées de manière à éviter la stéréotypie des réponses.</a:t>
            </a:r>
          </a:p>
          <a:p>
            <a:pPr lvl="2"/>
            <a:r>
              <a:rPr lang="fr-CA" dirty="0" smtClean="0"/>
              <a:t>Les </a:t>
            </a:r>
            <a:r>
              <a:rPr lang="fr-CA" dirty="0"/>
              <a:t>19 énoncés </a:t>
            </a:r>
            <a:r>
              <a:rPr lang="fr-CA" dirty="0" smtClean="0"/>
              <a:t>ont </a:t>
            </a:r>
            <a:r>
              <a:rPr lang="fr-CA" dirty="0"/>
              <a:t>été développés à partir de nos connaissances sur le sujet </a:t>
            </a:r>
            <a:r>
              <a:rPr lang="fr-CA" dirty="0" smtClean="0"/>
              <a:t>et d’une </a:t>
            </a:r>
            <a:r>
              <a:rPr lang="fr-CA" dirty="0"/>
              <a:t>consultation </a:t>
            </a:r>
            <a:r>
              <a:rPr lang="fr-CA" dirty="0" smtClean="0"/>
              <a:t>auprès de </a:t>
            </a:r>
            <a:r>
              <a:rPr lang="fr-CA" dirty="0"/>
              <a:t>collègues du département de psychologie du </a:t>
            </a:r>
            <a:r>
              <a:rPr lang="fr-CA" dirty="0" smtClean="0"/>
              <a:t>collège </a:t>
            </a:r>
            <a:r>
              <a:rPr lang="fr-CA" dirty="0"/>
              <a:t>de Bois-de-Boulogne. </a:t>
            </a:r>
          </a:p>
          <a:p>
            <a:pPr lvl="2"/>
            <a:r>
              <a:rPr lang="fr-CA" dirty="0" smtClean="0"/>
              <a:t>Nous </a:t>
            </a:r>
            <a:r>
              <a:rPr lang="fr-CA" dirty="0"/>
              <a:t>avons construit un score total variant d’un minimum de 19 à un maximum de 76. Le score 19 indique une absence de préjugés et 76 la présence </a:t>
            </a:r>
            <a:r>
              <a:rPr lang="fr-CA" dirty="0" smtClean="0"/>
              <a:t>de </a:t>
            </a:r>
            <a:r>
              <a:rPr lang="fr-CA" dirty="0"/>
              <a:t>tels préjugés.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Marc-André Gosselin et Robert Ducharme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3B7C-D714-4CC3-88B9-30CE527347DF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26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2518</Words>
  <Application>Microsoft Office PowerPoint</Application>
  <PresentationFormat>Affichage à l'écran (4:3)</PresentationFormat>
  <Paragraphs>397</Paragraphs>
  <Slides>69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69</vt:i4>
      </vt:variant>
    </vt:vector>
  </HeadingPairs>
  <TitlesOfParts>
    <vt:vector size="70" baseType="lpstr">
      <vt:lpstr>Thème Office</vt:lpstr>
      <vt:lpstr>Résultats à l’enquête concernant les besoins des étudiants à l’égard des services d’aide psychosociaux dans le réseau collégial à la session d’automne 2014</vt:lpstr>
      <vt:lpstr> 1. Contexte et pertinence  </vt:lpstr>
      <vt:lpstr>2. Objectif général de recherche</vt:lpstr>
      <vt:lpstr>2.1 Questions de recherche</vt:lpstr>
      <vt:lpstr>3. Méthodologie</vt:lpstr>
      <vt:lpstr>3.1 Présentation générale du questionnaire</vt:lpstr>
      <vt:lpstr>Présentation PowerPoint</vt:lpstr>
      <vt:lpstr>Présentation PowerPoint</vt:lpstr>
      <vt:lpstr>Présentation PowerPoint</vt:lpstr>
      <vt:lpstr>Présentation PowerPoint</vt:lpstr>
      <vt:lpstr>3.2 Procédures </vt:lpstr>
      <vt:lpstr>3.3 Traitement des données</vt:lpstr>
      <vt:lpstr>3.4 Les caractéristiques des répondants</vt:lpstr>
      <vt:lpstr>Sexe</vt:lpstr>
      <vt:lpstr>Représentativité selon le sexe</vt:lpstr>
      <vt:lpstr>Âge</vt:lpstr>
      <vt:lpstr>4. Résultats de l’enquête  </vt:lpstr>
      <vt:lpstr>4.1 Les ressources d’aide à l’interne</vt:lpstr>
      <vt:lpstr> Recours aux ressources d’aide à l’interne (%) </vt:lpstr>
      <vt:lpstr>Le recours au psychologue,  à l’API, au CO, à l’infirmière et au travailleur social est toujours significativement plus élevée chez les filles que chez les garçons  (test t p &lt; .000).   À titre d’exemple, le graphique suivant illustre la différence de l’utilisation du psychologue chez les garçons et les filles.  </vt:lpstr>
      <vt:lpstr>Présentation PowerPoint</vt:lpstr>
      <vt:lpstr>Les cégeps et le recours aux ressources d’aide à l’interne (%)</vt:lpstr>
      <vt:lpstr>Présentation PowerPoint</vt:lpstr>
      <vt:lpstr>4.3 Les ressources d’aide à l’externe</vt:lpstr>
      <vt:lpstr>4.4 La détresse</vt:lpstr>
      <vt:lpstr>Les principaux indicateurs de détresse (%) (beaucoup et énormément)</vt:lpstr>
      <vt:lpstr>Relation entre détresse et nombre de recours aux ressources d’aide à l’interne </vt:lpstr>
      <vt:lpstr>Prédicteurs du score total de détresse (R2)</vt:lpstr>
      <vt:lpstr>4.5 L’anxiété</vt:lpstr>
      <vt:lpstr>Les principaux symptômes liés à l’anxiété (%) (Souvent + tout le temps)</vt:lpstr>
      <vt:lpstr>Prédicteurs du score total d’anxiété (R2)</vt:lpstr>
      <vt:lpstr>Relation entre détresse et anxiété</vt:lpstr>
      <vt:lpstr>Relation entre anxiété et utilisation des ressources d’aide à l’interne</vt:lpstr>
      <vt:lpstr>4.6 Les préjugés en santé mentale</vt:lpstr>
      <vt:lpstr>Préjugés en santé mentale  selon leur ordre d’importance (%)</vt:lpstr>
      <vt:lpstr> Préjugés et utilisation des ressources d’aide </vt:lpstr>
      <vt:lpstr>Formation en santé mentale  et préjugés</vt:lpstr>
      <vt:lpstr>Comparaison selon le sexe, la formation et les préjugés</vt:lpstr>
      <vt:lpstr>4.7 Analyse des composantes de la détresse et de l’anxiété</vt:lpstr>
      <vt:lpstr>Conflits familiaux</vt:lpstr>
      <vt:lpstr>Conflits familiaux et détresse</vt:lpstr>
      <vt:lpstr>Conflits familiaux et anxiété</vt:lpstr>
      <vt:lpstr>Prédicteurs des conflits familiaux (R2)</vt:lpstr>
      <vt:lpstr>Pression liée à la performance scolaire</vt:lpstr>
      <vt:lpstr>Pression liée à la performance scolaire et détresse </vt:lpstr>
      <vt:lpstr>Pression liée à la performance scolaire et anxiété </vt:lpstr>
      <vt:lpstr>Prédicteurs de la pression liée à la performance scolaire (R2)</vt:lpstr>
      <vt:lpstr>Pensées suicidaires</vt:lpstr>
      <vt:lpstr>Pensées suicidaires selon les cégeps  (Parfois+ souvent + tout le temps)</vt:lpstr>
      <vt:lpstr>Pensées suicidaires selon le sexe </vt:lpstr>
      <vt:lpstr>Pensées suicidaires et conflit culturel</vt:lpstr>
      <vt:lpstr>Détresse et pensées suicidaires</vt:lpstr>
      <vt:lpstr>Anxiété et pensées suicidaires</vt:lpstr>
      <vt:lpstr>Préjugé 9.1 et pensées suicidaires</vt:lpstr>
      <vt:lpstr>Préjugé 9.13 et pensées suicidaires </vt:lpstr>
      <vt:lpstr>Prédicteurs des pensées suicidaires (R2)</vt:lpstr>
      <vt:lpstr>Intimidation</vt:lpstr>
      <vt:lpstr>Prédicteurs de l’intimidation (R2)</vt:lpstr>
      <vt:lpstr>Relation entre l’intimidation  et la détresse</vt:lpstr>
      <vt:lpstr>Relation entre l’intimidation  et l’anxiété</vt:lpstr>
      <vt:lpstr>Relation entre l’intimidation  et les pensées suicidaires</vt:lpstr>
      <vt:lpstr>Présentation PowerPoint</vt:lpstr>
      <vt:lpstr>5. Les conclusions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Période de 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À L’ENQUÊTE CONCERNANT L’UTILISATION DES SERVICES D’AIDE AINSI QUE LES FACTEURS FACILITANTS ET FREINANTS À LA CONSULTATION AUPRÈS D’UNE POPULATION</dc:title>
  <dc:creator>Marc-André</dc:creator>
  <cp:lastModifiedBy>Utilisateur</cp:lastModifiedBy>
  <cp:revision>379</cp:revision>
  <cp:lastPrinted>2014-06-10T15:53:27Z</cp:lastPrinted>
  <dcterms:created xsi:type="dcterms:W3CDTF">2014-05-25T22:08:17Z</dcterms:created>
  <dcterms:modified xsi:type="dcterms:W3CDTF">2022-12-06T20:13:33Z</dcterms:modified>
</cp:coreProperties>
</file>