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handoutMasterIdLst>
    <p:handoutMasterId r:id="rId13"/>
  </p:handoutMasterIdLst>
  <p:sldIdLst>
    <p:sldId id="256" r:id="rId2"/>
    <p:sldId id="290" r:id="rId3"/>
    <p:sldId id="292" r:id="rId4"/>
    <p:sldId id="257" r:id="rId5"/>
    <p:sldId id="293" r:id="rId6"/>
    <p:sldId id="345" r:id="rId7"/>
    <p:sldId id="309" r:id="rId8"/>
    <p:sldId id="346" r:id="rId9"/>
    <p:sldId id="327" r:id="rId10"/>
    <p:sldId id="347" r:id="rId11"/>
    <p:sldId id="34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66FF66"/>
    <a:srgbClr val="0000FF"/>
    <a:srgbClr val="FF6FCF"/>
    <a:srgbClr val="FF0000"/>
    <a:srgbClr val="66FFCC"/>
    <a:srgbClr val="999999"/>
    <a:srgbClr val="FFCC66"/>
    <a:srgbClr val="0080FF"/>
    <a:srgbClr val="8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9" d="100"/>
          <a:sy n="79" d="100"/>
        </p:scale>
        <p:origin x="-126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E704E-51FA-0744-A4C2-B5ED173DDE2D}" type="datetimeFigureOut">
              <a:rPr lang="fr-FR" smtClean="0"/>
              <a:t>13/12/2022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77B68-A79F-CA4E-BAFE-C2836B5BD0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7084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December 13, 2022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December 13,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December 13,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13,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December 13,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December 13,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December 13,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December 13,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December 13,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December 13, 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December 13,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December 13,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acques4975@icloud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68159" y="2442308"/>
            <a:ext cx="3646333" cy="1968328"/>
          </a:xfrm>
        </p:spPr>
        <p:txBody>
          <a:bodyPr>
            <a:normAutofit fontScale="90000"/>
          </a:bodyPr>
          <a:lstStyle/>
          <a:p>
            <a:r>
              <a:rPr lang="fr-FR" sz="2800" b="1" dirty="0" smtClean="0"/>
              <a:t>Les défis organisationnels posés par la CUA dans les collèges et les universités</a:t>
            </a:r>
            <a:endParaRPr lang="fr-FR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674920"/>
          </a:xfrm>
        </p:spPr>
        <p:txBody>
          <a:bodyPr>
            <a:normAutofit lnSpcReduction="10000"/>
          </a:bodyPr>
          <a:lstStyle/>
          <a:p>
            <a:endParaRPr lang="fr-FR" dirty="0" smtClean="0"/>
          </a:p>
          <a:p>
            <a:r>
              <a:rPr lang="fr-FR" i="1" dirty="0" smtClean="0">
                <a:solidFill>
                  <a:srgbClr val="146891"/>
                </a:solidFill>
              </a:rPr>
              <a:t>Jacques Belleau</a:t>
            </a:r>
          </a:p>
          <a:p>
            <a:r>
              <a:rPr lang="fr-FR" i="1" dirty="0" smtClean="0">
                <a:solidFill>
                  <a:srgbClr val="146891"/>
                </a:solidFill>
              </a:rPr>
              <a:t>Consultant expert en</a:t>
            </a:r>
          </a:p>
          <a:p>
            <a:r>
              <a:rPr lang="fr-FR" i="1" dirty="0" smtClean="0">
                <a:solidFill>
                  <a:srgbClr val="146891"/>
                </a:solidFill>
              </a:rPr>
              <a:t>pédagogie et innovation</a:t>
            </a:r>
          </a:p>
          <a:p>
            <a:r>
              <a:rPr lang="fr-FR" dirty="0">
                <a:solidFill>
                  <a:schemeClr val="accent1"/>
                </a:solidFill>
                <a:hlinkClick r:id="rId2"/>
              </a:rPr>
              <a:t>Jacques4975@icloud.com</a:t>
            </a:r>
            <a:endParaRPr lang="fr-FR" dirty="0">
              <a:solidFill>
                <a:schemeClr val="accent1"/>
              </a:solidFill>
            </a:endParaRPr>
          </a:p>
          <a:p>
            <a:endParaRPr lang="fr-FR" i="1" dirty="0">
              <a:solidFill>
                <a:srgbClr val="146891"/>
              </a:solidFill>
            </a:endParaRPr>
          </a:p>
        </p:txBody>
      </p:sp>
      <p:grpSp>
        <p:nvGrpSpPr>
          <p:cNvPr id="7" name="Grouper 6"/>
          <p:cNvGrpSpPr/>
          <p:nvPr/>
        </p:nvGrpSpPr>
        <p:grpSpPr>
          <a:xfrm>
            <a:off x="5068050" y="460956"/>
            <a:ext cx="2631662" cy="1546762"/>
            <a:chOff x="4927310" y="460956"/>
            <a:chExt cx="2631662" cy="1546762"/>
          </a:xfrm>
        </p:grpSpPr>
        <p:sp>
          <p:nvSpPr>
            <p:cNvPr id="4" name="Rectangle 3"/>
            <p:cNvSpPr/>
            <p:nvPr/>
          </p:nvSpPr>
          <p:spPr>
            <a:xfrm>
              <a:off x="4927310" y="460956"/>
              <a:ext cx="1166320" cy="921911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5400" b="1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C</a:t>
              </a:r>
              <a:endParaRPr lang="fr-FR" sz="5400" b="1" dirty="0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5" name="Ellipse 4"/>
            <p:cNvSpPr/>
            <p:nvPr/>
          </p:nvSpPr>
          <p:spPr>
            <a:xfrm>
              <a:off x="5653865" y="921912"/>
              <a:ext cx="1167646" cy="983373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5400" b="1" dirty="0" smtClean="0">
                  <a:solidFill>
                    <a:srgbClr val="000000"/>
                  </a:solidFill>
                  <a:latin typeface="Apple Chancery"/>
                  <a:cs typeface="Apple Chancery"/>
                </a:rPr>
                <a:t>U</a:t>
              </a:r>
              <a:endParaRPr lang="fr-FR" sz="5400" b="1" dirty="0">
                <a:solidFill>
                  <a:srgbClr val="000000"/>
                </a:solidFill>
                <a:latin typeface="Apple Chancery"/>
                <a:cs typeface="Apple Chancery"/>
              </a:endParaRPr>
            </a:p>
          </p:txBody>
        </p:sp>
        <p:sp>
          <p:nvSpPr>
            <p:cNvPr id="6" name="Triangle isocèle 5"/>
            <p:cNvSpPr/>
            <p:nvPr/>
          </p:nvSpPr>
          <p:spPr>
            <a:xfrm>
              <a:off x="6383881" y="921912"/>
              <a:ext cx="1175091" cy="1085806"/>
            </a:xfrm>
            <a:prstGeom prst="triangle">
              <a:avLst>
                <a:gd name="adj" fmla="val 51743"/>
              </a:avLst>
            </a:prstGeom>
            <a:solidFill>
              <a:srgbClr val="008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5400" b="1" dirty="0" smtClean="0">
                  <a:solidFill>
                    <a:srgbClr val="000000"/>
                  </a:solidFill>
                  <a:latin typeface="Rockwell"/>
                  <a:cs typeface="Rockwell"/>
                </a:rPr>
                <a:t>A</a:t>
              </a:r>
              <a:endParaRPr lang="fr-FR" sz="5400" b="1" dirty="0">
                <a:solidFill>
                  <a:srgbClr val="000000"/>
                </a:solidFill>
                <a:latin typeface="Rockwell"/>
                <a:cs typeface="Rockwell"/>
              </a:endParaRPr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488462" y="2813538"/>
            <a:ext cx="2464437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Atelier 601</a:t>
            </a:r>
          </a:p>
          <a:p>
            <a:r>
              <a:rPr lang="fr-FR" sz="2400" b="1" dirty="0" smtClean="0">
                <a:solidFill>
                  <a:schemeClr val="bg1"/>
                </a:solidFill>
              </a:rPr>
              <a:t>Colloque AQPC </a:t>
            </a:r>
          </a:p>
          <a:p>
            <a:r>
              <a:rPr lang="fr-FR" sz="2400" b="1" dirty="0" smtClean="0">
                <a:solidFill>
                  <a:schemeClr val="bg1"/>
                </a:solidFill>
              </a:rPr>
              <a:t>Juin 2015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49336" y="2482088"/>
            <a:ext cx="39188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chemeClr val="accent1"/>
                </a:solidFill>
              </a:rPr>
              <a:t>NOTE:</a:t>
            </a:r>
          </a:p>
          <a:p>
            <a:r>
              <a:rPr lang="fr-FR" sz="2400" i="1" dirty="0" smtClean="0">
                <a:solidFill>
                  <a:schemeClr val="accent1"/>
                </a:solidFill>
              </a:rPr>
              <a:t>Des documents d’information  sur la CUA sont  disponibles via le site du CAPRES.</a:t>
            </a:r>
          </a:p>
        </p:txBody>
      </p:sp>
    </p:spTree>
    <p:extLst>
      <p:ext uri="{BB962C8B-B14F-4D97-AF65-F5344CB8AC3E}">
        <p14:creationId xmlns:p14="http://schemas.microsoft.com/office/powerpoint/2010/main" val="79569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2999" y="3825553"/>
            <a:ext cx="2666078" cy="251999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50099" y="0"/>
            <a:ext cx="3305097" cy="55961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Les ressources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616438" y="1053515"/>
            <a:ext cx="76874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chemeClr val="bg2">
                    <a:lumMod val="50000"/>
                  </a:schemeClr>
                </a:solidFill>
              </a:rPr>
              <a:t>Dans l’action, les unités administratives oublient la raison d’être de l’organisation au profit d’une vision sectorielle. </a:t>
            </a:r>
          </a:p>
          <a:p>
            <a:endParaRPr lang="fr-FR" sz="32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fr-FR" sz="3200" dirty="0" smtClean="0">
                <a:solidFill>
                  <a:schemeClr val="bg2">
                    <a:lumMod val="50000"/>
                  </a:schemeClr>
                </a:solidFill>
              </a:rPr>
              <a:t>La CUA nous invite à recentrer l’action sur la classe en faisant de la place à tous les intervenants.</a:t>
            </a:r>
            <a:endParaRPr lang="fr-FR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84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3230" y="1720734"/>
            <a:ext cx="2285946" cy="195938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50099" y="0"/>
            <a:ext cx="3536516" cy="559617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La volonté d’agir</a:t>
            </a:r>
            <a:endParaRPr lang="fr-F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15434" y="930022"/>
            <a:ext cx="8069330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2">
                    <a:lumMod val="50000"/>
                  </a:schemeClr>
                </a:solidFill>
              </a:rPr>
              <a:t>Relever les trois défis dont il vient d’être question implique une volonté d’agir en tenant compte du contexte et des acteurs. </a:t>
            </a:r>
          </a:p>
          <a:p>
            <a:endParaRPr lang="fr-FR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fr-FR" sz="2800" dirty="0" smtClean="0">
                <a:solidFill>
                  <a:schemeClr val="bg2">
                    <a:lumMod val="50000"/>
                  </a:schemeClr>
                </a:solidFill>
              </a:rPr>
              <a:t>En tant que gestionnaire vous pouvez </a:t>
            </a:r>
          </a:p>
          <a:p>
            <a:r>
              <a:rPr lang="fr-FR" sz="2800" dirty="0" smtClean="0">
                <a:solidFill>
                  <a:schemeClr val="bg2">
                    <a:lumMod val="50000"/>
                  </a:schemeClr>
                </a:solidFill>
              </a:rPr>
              <a:t>animer votre milieu par:</a:t>
            </a:r>
          </a:p>
          <a:p>
            <a:pPr marL="457200" indent="-457200">
              <a:buFontTx/>
              <a:buChar char="-"/>
            </a:pPr>
            <a:r>
              <a:rPr lang="fr-FR" sz="2800" i="1" dirty="0" smtClean="0">
                <a:solidFill>
                  <a:schemeClr val="bg2">
                    <a:lumMod val="50000"/>
                  </a:schemeClr>
                </a:solidFill>
              </a:rPr>
              <a:t>La diffusion d’information, la sensibilisation;</a:t>
            </a:r>
          </a:p>
          <a:p>
            <a:pPr marL="457200" indent="-457200">
              <a:buFontTx/>
              <a:buChar char="-"/>
            </a:pPr>
            <a:r>
              <a:rPr lang="fr-FR" sz="2800" i="1" dirty="0" smtClean="0">
                <a:solidFill>
                  <a:schemeClr val="bg2">
                    <a:lumMod val="50000"/>
                  </a:schemeClr>
                </a:solidFill>
              </a:rPr>
              <a:t>Une offre de formation;</a:t>
            </a:r>
          </a:p>
          <a:p>
            <a:pPr marL="457200" indent="-457200">
              <a:buFontTx/>
              <a:buChar char="-"/>
            </a:pPr>
            <a:r>
              <a:rPr lang="fr-FR" sz="2800" i="1" dirty="0" smtClean="0">
                <a:solidFill>
                  <a:schemeClr val="bg2">
                    <a:lumMod val="50000"/>
                  </a:schemeClr>
                </a:solidFill>
              </a:rPr>
              <a:t>Des expérimentations;</a:t>
            </a:r>
          </a:p>
          <a:p>
            <a:pPr marL="457200" indent="-457200">
              <a:buFontTx/>
              <a:buChar char="-"/>
            </a:pPr>
            <a:r>
              <a:rPr lang="fr-FR" sz="2800" i="1" dirty="0" smtClean="0">
                <a:solidFill>
                  <a:schemeClr val="bg2">
                    <a:lumMod val="50000"/>
                  </a:schemeClr>
                </a:solidFill>
              </a:rPr>
              <a:t>Des ajustements aux politiques, règlements, structures, priorités;</a:t>
            </a:r>
          </a:p>
          <a:p>
            <a:pPr marL="457200" indent="-457200">
              <a:buFontTx/>
              <a:buChar char="-"/>
            </a:pPr>
            <a:r>
              <a:rPr lang="fr-FR" sz="2800" i="1" dirty="0" smtClean="0">
                <a:solidFill>
                  <a:schemeClr val="bg2">
                    <a:lumMod val="50000"/>
                  </a:schemeClr>
                </a:solidFill>
              </a:rPr>
              <a:t>etc…  </a:t>
            </a:r>
            <a:endParaRPr lang="fr-FR" sz="2800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54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926" y="1094154"/>
            <a:ext cx="7945447" cy="445476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35925" y="-8452"/>
            <a:ext cx="3596587" cy="660202"/>
          </a:xfrm>
        </p:spPr>
        <p:txBody>
          <a:bodyPr>
            <a:normAutofit/>
          </a:bodyPr>
          <a:lstStyle/>
          <a:p>
            <a:r>
              <a:rPr lang="fr-FR" sz="2800" dirty="0" err="1" smtClean="0">
                <a:solidFill>
                  <a:schemeClr val="bg2">
                    <a:lumMod val="50000"/>
                  </a:schemeClr>
                </a:solidFill>
              </a:rPr>
              <a:t>Brain</a:t>
            </a:r>
            <a:r>
              <a:rPr lang="fr-FR" sz="2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FR" sz="2800" dirty="0" err="1" smtClean="0">
                <a:solidFill>
                  <a:schemeClr val="bg2">
                    <a:lumMod val="50000"/>
                  </a:schemeClr>
                </a:solidFill>
              </a:rPr>
              <a:t>based</a:t>
            </a:r>
            <a:r>
              <a:rPr lang="fr-FR" sz="2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FR" sz="2800" dirty="0" err="1" smtClean="0">
                <a:solidFill>
                  <a:schemeClr val="bg2">
                    <a:lumMod val="50000"/>
                  </a:schemeClr>
                </a:solidFill>
              </a:rPr>
              <a:t>learning</a:t>
            </a:r>
            <a:endParaRPr lang="fr-FR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0462" y="2090615"/>
            <a:ext cx="5216769" cy="2872154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fr-FR" sz="2600" b="1" dirty="0" smtClean="0">
                <a:solidFill>
                  <a:schemeClr val="bg2">
                    <a:lumMod val="50000"/>
                  </a:schemeClr>
                </a:solidFill>
              </a:rPr>
              <a:t>La CUA s’inscrit dans la mouvance du </a:t>
            </a:r>
            <a:r>
              <a:rPr lang="fr-FR" sz="2600" b="1" i="1" dirty="0" err="1" smtClean="0">
                <a:solidFill>
                  <a:schemeClr val="bg2">
                    <a:lumMod val="50000"/>
                  </a:schemeClr>
                </a:solidFill>
              </a:rPr>
              <a:t>Brain</a:t>
            </a:r>
            <a:r>
              <a:rPr lang="fr-FR" sz="2600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FR" sz="2600" b="1" i="1" dirty="0" err="1" smtClean="0">
                <a:solidFill>
                  <a:schemeClr val="bg2">
                    <a:lumMod val="50000"/>
                  </a:schemeClr>
                </a:solidFill>
              </a:rPr>
              <a:t>Based</a:t>
            </a:r>
            <a:r>
              <a:rPr lang="fr-FR" sz="2600" b="1" i="1" dirty="0" smtClean="0">
                <a:solidFill>
                  <a:schemeClr val="bg2">
                    <a:lumMod val="50000"/>
                  </a:schemeClr>
                </a:solidFill>
              </a:rPr>
              <a:t> Learning</a:t>
            </a:r>
            <a:r>
              <a:rPr lang="fr-FR" sz="2600" b="1" dirty="0" smtClean="0">
                <a:solidFill>
                  <a:schemeClr val="bg2">
                    <a:lumMod val="50000"/>
                  </a:schemeClr>
                </a:solidFill>
              </a:rPr>
              <a:t>. C’est plus une perspective de travail qu’un courant pédagogique ce qui la rend intéressante pour les organisations. </a:t>
            </a:r>
          </a:p>
          <a:p>
            <a:pPr marL="68580" indent="0">
              <a:buNone/>
            </a:pPr>
            <a:endParaRPr lang="fr-FR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82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2462" y="4014996"/>
            <a:ext cx="2393198" cy="245156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07883" y="0"/>
            <a:ext cx="4200675" cy="594121"/>
          </a:xfrm>
        </p:spPr>
        <p:txBody>
          <a:bodyPr>
            <a:normAutofit fontScale="90000"/>
          </a:bodyPr>
          <a:lstStyle/>
          <a:p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</a:rPr>
              <a:t>Une conception?</a:t>
            </a:r>
            <a:endParaRPr lang="fr-FR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6217" y="1238891"/>
            <a:ext cx="7346988" cy="3040033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</a:rPr>
              <a:t>La CUA propose </a:t>
            </a:r>
            <a:r>
              <a:rPr lang="fr-FR" sz="3900" b="1" u="sng" dirty="0" smtClean="0">
                <a:solidFill>
                  <a:schemeClr val="bg2">
                    <a:lumMod val="50000"/>
                  </a:schemeClr>
                </a:solidFill>
              </a:rPr>
              <a:t>9 principes 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</a:rPr>
              <a:t>et </a:t>
            </a:r>
            <a:r>
              <a:rPr lang="fr-FR" sz="3900" b="1" u="sng" dirty="0" smtClean="0">
                <a:solidFill>
                  <a:schemeClr val="bg2">
                    <a:lumMod val="50000"/>
                  </a:schemeClr>
                </a:solidFill>
              </a:rPr>
              <a:t>9 lignes directrices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</a:rPr>
              <a:t> qui sont des éléments connus. </a:t>
            </a:r>
          </a:p>
          <a:p>
            <a:pPr marL="68580" indent="0">
              <a:buNone/>
            </a:pP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</a:rPr>
              <a:t>L’innovation réside dans l’assemblage qui oriente l’action.</a:t>
            </a:r>
            <a:endParaRPr lang="fr-FR" sz="3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85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52887" y="0"/>
            <a:ext cx="3179727" cy="610067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Une réponse</a:t>
            </a:r>
            <a:endParaRPr lang="fr-F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58929" y="1121502"/>
            <a:ext cx="809660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chemeClr val="bg2">
                    <a:lumMod val="50000"/>
                  </a:schemeClr>
                </a:solidFill>
              </a:rPr>
              <a:t>La CUA est susceptible d’aider les organisations postsecondaires à relever trois défis.</a:t>
            </a:r>
          </a:p>
          <a:p>
            <a:pPr marL="811213" indent="-342900">
              <a:buFontTx/>
              <a:buChar char="-"/>
            </a:pPr>
            <a:r>
              <a:rPr lang="fr-FR" sz="3200" b="1" dirty="0">
                <a:solidFill>
                  <a:schemeClr val="bg2">
                    <a:lumMod val="50000"/>
                  </a:schemeClr>
                </a:solidFill>
              </a:rPr>
              <a:t>L</a:t>
            </a:r>
            <a:r>
              <a:rPr lang="fr-FR" sz="3200" b="1" dirty="0" smtClean="0">
                <a:solidFill>
                  <a:schemeClr val="bg2">
                    <a:lumMod val="50000"/>
                  </a:schemeClr>
                </a:solidFill>
              </a:rPr>
              <a:t>’obligation légale de services;</a:t>
            </a:r>
          </a:p>
          <a:p>
            <a:pPr marL="811213" indent="-342900">
              <a:buFontTx/>
              <a:buChar char="-"/>
            </a:pPr>
            <a:r>
              <a:rPr lang="fr-FR" sz="3200" b="1" dirty="0" smtClean="0">
                <a:solidFill>
                  <a:schemeClr val="bg2">
                    <a:lumMod val="50000"/>
                  </a:schemeClr>
                </a:solidFill>
              </a:rPr>
              <a:t>La réussite;</a:t>
            </a:r>
          </a:p>
          <a:p>
            <a:pPr marL="811213" indent="-342900">
              <a:buFontTx/>
              <a:buChar char="-"/>
            </a:pPr>
            <a:r>
              <a:rPr lang="fr-FR" sz="3200" b="1" dirty="0" smtClean="0">
                <a:solidFill>
                  <a:schemeClr val="bg2">
                    <a:lumMod val="50000"/>
                  </a:schemeClr>
                </a:solidFill>
              </a:rPr>
              <a:t>Le budget.</a:t>
            </a:r>
            <a:endParaRPr lang="fr-FR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8121" y="3388849"/>
            <a:ext cx="3027256" cy="3000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04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7805" y="4552722"/>
            <a:ext cx="3120503" cy="1666151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16426" y="27950"/>
            <a:ext cx="3587419" cy="559659"/>
          </a:xfrm>
        </p:spPr>
        <p:txBody>
          <a:bodyPr>
            <a:noAutofit/>
          </a:bodyPr>
          <a:lstStyle/>
          <a:p>
            <a:r>
              <a:rPr lang="fr-FR" sz="2800" dirty="0" smtClean="0">
                <a:solidFill>
                  <a:schemeClr val="bg2">
                    <a:lumMod val="50000"/>
                  </a:schemeClr>
                </a:solidFill>
              </a:rPr>
              <a:t>La volonté d’inclure</a:t>
            </a:r>
            <a:endParaRPr lang="fr-FR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781538" y="644801"/>
            <a:ext cx="6777317" cy="2541424"/>
          </a:xfrm>
        </p:spPr>
        <p:txBody>
          <a:bodyPr>
            <a:noAutofit/>
          </a:bodyPr>
          <a:lstStyle/>
          <a:p>
            <a:r>
              <a:rPr lang="fr-FR" sz="2800" dirty="0" smtClean="0">
                <a:solidFill>
                  <a:srgbClr val="146891"/>
                </a:solidFill>
              </a:rPr>
              <a:t>La CDPDJ a produit en 2012 un avis sur l’inclusion scolaire au collégial. En 2015 un rapport de suivi appelle les collèges et le ministère à agir.</a:t>
            </a:r>
          </a:p>
          <a:p>
            <a:r>
              <a:rPr lang="fr-FR" sz="2800" dirty="0" smtClean="0">
                <a:solidFill>
                  <a:srgbClr val="146891"/>
                </a:solidFill>
              </a:rPr>
              <a:t>En 2013 le CSE déposait un avis sur les parcours scolaires à l’université.</a:t>
            </a:r>
            <a:endParaRPr lang="fr-FR" sz="2800" dirty="0">
              <a:solidFill>
                <a:srgbClr val="14689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88462" y="3497387"/>
            <a:ext cx="765907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bg2">
                    <a:lumMod val="50000"/>
                  </a:schemeClr>
                </a:solidFill>
              </a:rPr>
              <a:t>Ces deux exemples témoignent des préoccupations de notre société quant à l’inclusion de tous notamment au postsecondaire.</a:t>
            </a:r>
          </a:p>
          <a:p>
            <a:r>
              <a:rPr lang="fr-FR" sz="2400" i="1" dirty="0" smtClean="0">
                <a:solidFill>
                  <a:schemeClr val="bg2">
                    <a:lumMod val="50000"/>
                  </a:schemeClr>
                </a:solidFill>
              </a:rPr>
              <a:t>(progression de 477% du nombre </a:t>
            </a:r>
          </a:p>
          <a:p>
            <a:r>
              <a:rPr lang="fr-FR" sz="2400" i="1" dirty="0" smtClean="0">
                <a:solidFill>
                  <a:schemeClr val="bg2">
                    <a:lumMod val="50000"/>
                  </a:schemeClr>
                </a:solidFill>
              </a:rPr>
              <a:t>d’étudiants ayant un besoin </a:t>
            </a:r>
          </a:p>
          <a:p>
            <a:r>
              <a:rPr lang="fr-FR" sz="2400" i="1" dirty="0" smtClean="0">
                <a:solidFill>
                  <a:schemeClr val="bg2">
                    <a:lumMod val="50000"/>
                  </a:schemeClr>
                </a:solidFill>
              </a:rPr>
              <a:t>particulier au Collégial entre 2007 et 2012.)</a:t>
            </a:r>
            <a:endParaRPr lang="fr-FR" sz="2400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11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16427" y="27950"/>
            <a:ext cx="3104382" cy="559659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L’inclusion</a:t>
            </a:r>
            <a:endParaRPr lang="fr-FR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262" y="737597"/>
            <a:ext cx="7409564" cy="567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63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11554" y="0"/>
            <a:ext cx="3469070" cy="57363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La réussite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729" y="927165"/>
            <a:ext cx="4665856" cy="2297758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3594287" y="1428364"/>
            <a:ext cx="18261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b="1" dirty="0" smtClean="0">
                <a:solidFill>
                  <a:srgbClr val="FF000B"/>
                </a:solidFill>
              </a:rPr>
              <a:t>CUA</a:t>
            </a:r>
            <a:endParaRPr lang="fr-FR" sz="6000" b="1" dirty="0">
              <a:solidFill>
                <a:srgbClr val="FF000B"/>
              </a:solidFill>
            </a:endParaRPr>
          </a:p>
        </p:txBody>
      </p:sp>
      <p:sp>
        <p:nvSpPr>
          <p:cNvPr id="9" name="Espace réservé du contenu 5"/>
          <p:cNvSpPr txBox="1">
            <a:spLocks/>
          </p:cNvSpPr>
          <p:nvPr/>
        </p:nvSpPr>
        <p:spPr>
          <a:xfrm>
            <a:off x="735196" y="3760097"/>
            <a:ext cx="7535759" cy="230403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fr-FR" sz="3600" dirty="0" smtClean="0">
                <a:solidFill>
                  <a:srgbClr val="146891"/>
                </a:solidFill>
              </a:rPr>
              <a:t>Par sa visée d’inclusion, </a:t>
            </a:r>
            <a:r>
              <a:rPr lang="fr-FR" sz="3600" b="1" dirty="0" smtClean="0">
                <a:solidFill>
                  <a:srgbClr val="146891"/>
                </a:solidFill>
              </a:rPr>
              <a:t>la CUA a pour finalité la réussite de chacun </a:t>
            </a:r>
            <a:r>
              <a:rPr lang="fr-FR" sz="3600" dirty="0" smtClean="0">
                <a:solidFill>
                  <a:srgbClr val="146891"/>
                </a:solidFill>
              </a:rPr>
              <a:t>qu’il soit doué, sportif, ayant une difficulté spécifique ou « régulier ». La réponse aux besoins des uns aide les autres.</a:t>
            </a:r>
            <a:endParaRPr lang="fr-FR" sz="3600" dirty="0">
              <a:solidFill>
                <a:srgbClr val="1468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66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11554" y="0"/>
            <a:ext cx="3469070" cy="57363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Réflexion</a:t>
            </a:r>
            <a:endParaRPr lang="fr-F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Espace réservé du contenu 5"/>
          <p:cNvSpPr txBox="1">
            <a:spLocks/>
          </p:cNvSpPr>
          <p:nvPr/>
        </p:nvSpPr>
        <p:spPr>
          <a:xfrm>
            <a:off x="644865" y="1202063"/>
            <a:ext cx="7535759" cy="23040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</a:rPr>
              <a:t>La CUA nous invite à porter un regard différent sur nos pratiques, à repenser nos actions afin d’apporter de nouvelles réponses.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722656" y="3790461"/>
            <a:ext cx="581441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3200" i="1" dirty="0" smtClean="0">
                <a:solidFill>
                  <a:schemeClr val="bg2">
                    <a:lumMod val="50000"/>
                  </a:schemeClr>
                </a:solidFill>
              </a:rPr>
              <a:t>Services d’aide disciplinaire</a:t>
            </a:r>
          </a:p>
          <a:p>
            <a:pPr marL="285750" indent="-285750">
              <a:buFontTx/>
              <a:buChar char="-"/>
            </a:pPr>
            <a:r>
              <a:rPr lang="fr-FR" sz="3200" i="1" dirty="0" smtClean="0">
                <a:solidFill>
                  <a:schemeClr val="bg2">
                    <a:lumMod val="50000"/>
                  </a:schemeClr>
                </a:solidFill>
              </a:rPr>
              <a:t>Sport étude</a:t>
            </a:r>
          </a:p>
          <a:p>
            <a:pPr marL="285750" indent="-285750">
              <a:buFontTx/>
              <a:buChar char="-"/>
            </a:pPr>
            <a:r>
              <a:rPr lang="fr-FR" sz="3200" i="1" dirty="0" smtClean="0">
                <a:solidFill>
                  <a:schemeClr val="bg2">
                    <a:lumMod val="50000"/>
                  </a:schemeClr>
                </a:solidFill>
              </a:rPr>
              <a:t>Service d’intégration scolaire</a:t>
            </a:r>
          </a:p>
          <a:p>
            <a:pPr marL="285750" indent="-285750">
              <a:buFontTx/>
              <a:buChar char="-"/>
            </a:pPr>
            <a:r>
              <a:rPr lang="fr-FR" sz="3200" i="1" dirty="0" smtClean="0">
                <a:solidFill>
                  <a:schemeClr val="bg2">
                    <a:lumMod val="50000"/>
                  </a:schemeClr>
                </a:solidFill>
              </a:rPr>
              <a:t>Développement pédagogique</a:t>
            </a:r>
            <a:endParaRPr lang="fr-FR" sz="3200" i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712" y="4140199"/>
            <a:ext cx="2137944" cy="1565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03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0769" y="2676107"/>
            <a:ext cx="2921977" cy="2900171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50099" y="0"/>
            <a:ext cx="3305097" cy="55961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Les ressources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616438" y="1053515"/>
            <a:ext cx="64760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chemeClr val="bg2">
                    <a:lumMod val="50000"/>
                  </a:schemeClr>
                </a:solidFill>
              </a:rPr>
              <a:t>Les besoins sont presque infinis et les ressources disponibles sont limitées lorsqu’elles ne diminuent pas. Cela oblige à faire des choix déchirants.</a:t>
            </a:r>
          </a:p>
          <a:p>
            <a:endParaRPr lang="fr-FR" sz="32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fr-FR" sz="3200" dirty="0" smtClean="0">
                <a:solidFill>
                  <a:schemeClr val="bg2">
                    <a:lumMod val="50000"/>
                  </a:schemeClr>
                </a:solidFill>
              </a:rPr>
              <a:t>La CUA nous propose une</a:t>
            </a:r>
          </a:p>
          <a:p>
            <a:r>
              <a:rPr lang="fr-FR" sz="3200" dirty="0" smtClean="0">
                <a:solidFill>
                  <a:schemeClr val="bg2">
                    <a:lumMod val="50000"/>
                  </a:schemeClr>
                </a:solidFill>
              </a:rPr>
              <a:t>perspective stratégique qui</a:t>
            </a:r>
          </a:p>
          <a:p>
            <a:r>
              <a:rPr lang="fr-FR" sz="3200" dirty="0">
                <a:solidFill>
                  <a:schemeClr val="bg2">
                    <a:lumMod val="50000"/>
                  </a:schemeClr>
                </a:solidFill>
              </a:rPr>
              <a:t>i</a:t>
            </a:r>
            <a:r>
              <a:rPr lang="fr-FR" sz="3200" dirty="0" smtClean="0">
                <a:solidFill>
                  <a:schemeClr val="bg2">
                    <a:lumMod val="50000"/>
                  </a:schemeClr>
                </a:solidFill>
              </a:rPr>
              <a:t>ntègre l’action de tous.</a:t>
            </a:r>
            <a:endParaRPr lang="fr-FR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7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Personnalisée 7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0080FF"/>
      </a:hlink>
      <a:folHlink>
        <a:srgbClr val="0080FF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1480</TotalTime>
  <Words>421</Words>
  <Application>Microsoft Office PowerPoint</Application>
  <PresentationFormat>Affichage à l'écran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Austin</vt:lpstr>
      <vt:lpstr>Les défis organisationnels posés par la CUA dans les collèges et les universités</vt:lpstr>
      <vt:lpstr>Brain based learning</vt:lpstr>
      <vt:lpstr>Une conception?</vt:lpstr>
      <vt:lpstr>Une réponse</vt:lpstr>
      <vt:lpstr>La volonté d’inclure</vt:lpstr>
      <vt:lpstr>L’inclusion</vt:lpstr>
      <vt:lpstr>La réussite</vt:lpstr>
      <vt:lpstr>Réflexion</vt:lpstr>
      <vt:lpstr>Les ressources</vt:lpstr>
      <vt:lpstr>Les ressources</vt:lpstr>
      <vt:lpstr>La volonté d’agir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CONCEPTION UNIVERSELLE de  l’APPRENTIASSAGE: une approche collégiale</dc:title>
  <dc:creator>jacques Belleau</dc:creator>
  <cp:lastModifiedBy>Utilisateur</cp:lastModifiedBy>
  <cp:revision>103</cp:revision>
  <cp:lastPrinted>2015-10-19T13:36:24Z</cp:lastPrinted>
  <dcterms:created xsi:type="dcterms:W3CDTF">2015-01-14T14:21:43Z</dcterms:created>
  <dcterms:modified xsi:type="dcterms:W3CDTF">2022-12-13T15:30:40Z</dcterms:modified>
</cp:coreProperties>
</file>