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56" r:id="rId3"/>
    <p:sldId id="265" r:id="rId4"/>
    <p:sldId id="264" r:id="rId5"/>
    <p:sldId id="267" r:id="rId6"/>
    <p:sldId id="262" r:id="rId7"/>
    <p:sldId id="272" r:id="rId8"/>
    <p:sldId id="270" r:id="rId9"/>
    <p:sldId id="269" r:id="rId10"/>
    <p:sldId id="261" r:id="rId11"/>
    <p:sldId id="271" r:id="rId12"/>
    <p:sldId id="258" r:id="rId13"/>
    <p:sldId id="26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CF2"/>
    <a:srgbClr val="DCDCDC"/>
    <a:srgbClr val="9999FF"/>
    <a:srgbClr val="FFFF99"/>
    <a:srgbClr val="969798"/>
    <a:srgbClr val="007EBC"/>
    <a:srgbClr val="BBD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434" autoAdjust="0"/>
  </p:normalViewPr>
  <p:slideViewPr>
    <p:cSldViewPr snapToGrid="0">
      <p:cViewPr>
        <p:scale>
          <a:sx n="79" d="100"/>
          <a:sy n="79" d="100"/>
        </p:scale>
        <p:origin x="-444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3D089-ECAC-4D10-B9F1-AB2395E901FB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BF02E-3127-45CE-8149-A14D78DB0F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486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F02E-3127-45CE-8149-A14D78DB0FF6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706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F02E-3127-45CE-8149-A14D78DB0FF6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320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Conceptions/croyances</a:t>
            </a:r>
            <a:r>
              <a:rPr lang="fr-CA" baseline="0" dirty="0" smtClean="0"/>
              <a:t> :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F02E-3127-45CE-8149-A14D78DB0FF6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467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Conceptions/croyances</a:t>
            </a:r>
            <a:r>
              <a:rPr lang="fr-CA" baseline="0" dirty="0" smtClean="0"/>
              <a:t> :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F02E-3127-45CE-8149-A14D78DB0FF6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1286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Conceptions/croyances</a:t>
            </a:r>
            <a:r>
              <a:rPr lang="fr-CA" baseline="0" dirty="0" smtClean="0"/>
              <a:t> :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F02E-3127-45CE-8149-A14D78DB0FF6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4656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Conceptions/croyances</a:t>
            </a:r>
            <a:r>
              <a:rPr lang="fr-CA" baseline="0" dirty="0" smtClean="0"/>
              <a:t> :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F02E-3127-45CE-8149-A14D78DB0FF6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6503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ABB1-8327-44BE-B468-8654F183FCD1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F7F-EABF-41E9-9D17-E8EF7DD810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617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ABB1-8327-44BE-B468-8654F183FCD1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F7F-EABF-41E9-9D17-E8EF7DD810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176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ABB1-8327-44BE-B468-8654F183FCD1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F7F-EABF-41E9-9D17-E8EF7DD810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528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ABB1-8327-44BE-B468-8654F183FCD1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F7F-EABF-41E9-9D17-E8EF7DD810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379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ABB1-8327-44BE-B468-8654F183FCD1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F7F-EABF-41E9-9D17-E8EF7DD810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302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ABB1-8327-44BE-B468-8654F183FCD1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F7F-EABF-41E9-9D17-E8EF7DD810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102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ABB1-8327-44BE-B468-8654F183FCD1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F7F-EABF-41E9-9D17-E8EF7DD810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510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ABB1-8327-44BE-B468-8654F183FCD1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F7F-EABF-41E9-9D17-E8EF7DD810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166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ABB1-8327-44BE-B468-8654F183FCD1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F7F-EABF-41E9-9D17-E8EF7DD810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717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ABB1-8327-44BE-B468-8654F183FCD1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F7F-EABF-41E9-9D17-E8EF7DD810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287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ABB1-8327-44BE-B468-8654F183FCD1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F7F-EABF-41E9-9D17-E8EF7DD810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279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8ABB1-8327-44BE-B468-8654F183FCD1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ACF7F-EABF-41E9-9D17-E8EF7DD810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403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141" y="568683"/>
            <a:ext cx="7143318" cy="581008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696141" y="6101770"/>
            <a:ext cx="1726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200" dirty="0" smtClean="0"/>
              <a:t>Source: GraphicAmi.com</a:t>
            </a:r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25613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8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2126041" y="429317"/>
            <a:ext cx="7983873" cy="5987906"/>
            <a:chOff x="3362413" y="339165"/>
            <a:chExt cx="7983873" cy="5987906"/>
          </a:xfrm>
        </p:grpSpPr>
        <p:pic>
          <p:nvPicPr>
            <p:cNvPr id="1026" name="Picture 2" descr="IMG_164677107639850.jpe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2413" y="339165"/>
              <a:ext cx="7983873" cy="598790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sp>
          <p:nvSpPr>
            <p:cNvPr id="5" name="Rectangle 4"/>
            <p:cNvSpPr/>
            <p:nvPr/>
          </p:nvSpPr>
          <p:spPr>
            <a:xfrm>
              <a:off x="3885127" y="3057486"/>
              <a:ext cx="18588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CA" b="1" i="0" u="none" strike="noStrike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se questionner</a:t>
              </a:r>
              <a:endParaRPr lang="fr-CA" b="0" dirty="0" smtClean="0"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85269" y="4830621"/>
              <a:ext cx="9465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CA" b="1" i="0" u="none" strike="noStrike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savoir</a:t>
              </a:r>
              <a:endParaRPr lang="fr-CA" b="0" dirty="0" smtClean="0">
                <a:effectLst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691944" y="443076"/>
              <a:ext cx="6096000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fr-CA" b="1" i="0" u="none" strike="noStrike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essayer, se tromper, découvrir, créer, apprendre</a:t>
              </a:r>
              <a:endParaRPr lang="fr-CA" b="0" dirty="0" smtClean="0">
                <a:effectLst/>
              </a:endParaRPr>
            </a:p>
            <a:p>
              <a:r>
                <a:rPr lang="fr-CA" dirty="0" smtClean="0"/>
                <a:t/>
              </a:r>
              <a:br>
                <a:rPr lang="fr-CA" dirty="0" smtClean="0"/>
              </a:br>
              <a:endParaRPr lang="fr-CA" dirty="0"/>
            </a:p>
          </p:txBody>
        </p:sp>
      </p:grpSp>
    </p:spTree>
    <p:extLst>
      <p:ext uri="{BB962C8B-B14F-4D97-AF65-F5344CB8AC3E}">
        <p14:creationId xmlns:p14="http://schemas.microsoft.com/office/powerpoint/2010/main" val="243397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ouble flèche horizontale 54"/>
          <p:cNvSpPr/>
          <p:nvPr/>
        </p:nvSpPr>
        <p:spPr>
          <a:xfrm>
            <a:off x="3935599" y="318454"/>
            <a:ext cx="4371698" cy="1554517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 smtClean="0">
                <a:solidFill>
                  <a:schemeClr val="tx1"/>
                </a:solidFill>
              </a:rPr>
              <a:t>Outils</a:t>
            </a:r>
            <a:endParaRPr lang="fr-CA" sz="2800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16033" y="2990556"/>
            <a:ext cx="34938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Connaissance de</a:t>
            </a:r>
            <a:r>
              <a:rPr lang="fr-CA" b="1" dirty="0" smtClean="0"/>
              <a:t> l’individu </a:t>
            </a:r>
            <a:r>
              <a:rPr lang="fr-CA" dirty="0" smtClean="0"/>
              <a:t>au regard du contexte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Connaissance du </a:t>
            </a:r>
            <a:r>
              <a:rPr lang="fr-CA" b="1" dirty="0" smtClean="0"/>
              <a:t>contexte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Connaissance des </a:t>
            </a:r>
            <a:r>
              <a:rPr lang="fr-CA" b="1" dirty="0" smtClean="0"/>
              <a:t>stratégies</a:t>
            </a:r>
            <a:r>
              <a:rPr lang="fr-CA" dirty="0" smtClean="0"/>
              <a:t> pour résoudre la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 smtClean="0"/>
              <a:t>Planification</a:t>
            </a:r>
            <a:r>
              <a:rPr lang="fr-CA" dirty="0" smtClean="0"/>
              <a:t> de la réalisation de la tâche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 smtClean="0"/>
              <a:t>Supervision</a:t>
            </a:r>
            <a:r>
              <a:rPr lang="fr-CA" dirty="0" smtClean="0"/>
              <a:t> de la réalisation de la  tâche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 smtClean="0"/>
              <a:t>Régulation </a:t>
            </a:r>
            <a:r>
              <a:rPr lang="fr-CA" dirty="0" smtClean="0"/>
              <a:t>de la réalisation de la tâche </a:t>
            </a:r>
          </a:p>
          <a:p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559752" y="2482725"/>
            <a:ext cx="3250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/>
              <a:t>Questionnement métacognitif</a:t>
            </a:r>
            <a:endParaRPr lang="fr-CA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962349" y="2578811"/>
            <a:ext cx="2318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/>
              <a:t>Compréhension du phénomène de stress</a:t>
            </a:r>
          </a:p>
          <a:p>
            <a:pPr algn="ctr"/>
            <a:r>
              <a:rPr lang="fr-CA" b="1" dirty="0" smtClean="0"/>
              <a:t>-Sonia </a:t>
            </a:r>
            <a:r>
              <a:rPr lang="fr-CA" b="1" dirty="0" err="1" smtClean="0"/>
              <a:t>Lupien</a:t>
            </a:r>
            <a:r>
              <a:rPr lang="fr-CA" b="1" dirty="0" smtClean="0"/>
              <a:t>-</a:t>
            </a:r>
            <a:endParaRPr lang="fr-CA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8433035" y="2482725"/>
            <a:ext cx="2931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/>
              <a:t>Compréhension de la dynamique motivationnelle</a:t>
            </a:r>
            <a:endParaRPr lang="fr-CA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385868" y="3780010"/>
            <a:ext cx="34938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S = sens du contrôle diminué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P = personnalité menacée (égo)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I = imprévisibilité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N = nouveauté</a:t>
            </a:r>
          </a:p>
          <a:p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8152078" y="3503012"/>
            <a:ext cx="34938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Perception de valeur/utilité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Perception de capacité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Perception de contrôle</a:t>
            </a:r>
          </a:p>
          <a:p>
            <a:endParaRPr lang="fr-CA" dirty="0"/>
          </a:p>
          <a:p>
            <a:endParaRPr lang="fr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Importance/confiance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6296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oneTexte 39"/>
          <p:cNvSpPr txBox="1"/>
          <p:nvPr/>
        </p:nvSpPr>
        <p:spPr>
          <a:xfrm>
            <a:off x="3621024" y="403265"/>
            <a:ext cx="473659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u="sng" dirty="0" smtClean="0"/>
              <a:t>Défis</a:t>
            </a:r>
          </a:p>
          <a:p>
            <a:pPr algn="ctr"/>
            <a:endParaRPr lang="fr-CA" b="1" u="sng" dirty="0"/>
          </a:p>
          <a:p>
            <a:pPr algn="ctr"/>
            <a:r>
              <a:rPr lang="fr-CA" dirty="0" smtClean="0"/>
              <a:t>Ouverture à la réflexion</a:t>
            </a:r>
          </a:p>
          <a:p>
            <a:pPr algn="ctr"/>
            <a:r>
              <a:rPr lang="fr-CA" dirty="0" smtClean="0"/>
              <a:t>(où il n’y a pas UNE bonne réponse)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Émotions </a:t>
            </a:r>
          </a:p>
          <a:p>
            <a:pPr algn="ctr"/>
            <a:r>
              <a:rPr lang="fr-CA" dirty="0" smtClean="0"/>
              <a:t>Réflexe de protection</a:t>
            </a:r>
          </a:p>
          <a:p>
            <a:pPr algn="ctr"/>
            <a:r>
              <a:rPr lang="fr-CA" dirty="0" smtClean="0"/>
              <a:t>Discours interne ancré, figé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Culture de l’enseignement</a:t>
            </a:r>
          </a:p>
          <a:p>
            <a:pPr algn="ctr"/>
            <a:r>
              <a:rPr lang="fr-CA" dirty="0" smtClean="0"/>
              <a:t>Culture de l’apprentissage</a:t>
            </a:r>
          </a:p>
          <a:p>
            <a:pPr algn="ctr"/>
            <a:r>
              <a:rPr lang="fr-CA" dirty="0" smtClean="0"/>
              <a:t>Culture de l’évaluation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Temps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Réflexe correcteur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Changement de posture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Notre propre état d’esprit – formation continue</a:t>
            </a:r>
          </a:p>
          <a:p>
            <a:pPr algn="ctr"/>
            <a:r>
              <a:rPr lang="fr-CA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352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Et maintenant?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Quel est mon objectif de pratique au regard du « </a:t>
            </a:r>
            <a:r>
              <a:rPr lang="fr-CA" sz="2600" dirty="0" err="1" smtClean="0"/>
              <a:t>growth</a:t>
            </a:r>
            <a:r>
              <a:rPr lang="fr-CA" sz="2600" dirty="0" smtClean="0"/>
              <a:t> </a:t>
            </a:r>
            <a:r>
              <a:rPr lang="fr-CA" sz="2600" dirty="0" err="1" smtClean="0"/>
              <a:t>mindset</a:t>
            </a:r>
            <a:r>
              <a:rPr lang="fr-CA" sz="2600" dirty="0" smtClean="0"/>
              <a:t> »? 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Quelles seront les manifestations observables de son atteinte?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Quelles sont les trois raisons qui me poussent à vouloir atteindre cet objectif?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Qu’est-ce que cela exigera de moi? Quel défi cela représente pour moi?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À quel point est-ce important, pour moi, d’y arriver?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À quel point ai-je confiance d’y arriver?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Quels obstacles pourrais-je rencontrer? Comment les surmonter?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Quelles sont les ressources internes et externes dont je dispose pour y arriver?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À quel moment chacune de ces ressources saurait m’être utile?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Comment saurai-je que je progresse vers l’objectif tel que souhaité?</a:t>
            </a:r>
          </a:p>
        </p:txBody>
      </p:sp>
    </p:spTree>
    <p:extLst>
      <p:ext uri="{BB962C8B-B14F-4D97-AF65-F5344CB8AC3E}">
        <p14:creationId xmlns:p14="http://schemas.microsoft.com/office/powerpoint/2010/main" val="43837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487" y="296214"/>
            <a:ext cx="3387144" cy="6259132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8433515" y="296214"/>
            <a:ext cx="3387144" cy="6259132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28543" y="373281"/>
            <a:ext cx="3397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2800" b="1" dirty="0" smtClean="0"/>
              <a:t>« </a:t>
            </a:r>
            <a:r>
              <a:rPr lang="fr-CA" sz="2800" b="1" dirty="0" err="1" smtClean="0">
                <a:solidFill>
                  <a:schemeClr val="tx1"/>
                </a:solidFill>
                <a:latin typeface="Cataclysmic" panose="02000000000000000000" pitchFamily="2" charset="0"/>
              </a:rPr>
              <a:t>Growth</a:t>
            </a:r>
            <a:r>
              <a:rPr lang="fr-CA" sz="2800" b="1" dirty="0" smtClean="0">
                <a:solidFill>
                  <a:schemeClr val="tx1"/>
                </a:solidFill>
                <a:latin typeface="Cataclysmic" panose="02000000000000000000" pitchFamily="2" charset="0"/>
              </a:rPr>
              <a:t> </a:t>
            </a:r>
            <a:r>
              <a:rPr lang="fr-CA" sz="2800" b="1" dirty="0" err="1" smtClean="0">
                <a:solidFill>
                  <a:schemeClr val="tx1"/>
                </a:solidFill>
                <a:latin typeface="Cataclysmic" panose="02000000000000000000" pitchFamily="2" charset="0"/>
              </a:rPr>
              <a:t>mindset</a:t>
            </a:r>
            <a:r>
              <a:rPr lang="fr-CA" sz="2800" b="1" dirty="0" smtClean="0">
                <a:solidFill>
                  <a:schemeClr val="tx1"/>
                </a:solidFill>
              </a:rPr>
              <a:t> »</a:t>
            </a:r>
            <a:endParaRPr lang="fr-CA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366255" y="373281"/>
            <a:ext cx="3382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2400" b="1" dirty="0" smtClean="0">
                <a:solidFill>
                  <a:schemeClr val="tx1"/>
                </a:solidFill>
                <a:latin typeface="Conga" panose="00000400000000000000" pitchFamily="2" charset="0"/>
              </a:rPr>
              <a:t>« </a:t>
            </a:r>
            <a:r>
              <a:rPr lang="fr-CA" sz="2400" b="1" dirty="0" err="1" smtClean="0">
                <a:solidFill>
                  <a:schemeClr val="tx1"/>
                </a:solidFill>
                <a:latin typeface="Conga" panose="00000400000000000000" pitchFamily="2" charset="0"/>
              </a:rPr>
              <a:t>Fixed</a:t>
            </a:r>
            <a:r>
              <a:rPr lang="fr-CA" sz="2400" b="1" dirty="0" smtClean="0">
                <a:solidFill>
                  <a:schemeClr val="tx1"/>
                </a:solidFill>
                <a:latin typeface="Conga" panose="00000400000000000000" pitchFamily="2" charset="0"/>
              </a:rPr>
              <a:t> </a:t>
            </a:r>
            <a:r>
              <a:rPr lang="fr-CA" sz="2400" b="1" dirty="0" err="1" smtClean="0">
                <a:solidFill>
                  <a:schemeClr val="tx1"/>
                </a:solidFill>
                <a:latin typeface="Conga" panose="00000400000000000000" pitchFamily="2" charset="0"/>
              </a:rPr>
              <a:t>mindset</a:t>
            </a:r>
            <a:r>
              <a:rPr lang="fr-CA" sz="2400" b="1" dirty="0" smtClean="0">
                <a:solidFill>
                  <a:schemeClr val="tx1"/>
                </a:solidFill>
                <a:latin typeface="Conga" panose="00000400000000000000" pitchFamily="2" charset="0"/>
              </a:rPr>
              <a:t> »</a:t>
            </a:r>
            <a:endParaRPr lang="fr-CA" sz="2400" b="1" dirty="0">
              <a:solidFill>
                <a:schemeClr val="tx1"/>
              </a:solidFill>
              <a:latin typeface="Conga" panose="000004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93423" y="886623"/>
            <a:ext cx="316820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Intelligence = innée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Efforts = manque de talent</a:t>
            </a:r>
            <a:endParaRPr lang="fr-CA" dirty="0"/>
          </a:p>
          <a:p>
            <a:pPr algn="ctr"/>
            <a:endParaRPr lang="fr-CA" dirty="0"/>
          </a:p>
          <a:p>
            <a:pPr algn="ctr"/>
            <a:r>
              <a:rPr lang="fr-CA" dirty="0"/>
              <a:t>E</a:t>
            </a:r>
            <a:r>
              <a:rPr lang="fr-CA" dirty="0" smtClean="0"/>
              <a:t>rreur = échec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Rechercher LA bonne réponse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Subir ce qui arrive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Peur du jugement ≠ essayer</a:t>
            </a:r>
          </a:p>
          <a:p>
            <a:pPr algn="ctr"/>
            <a:r>
              <a:rPr lang="fr-CA" dirty="0" smtClean="0"/>
              <a:t>≠ collaborer,  ≠ analyser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Réaction de défensive, de désengagement, d’évitement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8542982" y="886623"/>
            <a:ext cx="316820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Intelligence = développement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Efforts = surmonter obstacles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Erreur = occasion d’apprendre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Conscience des ressources externes ET internes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Faire en sorte que ça arrive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Essayer, collaborer, analyser, réfléchir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Engagement, reconnaissance</a:t>
            </a:r>
            <a:endParaRPr lang="fr-CA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790087" y="3606085"/>
            <a:ext cx="982370" cy="33485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790087" y="4260890"/>
            <a:ext cx="982370" cy="16944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2374544" y="3549219"/>
            <a:ext cx="955183" cy="48725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2446634" y="4151614"/>
            <a:ext cx="449687" cy="4570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959479" y="4006518"/>
            <a:ext cx="643585" cy="5990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e 30"/>
          <p:cNvGrpSpPr/>
          <p:nvPr/>
        </p:nvGrpSpPr>
        <p:grpSpPr>
          <a:xfrm>
            <a:off x="1888367" y="3549219"/>
            <a:ext cx="368660" cy="1051499"/>
            <a:chOff x="1893195" y="3716644"/>
            <a:chExt cx="368660" cy="1051499"/>
          </a:xfrm>
        </p:grpSpPr>
        <p:sp>
          <p:nvSpPr>
            <p:cNvPr id="20" name="Ellipse 19"/>
            <p:cNvSpPr/>
            <p:nvPr/>
          </p:nvSpPr>
          <p:spPr>
            <a:xfrm>
              <a:off x="1893195" y="3716644"/>
              <a:ext cx="368660" cy="3497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2082803" y="4108361"/>
              <a:ext cx="0" cy="4893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2086377" y="4597758"/>
              <a:ext cx="175478" cy="1703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flipH="1">
              <a:off x="1930044" y="4597758"/>
              <a:ext cx="152760" cy="1674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2086376" y="4233847"/>
              <a:ext cx="175478" cy="1703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H="1">
              <a:off x="1930044" y="4233847"/>
              <a:ext cx="152759" cy="1819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/>
          <p:cNvGrpSpPr/>
          <p:nvPr/>
        </p:nvGrpSpPr>
        <p:grpSpPr>
          <a:xfrm>
            <a:off x="9942753" y="3819861"/>
            <a:ext cx="368660" cy="1051499"/>
            <a:chOff x="9942753" y="3819861"/>
            <a:chExt cx="368660" cy="1051499"/>
          </a:xfrm>
        </p:grpSpPr>
        <p:sp>
          <p:nvSpPr>
            <p:cNvPr id="34" name="Ellipse 33"/>
            <p:cNvSpPr/>
            <p:nvPr/>
          </p:nvSpPr>
          <p:spPr>
            <a:xfrm>
              <a:off x="9942753" y="3819861"/>
              <a:ext cx="368660" cy="3497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cxnSp>
          <p:nvCxnSpPr>
            <p:cNvPr id="35" name="Connecteur droit 34"/>
            <p:cNvCxnSpPr/>
            <p:nvPr/>
          </p:nvCxnSpPr>
          <p:spPr>
            <a:xfrm>
              <a:off x="10132361" y="4211578"/>
              <a:ext cx="0" cy="4893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10135935" y="4700975"/>
              <a:ext cx="175478" cy="1703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flipH="1">
              <a:off x="9979602" y="4700975"/>
              <a:ext cx="152760" cy="1674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flipV="1">
              <a:off x="10135934" y="4208658"/>
              <a:ext cx="175479" cy="1284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flipH="1" flipV="1">
              <a:off x="9942753" y="4247546"/>
              <a:ext cx="189609" cy="89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Connecteur droit avec flèche 42"/>
          <p:cNvCxnSpPr/>
          <p:nvPr/>
        </p:nvCxnSpPr>
        <p:spPr>
          <a:xfrm flipV="1">
            <a:off x="10604810" y="3836800"/>
            <a:ext cx="709188" cy="26816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10430588" y="4503343"/>
            <a:ext cx="1023221" cy="36509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10670413" y="4299429"/>
            <a:ext cx="643585" cy="59904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 flipV="1">
            <a:off x="8858294" y="3940936"/>
            <a:ext cx="935347" cy="15250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>
            <a:off x="9231715" y="4417455"/>
            <a:ext cx="598774" cy="34164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ouble flèche horizontale 39"/>
          <p:cNvSpPr/>
          <p:nvPr/>
        </p:nvSpPr>
        <p:spPr>
          <a:xfrm>
            <a:off x="3926983" y="599752"/>
            <a:ext cx="4371698" cy="1554517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1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487" y="296214"/>
            <a:ext cx="3387144" cy="6259132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8433515" y="296214"/>
            <a:ext cx="3387144" cy="6259132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28543" y="373281"/>
            <a:ext cx="3397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2800" b="1" dirty="0" smtClean="0"/>
              <a:t>« </a:t>
            </a:r>
            <a:r>
              <a:rPr lang="fr-CA" sz="2800" b="1" dirty="0" err="1" smtClean="0">
                <a:solidFill>
                  <a:schemeClr val="tx1"/>
                </a:solidFill>
                <a:latin typeface="Cataclysmic" panose="02000000000000000000" pitchFamily="2" charset="0"/>
              </a:rPr>
              <a:t>Growth</a:t>
            </a:r>
            <a:r>
              <a:rPr lang="fr-CA" sz="2800" b="1" dirty="0" smtClean="0">
                <a:solidFill>
                  <a:schemeClr val="tx1"/>
                </a:solidFill>
                <a:latin typeface="Cataclysmic" panose="02000000000000000000" pitchFamily="2" charset="0"/>
              </a:rPr>
              <a:t> </a:t>
            </a:r>
            <a:r>
              <a:rPr lang="fr-CA" sz="2800" b="1" dirty="0" err="1" smtClean="0">
                <a:solidFill>
                  <a:schemeClr val="tx1"/>
                </a:solidFill>
                <a:latin typeface="Cataclysmic" panose="02000000000000000000" pitchFamily="2" charset="0"/>
              </a:rPr>
              <a:t>mindset</a:t>
            </a:r>
            <a:r>
              <a:rPr lang="fr-CA" sz="2800" b="1" dirty="0" smtClean="0">
                <a:solidFill>
                  <a:schemeClr val="tx1"/>
                </a:solidFill>
              </a:rPr>
              <a:t> »</a:t>
            </a:r>
            <a:endParaRPr lang="fr-CA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366255" y="373281"/>
            <a:ext cx="3382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2400" b="1" dirty="0" smtClean="0">
                <a:solidFill>
                  <a:schemeClr val="tx1"/>
                </a:solidFill>
                <a:latin typeface="Conga" panose="00000400000000000000" pitchFamily="2" charset="0"/>
              </a:rPr>
              <a:t>« </a:t>
            </a:r>
            <a:r>
              <a:rPr lang="fr-CA" sz="2400" b="1" dirty="0" err="1" smtClean="0">
                <a:solidFill>
                  <a:schemeClr val="tx1"/>
                </a:solidFill>
                <a:latin typeface="Conga" panose="00000400000000000000" pitchFamily="2" charset="0"/>
              </a:rPr>
              <a:t>Fixed</a:t>
            </a:r>
            <a:r>
              <a:rPr lang="fr-CA" sz="2400" b="1" dirty="0" smtClean="0">
                <a:solidFill>
                  <a:schemeClr val="tx1"/>
                </a:solidFill>
                <a:latin typeface="Conga" panose="00000400000000000000" pitchFamily="2" charset="0"/>
              </a:rPr>
              <a:t> </a:t>
            </a:r>
            <a:r>
              <a:rPr lang="fr-CA" sz="2400" b="1" dirty="0" err="1" smtClean="0">
                <a:solidFill>
                  <a:schemeClr val="tx1"/>
                </a:solidFill>
                <a:latin typeface="Conga" panose="00000400000000000000" pitchFamily="2" charset="0"/>
              </a:rPr>
              <a:t>mindset</a:t>
            </a:r>
            <a:r>
              <a:rPr lang="fr-CA" sz="2400" b="1" dirty="0" smtClean="0">
                <a:solidFill>
                  <a:schemeClr val="tx1"/>
                </a:solidFill>
                <a:latin typeface="Conga" panose="00000400000000000000" pitchFamily="2" charset="0"/>
              </a:rPr>
              <a:t> »</a:t>
            </a:r>
            <a:endParaRPr lang="fr-CA" sz="2400" b="1" dirty="0">
              <a:solidFill>
                <a:schemeClr val="tx1"/>
              </a:solidFill>
              <a:latin typeface="Conga" panose="000004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93423" y="886623"/>
            <a:ext cx="316820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Intelligence = innée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Efforts = manque de talent</a:t>
            </a:r>
            <a:endParaRPr lang="fr-CA" dirty="0"/>
          </a:p>
          <a:p>
            <a:pPr algn="ctr"/>
            <a:endParaRPr lang="fr-CA" dirty="0"/>
          </a:p>
          <a:p>
            <a:pPr algn="ctr"/>
            <a:r>
              <a:rPr lang="fr-CA" dirty="0"/>
              <a:t>E</a:t>
            </a:r>
            <a:r>
              <a:rPr lang="fr-CA" dirty="0" smtClean="0"/>
              <a:t>rreur = échec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Rechercher LA bonne réponse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Subir ce qui arrive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Peur du jugement ≠ essayer</a:t>
            </a:r>
          </a:p>
          <a:p>
            <a:pPr algn="ctr"/>
            <a:r>
              <a:rPr lang="fr-CA" dirty="0" smtClean="0"/>
              <a:t>≠ collaborer,  ≠ analyser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Réaction de défensive, de désengagement, d’évitement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8542982" y="886623"/>
            <a:ext cx="316820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Intelligence = développement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Efforts = surmonter obstacles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Erreur = occasion d’apprendre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Conscience des ressources externes ET internes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Faire en sorte que ça arrive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Essayer, collaborer, analyser, réfléchir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Engagement, reconnaissance</a:t>
            </a:r>
            <a:endParaRPr lang="fr-CA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790087" y="3606085"/>
            <a:ext cx="982370" cy="33485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790087" y="4260890"/>
            <a:ext cx="982370" cy="16944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2374544" y="3549219"/>
            <a:ext cx="955183" cy="48725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2446634" y="4151614"/>
            <a:ext cx="449687" cy="4570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959479" y="4006518"/>
            <a:ext cx="643585" cy="5990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e 30"/>
          <p:cNvGrpSpPr/>
          <p:nvPr/>
        </p:nvGrpSpPr>
        <p:grpSpPr>
          <a:xfrm>
            <a:off x="1888367" y="3549219"/>
            <a:ext cx="368660" cy="1051499"/>
            <a:chOff x="1893195" y="3716644"/>
            <a:chExt cx="368660" cy="1051499"/>
          </a:xfrm>
        </p:grpSpPr>
        <p:sp>
          <p:nvSpPr>
            <p:cNvPr id="20" name="Ellipse 19"/>
            <p:cNvSpPr/>
            <p:nvPr/>
          </p:nvSpPr>
          <p:spPr>
            <a:xfrm>
              <a:off x="1893195" y="3716644"/>
              <a:ext cx="368660" cy="3497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2082803" y="4108361"/>
              <a:ext cx="0" cy="4893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2086377" y="4597758"/>
              <a:ext cx="175478" cy="1703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flipH="1">
              <a:off x="1930044" y="4597758"/>
              <a:ext cx="152760" cy="1674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2086376" y="4233847"/>
              <a:ext cx="175478" cy="1703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H="1">
              <a:off x="1930044" y="4233847"/>
              <a:ext cx="152759" cy="1819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/>
          <p:cNvGrpSpPr/>
          <p:nvPr/>
        </p:nvGrpSpPr>
        <p:grpSpPr>
          <a:xfrm>
            <a:off x="9942753" y="3819861"/>
            <a:ext cx="368660" cy="1051499"/>
            <a:chOff x="9942753" y="3819861"/>
            <a:chExt cx="368660" cy="1051499"/>
          </a:xfrm>
        </p:grpSpPr>
        <p:sp>
          <p:nvSpPr>
            <p:cNvPr id="34" name="Ellipse 33"/>
            <p:cNvSpPr/>
            <p:nvPr/>
          </p:nvSpPr>
          <p:spPr>
            <a:xfrm>
              <a:off x="9942753" y="3819861"/>
              <a:ext cx="368660" cy="3497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cxnSp>
          <p:nvCxnSpPr>
            <p:cNvPr id="35" name="Connecteur droit 34"/>
            <p:cNvCxnSpPr/>
            <p:nvPr/>
          </p:nvCxnSpPr>
          <p:spPr>
            <a:xfrm>
              <a:off x="10132361" y="4211578"/>
              <a:ext cx="0" cy="4893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10135935" y="4700975"/>
              <a:ext cx="175478" cy="1703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flipH="1">
              <a:off x="9979602" y="4700975"/>
              <a:ext cx="152760" cy="1674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flipV="1">
              <a:off x="10135934" y="4208658"/>
              <a:ext cx="175479" cy="1284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flipH="1" flipV="1">
              <a:off x="9942753" y="4247546"/>
              <a:ext cx="189609" cy="89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Connecteur droit avec flèche 42"/>
          <p:cNvCxnSpPr/>
          <p:nvPr/>
        </p:nvCxnSpPr>
        <p:spPr>
          <a:xfrm flipV="1">
            <a:off x="10604810" y="3836800"/>
            <a:ext cx="709188" cy="26816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10430588" y="4503343"/>
            <a:ext cx="1023221" cy="36509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10670413" y="4299429"/>
            <a:ext cx="643585" cy="59904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 flipV="1">
            <a:off x="8858294" y="3940936"/>
            <a:ext cx="935347" cy="15250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>
            <a:off x="9231715" y="4417455"/>
            <a:ext cx="598774" cy="34164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Double flèche horizontale 54"/>
          <p:cNvSpPr/>
          <p:nvPr/>
        </p:nvSpPr>
        <p:spPr>
          <a:xfrm>
            <a:off x="3926983" y="599752"/>
            <a:ext cx="4371698" cy="1554517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 smtClean="0">
                <a:solidFill>
                  <a:schemeClr val="tx1"/>
                </a:solidFill>
              </a:rPr>
              <a:t>Espace d’influence</a:t>
            </a:r>
            <a:endParaRPr lang="fr-CA" sz="2800" dirty="0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327301" y="2627290"/>
            <a:ext cx="37863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Comment accompagner l’individu à découvrir l’ampleur toujours grandissante de son potentiel?</a:t>
            </a:r>
            <a:endParaRPr lang="fr-CA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1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487" y="296214"/>
            <a:ext cx="3387144" cy="6259132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8395474" y="296214"/>
            <a:ext cx="3387144" cy="6259132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28543" y="373281"/>
            <a:ext cx="3397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2800" b="1" dirty="0" smtClean="0"/>
              <a:t>« </a:t>
            </a:r>
            <a:r>
              <a:rPr lang="fr-CA" sz="2800" b="1" dirty="0" err="1" smtClean="0">
                <a:solidFill>
                  <a:schemeClr val="tx1"/>
                </a:solidFill>
                <a:latin typeface="Cataclysmic" panose="02000000000000000000" pitchFamily="2" charset="0"/>
              </a:rPr>
              <a:t>Growth</a:t>
            </a:r>
            <a:r>
              <a:rPr lang="fr-CA" sz="2800" b="1" dirty="0" smtClean="0">
                <a:solidFill>
                  <a:schemeClr val="tx1"/>
                </a:solidFill>
                <a:latin typeface="Cataclysmic" panose="02000000000000000000" pitchFamily="2" charset="0"/>
              </a:rPr>
              <a:t> </a:t>
            </a:r>
            <a:r>
              <a:rPr lang="fr-CA" sz="2800" b="1" dirty="0" err="1" smtClean="0">
                <a:solidFill>
                  <a:schemeClr val="tx1"/>
                </a:solidFill>
                <a:latin typeface="Cataclysmic" panose="02000000000000000000" pitchFamily="2" charset="0"/>
              </a:rPr>
              <a:t>mindset</a:t>
            </a:r>
            <a:r>
              <a:rPr lang="fr-CA" sz="2800" b="1" dirty="0" smtClean="0">
                <a:solidFill>
                  <a:schemeClr val="tx1"/>
                </a:solidFill>
              </a:rPr>
              <a:t> »</a:t>
            </a:r>
            <a:endParaRPr lang="fr-CA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366255" y="373281"/>
            <a:ext cx="3382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2400" b="1" dirty="0" smtClean="0">
                <a:solidFill>
                  <a:schemeClr val="tx1"/>
                </a:solidFill>
                <a:latin typeface="Conga" panose="00000400000000000000" pitchFamily="2" charset="0"/>
              </a:rPr>
              <a:t>« </a:t>
            </a:r>
            <a:r>
              <a:rPr lang="fr-CA" sz="2400" b="1" dirty="0" err="1" smtClean="0">
                <a:solidFill>
                  <a:schemeClr val="tx1"/>
                </a:solidFill>
                <a:latin typeface="Conga" panose="00000400000000000000" pitchFamily="2" charset="0"/>
              </a:rPr>
              <a:t>Fixed</a:t>
            </a:r>
            <a:r>
              <a:rPr lang="fr-CA" sz="2400" b="1" dirty="0" smtClean="0">
                <a:solidFill>
                  <a:schemeClr val="tx1"/>
                </a:solidFill>
                <a:latin typeface="Conga" panose="00000400000000000000" pitchFamily="2" charset="0"/>
              </a:rPr>
              <a:t> </a:t>
            </a:r>
            <a:r>
              <a:rPr lang="fr-CA" sz="2400" b="1" dirty="0" err="1" smtClean="0">
                <a:solidFill>
                  <a:schemeClr val="tx1"/>
                </a:solidFill>
                <a:latin typeface="Conga" panose="00000400000000000000" pitchFamily="2" charset="0"/>
              </a:rPr>
              <a:t>mindset</a:t>
            </a:r>
            <a:r>
              <a:rPr lang="fr-CA" sz="2400" b="1" dirty="0" smtClean="0">
                <a:solidFill>
                  <a:schemeClr val="tx1"/>
                </a:solidFill>
                <a:latin typeface="Conga" panose="00000400000000000000" pitchFamily="2" charset="0"/>
              </a:rPr>
              <a:t> »</a:t>
            </a:r>
            <a:endParaRPr lang="fr-CA" sz="2400" b="1" dirty="0">
              <a:solidFill>
                <a:schemeClr val="tx1"/>
              </a:solidFill>
              <a:latin typeface="Conga" panose="000004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93423" y="886623"/>
            <a:ext cx="316820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Intelligence = innée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Efforts = manque de talent</a:t>
            </a:r>
            <a:endParaRPr lang="fr-CA" dirty="0"/>
          </a:p>
          <a:p>
            <a:pPr algn="ctr"/>
            <a:endParaRPr lang="fr-CA" dirty="0"/>
          </a:p>
          <a:p>
            <a:pPr algn="ctr"/>
            <a:r>
              <a:rPr lang="fr-CA" dirty="0"/>
              <a:t>E</a:t>
            </a:r>
            <a:r>
              <a:rPr lang="fr-CA" dirty="0" smtClean="0"/>
              <a:t>rreur = échec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Rechercher LA bonne réponse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Subir ce qui arrive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Peur du jugement ≠ essayer</a:t>
            </a:r>
          </a:p>
          <a:p>
            <a:pPr algn="ctr"/>
            <a:r>
              <a:rPr lang="fr-CA" dirty="0" smtClean="0"/>
              <a:t>≠ collaborer,  ≠ analyser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Réaction de défensive, de désengagement, d’évitement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8542982" y="886623"/>
            <a:ext cx="316820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Intelligence = développement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Efforts = surmonter obstacles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Erreur = occasion d’apprendre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Conscience des ressources externes ET internes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Faire en sorte que ça arrive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Essayer, collaborer, analyser, réfléchir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Engagement, reconnaissance</a:t>
            </a:r>
            <a:endParaRPr lang="fr-CA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790087" y="3606085"/>
            <a:ext cx="982370" cy="33485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790087" y="4260890"/>
            <a:ext cx="982370" cy="16944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2374544" y="3549219"/>
            <a:ext cx="955183" cy="48725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2446634" y="4151614"/>
            <a:ext cx="449687" cy="4570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959479" y="4006518"/>
            <a:ext cx="643585" cy="5990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e 30"/>
          <p:cNvGrpSpPr/>
          <p:nvPr/>
        </p:nvGrpSpPr>
        <p:grpSpPr>
          <a:xfrm>
            <a:off x="1888367" y="3549219"/>
            <a:ext cx="368660" cy="1051499"/>
            <a:chOff x="1893195" y="3716644"/>
            <a:chExt cx="368660" cy="1051499"/>
          </a:xfrm>
        </p:grpSpPr>
        <p:sp>
          <p:nvSpPr>
            <p:cNvPr id="20" name="Ellipse 19"/>
            <p:cNvSpPr/>
            <p:nvPr/>
          </p:nvSpPr>
          <p:spPr>
            <a:xfrm>
              <a:off x="1893195" y="3716644"/>
              <a:ext cx="368660" cy="3497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2082803" y="4108361"/>
              <a:ext cx="0" cy="4893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2086377" y="4597758"/>
              <a:ext cx="175478" cy="1703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flipH="1">
              <a:off x="1930044" y="4597758"/>
              <a:ext cx="152760" cy="1674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2086376" y="4233847"/>
              <a:ext cx="175478" cy="1703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H="1">
              <a:off x="1930044" y="4233847"/>
              <a:ext cx="152759" cy="1819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/>
          <p:cNvGrpSpPr/>
          <p:nvPr/>
        </p:nvGrpSpPr>
        <p:grpSpPr>
          <a:xfrm>
            <a:off x="9942753" y="3819861"/>
            <a:ext cx="368660" cy="1051499"/>
            <a:chOff x="9942753" y="3819861"/>
            <a:chExt cx="368660" cy="1051499"/>
          </a:xfrm>
        </p:grpSpPr>
        <p:sp>
          <p:nvSpPr>
            <p:cNvPr id="34" name="Ellipse 33"/>
            <p:cNvSpPr/>
            <p:nvPr/>
          </p:nvSpPr>
          <p:spPr>
            <a:xfrm>
              <a:off x="9942753" y="3819861"/>
              <a:ext cx="368660" cy="3497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cxnSp>
          <p:nvCxnSpPr>
            <p:cNvPr id="35" name="Connecteur droit 34"/>
            <p:cNvCxnSpPr/>
            <p:nvPr/>
          </p:nvCxnSpPr>
          <p:spPr>
            <a:xfrm>
              <a:off x="10132361" y="4211578"/>
              <a:ext cx="0" cy="4893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10135935" y="4700975"/>
              <a:ext cx="175478" cy="1703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flipH="1">
              <a:off x="9979602" y="4700975"/>
              <a:ext cx="152760" cy="1674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flipV="1">
              <a:off x="10135934" y="4208658"/>
              <a:ext cx="175479" cy="1284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flipH="1" flipV="1">
              <a:off x="9942753" y="4247546"/>
              <a:ext cx="189609" cy="89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Connecteur droit avec flèche 42"/>
          <p:cNvCxnSpPr/>
          <p:nvPr/>
        </p:nvCxnSpPr>
        <p:spPr>
          <a:xfrm flipV="1">
            <a:off x="10604810" y="3836800"/>
            <a:ext cx="709188" cy="26816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10430588" y="4503343"/>
            <a:ext cx="1023221" cy="36509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10670413" y="4299429"/>
            <a:ext cx="643585" cy="59904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 flipV="1">
            <a:off x="8858294" y="3940936"/>
            <a:ext cx="935347" cy="15250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>
            <a:off x="9231715" y="4417455"/>
            <a:ext cx="598774" cy="34164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Double flèche horizontale 54"/>
          <p:cNvSpPr/>
          <p:nvPr/>
        </p:nvSpPr>
        <p:spPr>
          <a:xfrm>
            <a:off x="3935599" y="318454"/>
            <a:ext cx="4371698" cy="1554517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 smtClean="0">
                <a:solidFill>
                  <a:schemeClr val="tx1"/>
                </a:solidFill>
              </a:rPr>
              <a:t>Espace d’influence</a:t>
            </a:r>
            <a:endParaRPr lang="fr-CA" sz="2800" dirty="0">
              <a:solidFill>
                <a:schemeClr val="tx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4437633" y="2170683"/>
            <a:ext cx="3654921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fr-CA" b="1" dirty="0" smtClean="0"/>
              <a:t>Conceptions/croyances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CA" b="1" dirty="0" smtClean="0"/>
              <a:t>Planification/évaluation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CA" b="1" dirty="0" smtClean="0"/>
              <a:t>Rétroaction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CA" b="1" dirty="0" smtClean="0"/>
              <a:t>Pratique réflexive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CA" b="1" dirty="0" smtClean="0"/>
              <a:t>Outils intellectuels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eriod"/>
            </a:pPr>
            <a:r>
              <a:rPr lang="fr-CA" b="1" dirty="0" smtClean="0"/>
              <a:t>Questionnement méta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eriod"/>
            </a:pPr>
            <a:r>
              <a:rPr lang="fr-CA" b="1" dirty="0" smtClean="0"/>
              <a:t>Compréhension du phénomène de stress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eriod"/>
            </a:pPr>
            <a:r>
              <a:rPr lang="fr-CA" b="1" dirty="0" smtClean="0"/>
              <a:t>Compréhension </a:t>
            </a:r>
            <a:r>
              <a:rPr lang="fr-CA" b="1" dirty="0" err="1" smtClean="0"/>
              <a:t>ed</a:t>
            </a:r>
            <a:r>
              <a:rPr lang="fr-CA" b="1" dirty="0" smtClean="0"/>
              <a:t> la dynamique motivationnelle</a:t>
            </a:r>
          </a:p>
        </p:txBody>
      </p:sp>
    </p:spTree>
    <p:extLst>
      <p:ext uri="{BB962C8B-B14F-4D97-AF65-F5344CB8AC3E}">
        <p14:creationId xmlns:p14="http://schemas.microsoft.com/office/powerpoint/2010/main" val="190620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ouble flèche horizontale 54"/>
          <p:cNvSpPr/>
          <p:nvPr/>
        </p:nvSpPr>
        <p:spPr>
          <a:xfrm>
            <a:off x="3771386" y="432758"/>
            <a:ext cx="4757273" cy="1554517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 smtClean="0">
                <a:solidFill>
                  <a:schemeClr val="tx1"/>
                </a:solidFill>
              </a:rPr>
              <a:t>1. Conceptions/croyances</a:t>
            </a:r>
            <a:endParaRPr lang="fr-CA" sz="2800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142501" y="2367459"/>
            <a:ext cx="60150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dirty="0" smtClean="0"/>
          </a:p>
          <a:p>
            <a:pPr algn="ctr"/>
            <a:r>
              <a:rPr lang="fr-CA" dirty="0" smtClean="0"/>
              <a:t>Conception de l’intelligence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Conception de l’autonomie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Conception de ce qu’est un bon apprenant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Voir </a:t>
            </a:r>
            <a:r>
              <a:rPr lang="fr-CA" dirty="0"/>
              <a:t>tous les élèves dans une optique </a:t>
            </a:r>
            <a:r>
              <a:rPr lang="fr-CA" dirty="0" smtClean="0"/>
              <a:t>capacitaire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L’individu est le seul qui peut apprendre ou changer.</a:t>
            </a:r>
          </a:p>
          <a:p>
            <a:pPr algn="ctr"/>
            <a:r>
              <a:rPr lang="fr-CA" dirty="0" smtClean="0"/>
              <a:t> Personne ne peut le faire pour lui…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/>
              <a:t>« Tenter de convaincre quelqu’un qu’il est </a:t>
            </a:r>
            <a:r>
              <a:rPr lang="fr-CA" dirty="0" smtClean="0"/>
              <a:t>capable</a:t>
            </a:r>
          </a:p>
          <a:p>
            <a:pPr algn="ctr"/>
            <a:r>
              <a:rPr lang="fr-CA" dirty="0" smtClean="0"/>
              <a:t>n’a </a:t>
            </a:r>
            <a:r>
              <a:rPr lang="fr-CA" dirty="0"/>
              <a:t>pas d’incidence » </a:t>
            </a:r>
            <a:endParaRPr lang="fr-CA" dirty="0" smtClean="0"/>
          </a:p>
          <a:p>
            <a:pPr algn="ctr"/>
            <a:r>
              <a:rPr lang="fr-CA" dirty="0" smtClean="0"/>
              <a:t>- </a:t>
            </a:r>
            <a:r>
              <a:rPr lang="fr-CA" dirty="0"/>
              <a:t>S. Bissonnette</a:t>
            </a:r>
          </a:p>
          <a:p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1449372" y="2084256"/>
            <a:ext cx="9401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 smtClean="0"/>
              <a:t>Réfléchir à ses propres conceptions, car elles influencent nos actions et nos paroles</a:t>
            </a:r>
            <a:r>
              <a:rPr lang="fr-CA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042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7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227" y="585216"/>
            <a:ext cx="6212336" cy="551186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ouble flèche horizontale 3"/>
          <p:cNvSpPr/>
          <p:nvPr/>
        </p:nvSpPr>
        <p:spPr>
          <a:xfrm>
            <a:off x="292608" y="301580"/>
            <a:ext cx="4963756" cy="1554517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 smtClean="0">
                <a:solidFill>
                  <a:schemeClr val="tx1"/>
                </a:solidFill>
              </a:rPr>
              <a:t>2. Planification/évaluation</a:t>
            </a:r>
            <a:endParaRPr lang="fr-CA" sz="2800" dirty="0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15176" y="2371654"/>
            <a:ext cx="4389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Phase de préparation</a:t>
            </a:r>
          </a:p>
          <a:p>
            <a:endParaRPr lang="fr-CA" sz="2400" b="1" dirty="0"/>
          </a:p>
          <a:p>
            <a:r>
              <a:rPr lang="fr-CA" sz="2400" b="1" dirty="0" smtClean="0"/>
              <a:t>Phase de réalisation</a:t>
            </a:r>
          </a:p>
          <a:p>
            <a:endParaRPr lang="fr-CA" sz="2400" b="1" dirty="0"/>
          </a:p>
          <a:p>
            <a:r>
              <a:rPr lang="fr-CA" sz="2400" b="1" dirty="0" smtClean="0"/>
              <a:t>Phase d’intégration</a:t>
            </a: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300377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195" y="412384"/>
            <a:ext cx="7945781" cy="59593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4691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ouble flèche horizontale 54"/>
          <p:cNvSpPr/>
          <p:nvPr/>
        </p:nvSpPr>
        <p:spPr>
          <a:xfrm>
            <a:off x="4575472" y="2869759"/>
            <a:ext cx="3038225" cy="1554517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 smtClean="0">
                <a:solidFill>
                  <a:schemeClr val="tx1"/>
                </a:solidFill>
              </a:rPr>
              <a:t>3. Rétroaction</a:t>
            </a:r>
            <a:endParaRPr lang="fr-CA" sz="2800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72667" y="3516092"/>
            <a:ext cx="45201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Axée sur l’Être</a:t>
            </a:r>
          </a:p>
          <a:p>
            <a:r>
              <a:rPr lang="fr-CA" b="1" dirty="0" smtClean="0"/>
              <a:t>Louanges</a:t>
            </a:r>
          </a:p>
          <a:p>
            <a:r>
              <a:rPr lang="fr-CA" b="1" dirty="0" smtClean="0"/>
              <a:t>Non spécifiques</a:t>
            </a:r>
            <a:endParaRPr lang="fr-CA" dirty="0" smtClean="0"/>
          </a:p>
          <a:p>
            <a:r>
              <a:rPr lang="fr-CA" dirty="0" smtClean="0"/>
              <a:t>« C’est beau! »</a:t>
            </a:r>
          </a:p>
          <a:p>
            <a:r>
              <a:rPr lang="fr-CA" dirty="0" smtClean="0"/>
              <a:t>« Tu es bon! »</a:t>
            </a:r>
          </a:p>
          <a:p>
            <a:r>
              <a:rPr lang="fr-CA" dirty="0" smtClean="0"/>
              <a:t>« Wow! Tu es intelligent! »</a:t>
            </a:r>
          </a:p>
          <a:p>
            <a:r>
              <a:rPr lang="fr-CA" dirty="0" smtClean="0"/>
              <a:t>« Ce n’est pas bon! »</a:t>
            </a:r>
          </a:p>
          <a:p>
            <a:r>
              <a:rPr lang="fr-CA" dirty="0" smtClean="0"/>
              <a:t>« Ce n’est pas tout à fait ça, quelqu’un sait? »</a:t>
            </a:r>
          </a:p>
          <a:p>
            <a:r>
              <a:rPr lang="fr-CA" dirty="0" smtClean="0"/>
              <a:t>« B+ »</a:t>
            </a:r>
          </a:p>
          <a:p>
            <a:r>
              <a:rPr lang="fr-CA" dirty="0" smtClean="0"/>
              <a:t>« S/P/U/G »</a:t>
            </a:r>
          </a:p>
          <a:p>
            <a:endParaRPr lang="fr-CA" dirty="0"/>
          </a:p>
        </p:txBody>
      </p:sp>
      <p:sp>
        <p:nvSpPr>
          <p:cNvPr id="40" name="ZoneTexte 39"/>
          <p:cNvSpPr txBox="1"/>
          <p:nvPr/>
        </p:nvSpPr>
        <p:spPr>
          <a:xfrm>
            <a:off x="7782405" y="3531244"/>
            <a:ext cx="42510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b="1" dirty="0" smtClean="0"/>
              <a:t>Axée sur les processus</a:t>
            </a:r>
          </a:p>
          <a:p>
            <a:pPr algn="r"/>
            <a:r>
              <a:rPr lang="fr-CA" b="1" dirty="0" smtClean="0"/>
              <a:t>Spécifique</a:t>
            </a:r>
            <a:endParaRPr lang="fr-CA" dirty="0" smtClean="0"/>
          </a:p>
          <a:p>
            <a:pPr algn="r"/>
            <a:r>
              <a:rPr lang="fr-CA" dirty="0" smtClean="0"/>
              <a:t>« Tu as choisi d’agencer le mauve le rouge, le résultat te satisfait-il? »</a:t>
            </a:r>
          </a:p>
          <a:p>
            <a:pPr algn="r"/>
            <a:r>
              <a:rPr lang="fr-CA" dirty="0" smtClean="0"/>
              <a:t>« Le fait que tu aies fait cela en premier t’a permis de … »</a:t>
            </a:r>
          </a:p>
          <a:p>
            <a:pPr algn="r"/>
            <a:r>
              <a:rPr lang="fr-CA" dirty="0" smtClean="0"/>
              <a:t>« Ce qui te freine, c’est ton discours interne, par quoi pourrais-tu commencer?»</a:t>
            </a:r>
          </a:p>
          <a:p>
            <a:pPr algn="r"/>
            <a:r>
              <a:rPr lang="fr-CA" dirty="0" smtClean="0"/>
              <a:t>« Comment sais-tu que tu as choisi le bon pronom personnel? »</a:t>
            </a:r>
          </a:p>
          <a:p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4865860" y="423790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Délai de rétroaction</a:t>
            </a:r>
            <a:endParaRPr lang="fr-CA" dirty="0"/>
          </a:p>
        </p:txBody>
      </p:sp>
      <p:sp>
        <p:nvSpPr>
          <p:cNvPr id="41" name="ZoneTexte 40"/>
          <p:cNvSpPr txBox="1"/>
          <p:nvPr/>
        </p:nvSpPr>
        <p:spPr>
          <a:xfrm>
            <a:off x="4865860" y="1845377"/>
            <a:ext cx="2457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Objet de rétroaction</a:t>
            </a:r>
          </a:p>
          <a:p>
            <a:pPr algn="ctr"/>
            <a:r>
              <a:rPr lang="fr-CA" dirty="0" smtClean="0"/>
              <a:t>Contenu de rétroaction</a:t>
            </a:r>
            <a:endParaRPr lang="fr-CA" dirty="0"/>
          </a:p>
        </p:txBody>
      </p:sp>
      <p:sp>
        <p:nvSpPr>
          <p:cNvPr id="46" name="ZoneTexte 45"/>
          <p:cNvSpPr txBox="1"/>
          <p:nvPr/>
        </p:nvSpPr>
        <p:spPr>
          <a:xfrm>
            <a:off x="772667" y="1097994"/>
            <a:ext cx="10708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/>
              <a:t>Amener l’élève à comprendre son processus, à réfléchir, à reprendre le contrôle de ses apprentissages.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35670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ouble flèche horizontale 54"/>
          <p:cNvSpPr/>
          <p:nvPr/>
        </p:nvSpPr>
        <p:spPr>
          <a:xfrm>
            <a:off x="3894655" y="318454"/>
            <a:ext cx="4371698" cy="1554517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 smtClean="0">
                <a:solidFill>
                  <a:schemeClr val="tx1"/>
                </a:solidFill>
              </a:rPr>
              <a:t>4. Pratique réflexive</a:t>
            </a:r>
            <a:endParaRPr lang="fr-CA" sz="2800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151692" y="2165251"/>
            <a:ext cx="38576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Axée sur sa propre action plutôt que sur l’environnement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Apprentissage par les pairs </a:t>
            </a:r>
            <a:endParaRPr lang="fr-CA" dirty="0"/>
          </a:p>
          <a:p>
            <a:pPr algn="ctr"/>
            <a:endParaRPr lang="fr-CA" dirty="0" smtClean="0"/>
          </a:p>
          <a:p>
            <a:pPr algn="ctr"/>
            <a:r>
              <a:rPr lang="fr-CA" dirty="0"/>
              <a:t>E</a:t>
            </a:r>
            <a:r>
              <a:rPr lang="fr-CA" dirty="0" smtClean="0"/>
              <a:t>ntretiens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Regards croisés – CAP</a:t>
            </a:r>
          </a:p>
          <a:p>
            <a:pPr algn="ctr"/>
            <a:endParaRPr lang="fr-CA" dirty="0"/>
          </a:p>
          <a:p>
            <a:pPr algn="ctr"/>
            <a:r>
              <a:rPr lang="fr-CA" b="1" dirty="0" smtClean="0"/>
              <a:t>Partage de stratégies et analyse</a:t>
            </a:r>
            <a:r>
              <a:rPr lang="fr-CA" dirty="0" smtClean="0"/>
              <a:t>:</a:t>
            </a:r>
          </a:p>
          <a:p>
            <a:pPr algn="ctr"/>
            <a:r>
              <a:rPr lang="fr-CA" dirty="0" smtClean="0"/>
              <a:t>Similitudes/différences</a:t>
            </a:r>
          </a:p>
          <a:p>
            <a:pPr algn="ctr"/>
            <a:r>
              <a:rPr lang="fr-CA" dirty="0" smtClean="0"/>
              <a:t>Forces/limites</a:t>
            </a:r>
          </a:p>
          <a:p>
            <a:pPr algn="ctr"/>
            <a:r>
              <a:rPr lang="fr-CA" dirty="0" smtClean="0"/>
              <a:t>Transférabilité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Analyse au regard de cadres théoriques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9724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574</Words>
  <Application>Microsoft Office PowerPoint</Application>
  <PresentationFormat>Personnalisé</PresentationFormat>
  <Paragraphs>249</Paragraphs>
  <Slides>13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Et maintenant?</vt:lpstr>
    </vt:vector>
  </TitlesOfParts>
  <Company>Commission Scolaire des Samares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ANICK SIRARD</dc:creator>
  <cp:lastModifiedBy>Utilisateur</cp:lastModifiedBy>
  <cp:revision>41</cp:revision>
  <dcterms:created xsi:type="dcterms:W3CDTF">2016-02-10T23:29:21Z</dcterms:created>
  <dcterms:modified xsi:type="dcterms:W3CDTF">2022-12-13T01:45:39Z</dcterms:modified>
</cp:coreProperties>
</file>