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>
        <p:scale>
          <a:sx n="84" d="100"/>
          <a:sy n="84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3BAD3-80B0-41DB-B8D4-956A1D228F9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02671-1BB7-4F22-B881-F4853802BBC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8D9D8-C89D-40FB-9F12-FED79B5D3272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10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2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0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9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2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1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F28DA-3F5B-4565-91D8-10583F5713BA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1DA1-CC82-4EF9-BAF6-66280364A2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>
            <p:custDataLst>
              <p:tags r:id="rId1"/>
            </p:custDataLst>
          </p:nvPr>
        </p:nvSpPr>
        <p:spPr>
          <a:xfrm>
            <a:off x="2279576" y="2267754"/>
            <a:ext cx="3528392" cy="137727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CA" b="1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Environnement scolaire</a:t>
            </a:r>
          </a:p>
          <a:p>
            <a:pPr algn="ctr"/>
            <a:r>
              <a:rPr lang="fr-C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(ex.: </a:t>
            </a:r>
            <a:r>
              <a:rPr lang="fr-C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attitudes, comportements et gestion de classe des enseignants)</a:t>
            </a:r>
            <a:endParaRPr lang="fr-C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>
            <p:custDataLst>
              <p:tags r:id="rId2"/>
            </p:custDataLst>
          </p:nvPr>
        </p:nvSpPr>
        <p:spPr>
          <a:xfrm>
            <a:off x="6355452" y="4035926"/>
            <a:ext cx="3528392" cy="122413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CA" b="1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Émotions</a:t>
            </a:r>
          </a:p>
          <a:p>
            <a:pPr algn="ctr"/>
            <a:r>
              <a:rPr lang="fr-C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(ex.: crainte et peur de ne pas réussir, plaisir face à la tâche)</a:t>
            </a:r>
          </a:p>
        </p:txBody>
      </p:sp>
      <p:sp>
        <p:nvSpPr>
          <p:cNvPr id="7" name="Rectangle à coins arrondis 6"/>
          <p:cNvSpPr/>
          <p:nvPr>
            <p:custDataLst>
              <p:tags r:id="rId3"/>
            </p:custDataLst>
          </p:nvPr>
        </p:nvSpPr>
        <p:spPr>
          <a:xfrm>
            <a:off x="2279576" y="4035926"/>
            <a:ext cx="3528392" cy="12652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CA" b="1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Comportements</a:t>
            </a:r>
          </a:p>
          <a:p>
            <a:pPr algn="ctr"/>
            <a:r>
              <a:rPr lang="fr-C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(ex.: engagement dans la tâche, demande d’aide)</a:t>
            </a:r>
          </a:p>
        </p:txBody>
      </p:sp>
      <p:sp>
        <p:nvSpPr>
          <p:cNvPr id="8" name="Rectangle à coins arrondis 7"/>
          <p:cNvSpPr/>
          <p:nvPr>
            <p:custDataLst>
              <p:tags r:id="rId4"/>
            </p:custDataLst>
          </p:nvPr>
        </p:nvSpPr>
        <p:spPr>
          <a:xfrm>
            <a:off x="6384032" y="2271172"/>
            <a:ext cx="3528392" cy="13738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CA" b="1" cap="smal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Processus cognitifs</a:t>
            </a:r>
          </a:p>
          <a:p>
            <a:pPr algn="ctr"/>
            <a:r>
              <a:rPr lang="fr-CA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(ex.: discours interne, sentiment </a:t>
            </a:r>
            <a:r>
              <a:rPr lang="fr-C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d’efficacité </a:t>
            </a:r>
            <a:r>
              <a:rPr lang="fr-CA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 étudiants)</a:t>
            </a:r>
            <a:endParaRPr lang="fr-C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necteur droit avec flèche 8"/>
          <p:cNvCxnSpPr/>
          <p:nvPr>
            <p:custDataLst>
              <p:tags r:id="rId5"/>
            </p:custDataLst>
          </p:nvPr>
        </p:nvCxnSpPr>
        <p:spPr>
          <a:xfrm>
            <a:off x="5851627" y="2958098"/>
            <a:ext cx="518849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>
            <p:custDataLst>
              <p:tags r:id="rId6"/>
            </p:custDataLst>
          </p:nvPr>
        </p:nvCxnSpPr>
        <p:spPr>
          <a:xfrm>
            <a:off x="5807968" y="4715408"/>
            <a:ext cx="547484" cy="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>
            <p:custDataLst>
              <p:tags r:id="rId7"/>
            </p:custDataLst>
          </p:nvPr>
        </p:nvCxnSpPr>
        <p:spPr>
          <a:xfrm>
            <a:off x="3935760" y="3639304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>
            <p:custDataLst>
              <p:tags r:id="rId8"/>
            </p:custDataLst>
          </p:nvPr>
        </p:nvCxnSpPr>
        <p:spPr>
          <a:xfrm>
            <a:off x="7896200" y="3675886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>
            <p:custDataLst>
              <p:tags r:id="rId9"/>
            </p:custDataLst>
          </p:nvPr>
        </p:nvCxnSpPr>
        <p:spPr>
          <a:xfrm>
            <a:off x="8180206" y="3664535"/>
            <a:ext cx="0" cy="401186"/>
          </a:xfrm>
          <a:prstGeom prst="straightConnector1">
            <a:avLst/>
          </a:prstGeom>
          <a:ln w="19050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>
            <p:custDataLst>
              <p:tags r:id="rId10"/>
            </p:custDataLst>
          </p:nvPr>
        </p:nvCxnSpPr>
        <p:spPr>
          <a:xfrm>
            <a:off x="5851627" y="4539982"/>
            <a:ext cx="518849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/>
          <p:cNvGrpSpPr/>
          <p:nvPr>
            <p:custDataLst>
              <p:tags r:id="rId11"/>
            </p:custDataLst>
          </p:nvPr>
        </p:nvGrpSpPr>
        <p:grpSpPr>
          <a:xfrm>
            <a:off x="1524000" y="0"/>
            <a:ext cx="9144000" cy="1484784"/>
            <a:chOff x="0" y="0"/>
            <a:chExt cx="9144000" cy="1484784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9144000" cy="105273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" name="Bande diagonale 18"/>
            <p:cNvSpPr/>
            <p:nvPr/>
          </p:nvSpPr>
          <p:spPr>
            <a:xfrm>
              <a:off x="0" y="0"/>
              <a:ext cx="9126252" cy="1484784"/>
            </a:xfrm>
            <a:prstGeom prst="diagStrip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1"/>
                </a:solidFill>
              </a:endParaRPr>
            </a:p>
          </p:txBody>
        </p:sp>
      </p:grpSp>
      <p:sp>
        <p:nvSpPr>
          <p:cNvPr id="20" name="ZoneTexte 19"/>
          <p:cNvSpPr txBox="1"/>
          <p:nvPr>
            <p:custDataLst>
              <p:tags r:id="rId12"/>
            </p:custDataLst>
          </p:nvPr>
        </p:nvSpPr>
        <p:spPr>
          <a:xfrm>
            <a:off x="1646555" y="281046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cycle de l’engagement et du désengagement</a:t>
            </a:r>
            <a:endParaRPr lang="fr-CA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>
            <p:custDataLst>
              <p:tags r:id="rId13"/>
            </p:custDataLst>
          </p:nvPr>
        </p:nvSpPr>
        <p:spPr>
          <a:xfrm>
            <a:off x="2567608" y="134076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latin typeface="Arial" pitchFamily="34" charset="0"/>
                <a:cs typeface="Arial" pitchFamily="34" charset="0"/>
              </a:rPr>
              <a:t>Comment interagissent les processus cognitifs, les émotions et les comportements?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135560" y="5589241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rial" pitchFamily="34" charset="0"/>
                <a:cs typeface="Arial" pitchFamily="34" charset="0"/>
              </a:rPr>
              <a:t>Adapté de Nelson, </a:t>
            </a:r>
            <a:r>
              <a:rPr lang="fr-CA" sz="1400" dirty="0" err="1">
                <a:latin typeface="Arial" pitchFamily="34" charset="0"/>
                <a:cs typeface="Arial" pitchFamily="34" charset="0"/>
              </a:rPr>
              <a:t>Finch</a:t>
            </a:r>
            <a:r>
              <a:rPr lang="fr-CA" sz="1400" dirty="0">
                <a:latin typeface="Arial" pitchFamily="34" charset="0"/>
                <a:cs typeface="Arial" pitchFamily="34" charset="0"/>
              </a:rPr>
              <a:t> &amp; Ghee (2006)</a:t>
            </a:r>
          </a:p>
        </p:txBody>
      </p:sp>
    </p:spTree>
    <p:extLst>
      <p:ext uri="{BB962C8B-B14F-4D97-AF65-F5344CB8AC3E}">
        <p14:creationId xmlns:p14="http://schemas.microsoft.com/office/powerpoint/2010/main" val="382161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88</Words>
  <Application>Microsoft Office PowerPoint</Application>
  <PresentationFormat>Personnalisé</PresentationFormat>
  <Paragraphs>12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Université Laval - FSE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 Larose</dc:creator>
  <cp:lastModifiedBy>Utilisateur</cp:lastModifiedBy>
  <cp:revision>1</cp:revision>
  <dcterms:created xsi:type="dcterms:W3CDTF">2016-02-17T14:04:45Z</dcterms:created>
  <dcterms:modified xsi:type="dcterms:W3CDTF">2022-12-13T01:42:38Z</dcterms:modified>
</cp:coreProperties>
</file>