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9" d="100"/>
          <a:sy n="79" d="100"/>
        </p:scale>
        <p:origin x="-126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B9859-7EF5-47CC-B3BF-764C8E10D3BA}" type="datetimeFigureOut">
              <a:rPr lang="fr-CA" smtClean="0"/>
              <a:t>2022-12-12</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0F390-3DFA-44EA-BA4E-89A6EC557451}" type="slidenum">
              <a:rPr lang="fr-CA" smtClean="0"/>
              <a:t>‹N°›</a:t>
            </a:fld>
            <a:endParaRPr lang="fr-CA"/>
          </a:p>
        </p:txBody>
      </p:sp>
    </p:spTree>
    <p:extLst>
      <p:ext uri="{BB962C8B-B14F-4D97-AF65-F5344CB8AC3E}">
        <p14:creationId xmlns:p14="http://schemas.microsoft.com/office/powerpoint/2010/main" val="1566896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C42A8E1B-C770-4363-8E96-DF238E5CA6EA}" type="datetime1">
              <a:rPr lang="fr-FR" smtClean="0"/>
              <a:t>12/12/2022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E448A0-D468-564B-96FF-C17C55954881}"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3AA3271-AEE7-444F-A9EA-3ABF866FB843}" type="datetime1">
              <a:rPr lang="fr-FR" smtClean="0"/>
              <a:t>12/12/2022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E448A0-D468-564B-96FF-C17C55954881}"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97E448A0-D468-564B-96FF-C17C55954881}"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1E32CFB-D48C-4923-B0D7-C52EFB1231B5}" type="datetime1">
              <a:rPr lang="fr-FR" smtClean="0"/>
              <a:t>12/12/2022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756F2AD9-EA93-4453-A79F-AEEC748CDA5E}" type="datetime1">
              <a:rPr lang="fr-FR" smtClean="0"/>
              <a:t>12/12/2022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97E448A0-D468-564B-96FF-C17C55954881}"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785C8D4F-A582-4661-B6F3-766CA24081E9}" type="datetime1">
              <a:rPr lang="fr-FR" smtClean="0"/>
              <a:t>12/12/2022</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7E448A0-D468-564B-96FF-C17C55954881}"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A4FB9D8A-3B18-4B71-B823-35ED1B269DA9}" type="datetime1">
              <a:rPr lang="fr-FR" smtClean="0"/>
              <a:t>12/12/2022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E448A0-D468-564B-96FF-C17C55954881}"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3E0B9A75-29AD-411E-805D-545AF7BDFE30}" type="datetime1">
              <a:rPr lang="fr-FR" smtClean="0"/>
              <a:t>12/12/2022</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97E448A0-D468-564B-96FF-C17C55954881}" type="slidenum">
              <a:rPr lang="fr-FR" smtClean="0"/>
              <a:t>‹N°›</a:t>
            </a:fld>
            <a:endParaRPr lang="fr-FR"/>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E52D67E8-0CBD-4CBC-870A-F1F21C97C416}" type="datetime1">
              <a:rPr lang="fr-FR" smtClean="0"/>
              <a:t>12/12/2022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97E448A0-D468-564B-96FF-C17C5595488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3A4DC7C-3A27-4562-9655-FECDE0F8C86A}" type="datetime1">
              <a:rPr lang="fr-FR" smtClean="0"/>
              <a:t>12/12/2022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7E448A0-D468-564B-96FF-C17C5595488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7E448A0-D468-564B-96FF-C17C55954881}"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60496B33-65CB-4756-BF6F-00EEA8BB0D66}" type="datetime1">
              <a:rPr lang="fr-FR" smtClean="0"/>
              <a:t>12/12/2022</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97E448A0-D468-564B-96FF-C17C55954881}"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0F8F9ABC-ADF2-4190-BB85-B689F42447EA}" type="datetime1">
              <a:rPr lang="fr-FR" smtClean="0"/>
              <a:t>12/12/2022</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F19306D-C14A-49E5-9B21-44EF8F11C31B}" type="datetime1">
              <a:rPr lang="fr-FR" smtClean="0"/>
              <a:t>12/12/2022</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7E448A0-D468-564B-96FF-C17C55954881}"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custDataLst>
              <p:tags r:id="rId1"/>
            </p:custDataLst>
          </p:nvPr>
        </p:nvSpPr>
        <p:spPr>
          <a:xfrm>
            <a:off x="1371600" y="2819400"/>
            <a:ext cx="6400800" cy="2484120"/>
          </a:xfrm>
        </p:spPr>
        <p:txBody>
          <a:bodyPr>
            <a:normAutofit/>
          </a:bodyPr>
          <a:lstStyle/>
          <a:p>
            <a:r>
              <a:rPr lang="fr-FR" dirty="0" smtClean="0"/>
              <a:t>CAPRES</a:t>
            </a:r>
          </a:p>
          <a:p>
            <a:r>
              <a:rPr lang="fr-FR" dirty="0" smtClean="0"/>
              <a:t>Mars 2016</a:t>
            </a:r>
          </a:p>
          <a:p>
            <a:endParaRPr lang="fr-FR" dirty="0"/>
          </a:p>
          <a:p>
            <a:endParaRPr lang="fr-FR" dirty="0" smtClean="0"/>
          </a:p>
          <a:p>
            <a:endParaRPr lang="fr-FR" dirty="0"/>
          </a:p>
          <a:p>
            <a:r>
              <a:rPr lang="fr-FR" sz="1000" dirty="0" smtClean="0"/>
              <a:t>Caroline Boucher et Germain Bouffard</a:t>
            </a:r>
          </a:p>
          <a:p>
            <a:r>
              <a:rPr lang="fr-FR" sz="1000" dirty="0" smtClean="0"/>
              <a:t>Cégep de Lévis-Lauzon</a:t>
            </a:r>
          </a:p>
          <a:p>
            <a:endParaRPr lang="fr-FR" sz="1000" dirty="0"/>
          </a:p>
          <a:p>
            <a:endParaRPr lang="fr-FR" sz="1000" dirty="0" smtClean="0"/>
          </a:p>
          <a:p>
            <a:endParaRPr lang="fr-FR" sz="1000" dirty="0"/>
          </a:p>
          <a:p>
            <a:endParaRPr lang="fr-FR" sz="1000" dirty="0" smtClean="0"/>
          </a:p>
          <a:p>
            <a:endParaRPr lang="fr-FR" sz="1000" dirty="0" smtClean="0"/>
          </a:p>
          <a:p>
            <a:endParaRPr lang="fr-FR" sz="800" dirty="0"/>
          </a:p>
        </p:txBody>
      </p:sp>
      <p:sp>
        <p:nvSpPr>
          <p:cNvPr id="2" name="Titre 1"/>
          <p:cNvSpPr>
            <a:spLocks noGrp="1"/>
          </p:cNvSpPr>
          <p:nvPr>
            <p:ph type="ctrTitle"/>
            <p:custDataLst>
              <p:tags r:id="rId2"/>
            </p:custDataLst>
          </p:nvPr>
        </p:nvSpPr>
        <p:spPr/>
        <p:txBody>
          <a:bodyPr/>
          <a:lstStyle/>
          <a:p>
            <a:r>
              <a:rPr lang="fr-FR" dirty="0" smtClean="0"/>
              <a:t>L’enseignement explicite</a:t>
            </a:r>
            <a:endParaRPr lang="fr-FR" dirty="0"/>
          </a:p>
        </p:txBody>
      </p:sp>
      <p:pic>
        <p:nvPicPr>
          <p:cNvPr id="5" name="Picture 2"/>
          <p:cNvPicPr>
            <a:picLocks noChangeAspect="1" noChangeArrowheads="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3780473" y="4921179"/>
            <a:ext cx="1651063" cy="1092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278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FR" dirty="0" smtClean="0"/>
              <a:t>Activateur ou facilitateur ?</a:t>
            </a:r>
            <a:endParaRPr lang="fr-FR" dirty="0"/>
          </a:p>
        </p:txBody>
      </p:sp>
      <p:sp>
        <p:nvSpPr>
          <p:cNvPr id="3" name="Espace réservé du contenu 2"/>
          <p:cNvSpPr>
            <a:spLocks noGrp="1"/>
          </p:cNvSpPr>
          <p:nvPr>
            <p:ph sz="quarter" idx="1"/>
            <p:custDataLst>
              <p:tags r:id="rId2"/>
            </p:custDataLst>
          </p:nvPr>
        </p:nvSpPr>
        <p:spPr/>
        <p:txBody>
          <a:bodyPr/>
          <a:lstStyle/>
          <a:p>
            <a:pPr marL="0" indent="0">
              <a:spcBef>
                <a:spcPts val="1200"/>
              </a:spcBef>
              <a:buNone/>
            </a:pPr>
            <a:r>
              <a:rPr lang="fr-FR" dirty="0" err="1" smtClean="0"/>
              <a:t>Hattie</a:t>
            </a:r>
            <a:r>
              <a:rPr lang="fr-FR" dirty="0" smtClean="0"/>
              <a:t> a mesuré l’ampleur de l’effet respectif des méthodes dans lesquelles l’enseignant est </a:t>
            </a:r>
            <a:r>
              <a:rPr lang="fr-FR" i="1" dirty="0" smtClean="0"/>
              <a:t>l’activateur</a:t>
            </a:r>
            <a:r>
              <a:rPr lang="fr-FR" dirty="0" smtClean="0"/>
              <a:t> ou le </a:t>
            </a:r>
            <a:r>
              <a:rPr lang="fr-FR" i="1" dirty="0" smtClean="0"/>
              <a:t>facilitateur</a:t>
            </a:r>
            <a:r>
              <a:rPr lang="fr-FR" dirty="0" smtClean="0"/>
              <a:t>.</a:t>
            </a:r>
          </a:p>
          <a:p>
            <a:pPr>
              <a:spcBef>
                <a:spcPts val="1200"/>
              </a:spcBef>
            </a:pPr>
            <a:r>
              <a:rPr lang="fr-FR" i="1" dirty="0" smtClean="0"/>
              <a:t>L’activateur</a:t>
            </a:r>
            <a:r>
              <a:rPr lang="fr-FR" dirty="0" smtClean="0"/>
              <a:t> fait apprendre des contenus de manière systématique, structurée, explicite.</a:t>
            </a:r>
          </a:p>
          <a:p>
            <a:pPr>
              <a:spcBef>
                <a:spcPts val="1200"/>
              </a:spcBef>
            </a:pPr>
            <a:r>
              <a:rPr lang="fr-FR" dirty="0" smtClean="0"/>
              <a:t>Le </a:t>
            </a:r>
            <a:r>
              <a:rPr lang="fr-FR" i="1" dirty="0" smtClean="0"/>
              <a:t>facilitateur</a:t>
            </a:r>
            <a:r>
              <a:rPr lang="fr-FR" dirty="0" smtClean="0"/>
              <a:t> adopte une démarche centrée sur le rythme et les préférences des étudiants.</a:t>
            </a:r>
          </a:p>
          <a:p>
            <a:pPr>
              <a:spcBef>
                <a:spcPts val="1200"/>
              </a:spcBef>
            </a:pPr>
            <a:r>
              <a:rPr lang="fr-FR" dirty="0" smtClean="0"/>
              <a:t>Activateur = 0,60 / Facilitateur = 0,17</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10</a:t>
            </a:fld>
            <a:endParaRPr lang="fr-FR"/>
          </a:p>
        </p:txBody>
      </p:sp>
    </p:spTree>
    <p:extLst>
      <p:ext uri="{BB962C8B-B14F-4D97-AF65-F5344CB8AC3E}">
        <p14:creationId xmlns:p14="http://schemas.microsoft.com/office/powerpoint/2010/main" val="878995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L’enseignement explicite</a:t>
            </a:r>
            <a:endParaRPr lang="fr-FR" dirty="0"/>
          </a:p>
        </p:txBody>
      </p:sp>
      <p:sp>
        <p:nvSpPr>
          <p:cNvPr id="3" name="Espace réservé du contenu 2"/>
          <p:cNvSpPr>
            <a:spLocks noGrp="1"/>
          </p:cNvSpPr>
          <p:nvPr>
            <p:ph sz="quarter" idx="1"/>
            <p:custDataLst>
              <p:tags r:id="rId2"/>
            </p:custDataLst>
          </p:nvPr>
        </p:nvSpPr>
        <p:spPr>
          <a:xfrm>
            <a:off x="301752" y="1527047"/>
            <a:ext cx="8503920" cy="5190623"/>
          </a:xfrm>
        </p:spPr>
        <p:txBody>
          <a:bodyPr>
            <a:normAutofit/>
          </a:bodyPr>
          <a:lstStyle/>
          <a:p>
            <a:pPr marL="0" indent="0">
              <a:buNone/>
            </a:pPr>
            <a:r>
              <a:rPr lang="fr-FR" dirty="0" smtClean="0"/>
              <a:t>Une variante de l’enseignement direct élaborée par Barack </a:t>
            </a:r>
            <a:r>
              <a:rPr lang="fr-FR" dirty="0" err="1" smtClean="0"/>
              <a:t>Rosenshine</a:t>
            </a:r>
            <a:r>
              <a:rPr lang="fr-FR" dirty="0"/>
              <a:t> </a:t>
            </a:r>
            <a:r>
              <a:rPr lang="fr-FR" sz="2600" dirty="0" smtClean="0"/>
              <a:t>(</a:t>
            </a:r>
            <a:r>
              <a:rPr lang="fr-FR" sz="2600" dirty="0"/>
              <a:t>U</a:t>
            </a:r>
            <a:r>
              <a:rPr lang="fr-FR" sz="2600" dirty="0" smtClean="0"/>
              <a:t>niversité d’Illinois).</a:t>
            </a:r>
          </a:p>
          <a:p>
            <a:endParaRPr lang="fr-FR" sz="1200" dirty="0" smtClean="0"/>
          </a:p>
          <a:p>
            <a:r>
              <a:rPr lang="fr-FR" sz="2100" i="1" dirty="0" smtClean="0"/>
              <a:t>Les modèles </a:t>
            </a:r>
            <a:r>
              <a:rPr lang="fr-FR" sz="2100" i="1" dirty="0" err="1" smtClean="0"/>
              <a:t>instructionnistes</a:t>
            </a:r>
            <a:r>
              <a:rPr lang="fr-FR" sz="2100" i="1" dirty="0" smtClean="0"/>
              <a:t> considèrent que les pratiques pédagogiques sont efficaces lorsque le professeur commence par passer en revue les prérequis, met en relation la matière du jour avec les apprentissages antérieurs et aborde ensuite, par petites étapes, la nouvelle matière.  Il alterne courtes présentations et questions.  Après la présentation, le maître organise des exercices dirigés, jusqu’à ce que tous les élèves aient été contrôlés et aient reçu un feedback.  Viennent ensuite les exercices individuels que l’on poursuit jusqu’à la maîtrise autonome du nouvel apprentissage par l’élève. </a:t>
            </a:r>
            <a:r>
              <a:rPr lang="fr-FR" sz="1800" dirty="0" smtClean="0"/>
              <a:t>(</a:t>
            </a:r>
            <a:r>
              <a:rPr lang="fr-FR" sz="1800" dirty="0" err="1" smtClean="0"/>
              <a:t>Rosenshine</a:t>
            </a:r>
            <a:r>
              <a:rPr lang="fr-FR" sz="1800" dirty="0" smtClean="0"/>
              <a:t> 1996)</a:t>
            </a:r>
          </a:p>
          <a:p>
            <a:endParaRPr lang="fr-FR" sz="2600"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11</a:t>
            </a:fld>
            <a:endParaRPr lang="fr-FR"/>
          </a:p>
        </p:txBody>
      </p:sp>
    </p:spTree>
    <p:extLst>
      <p:ext uri="{BB962C8B-B14F-4D97-AF65-F5344CB8AC3E}">
        <p14:creationId xmlns:p14="http://schemas.microsoft.com/office/powerpoint/2010/main" val="42969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FR" dirty="0" smtClean="0"/>
              <a:t>Trois moments de l’enseignement explicite</a:t>
            </a:r>
            <a:endParaRPr lang="fr-FR" dirty="0"/>
          </a:p>
        </p:txBody>
      </p:sp>
      <p:sp>
        <p:nvSpPr>
          <p:cNvPr id="3" name="Espace réservé du contenu 2"/>
          <p:cNvSpPr>
            <a:spLocks noGrp="1"/>
          </p:cNvSpPr>
          <p:nvPr>
            <p:ph sz="quarter" idx="1"/>
            <p:custDataLst>
              <p:tags r:id="rId2"/>
            </p:custDataLst>
          </p:nvPr>
        </p:nvSpPr>
        <p:spPr/>
        <p:txBody>
          <a:bodyPr/>
          <a:lstStyle/>
          <a:p>
            <a:r>
              <a:rPr lang="fr-FR" b="1" dirty="0" smtClean="0"/>
              <a:t>Modelage</a:t>
            </a:r>
            <a:r>
              <a:rPr lang="fr-FR" dirty="0" smtClean="0"/>
              <a:t> </a:t>
            </a:r>
            <a:r>
              <a:rPr lang="fr-FR" sz="2400" i="1" dirty="0"/>
              <a:t>(Je fais)</a:t>
            </a:r>
          </a:p>
          <a:p>
            <a:r>
              <a:rPr lang="fr-FR" b="1" dirty="0"/>
              <a:t>Pratique</a:t>
            </a:r>
            <a:r>
              <a:rPr lang="fr-FR" dirty="0"/>
              <a:t> </a:t>
            </a:r>
            <a:r>
              <a:rPr lang="fr-FR" b="1" dirty="0"/>
              <a:t>guidée</a:t>
            </a:r>
            <a:r>
              <a:rPr lang="fr-FR" dirty="0"/>
              <a:t> </a:t>
            </a:r>
            <a:r>
              <a:rPr lang="fr-FR" sz="2400" i="1" dirty="0"/>
              <a:t>(Nous faisons ensemble)</a:t>
            </a:r>
          </a:p>
          <a:p>
            <a:r>
              <a:rPr lang="fr-FR" b="1" dirty="0"/>
              <a:t>Pratique autonome </a:t>
            </a:r>
            <a:r>
              <a:rPr lang="fr-FR" sz="2400" i="1" dirty="0"/>
              <a:t>(Tu fais</a:t>
            </a:r>
            <a:r>
              <a:rPr lang="fr-FR" sz="2400" i="1" dirty="0" smtClean="0"/>
              <a:t>)</a:t>
            </a:r>
          </a:p>
          <a:p>
            <a:endParaRPr lang="fr-FR" sz="2400" i="1" dirty="0" smtClean="0"/>
          </a:p>
          <a:p>
            <a:endParaRPr lang="fr-FR" sz="2400" i="1" dirty="0" smtClean="0"/>
          </a:p>
          <a:p>
            <a:endParaRPr lang="fr-FR" sz="2400" i="1" dirty="0"/>
          </a:p>
          <a:p>
            <a:pPr marL="0" indent="0">
              <a:buNone/>
            </a:pPr>
            <a:r>
              <a:rPr lang="fr-FR" sz="1800" dirty="0" smtClean="0"/>
              <a:t>C. Gauthier</a:t>
            </a:r>
            <a:r>
              <a:rPr lang="fr-FR" sz="1800" dirty="0"/>
              <a:t>, </a:t>
            </a:r>
            <a:r>
              <a:rPr lang="fr-FR" sz="1800" dirty="0" smtClean="0"/>
              <a:t>S. Bissonnette et M. Richard, </a:t>
            </a:r>
            <a:r>
              <a:rPr lang="fr-FR" sz="1800" i="1" dirty="0"/>
              <a:t>Enseignement explicite et réussite des élèves. La gestion des apprentissages, </a:t>
            </a:r>
            <a:r>
              <a:rPr lang="fr-FR" sz="1800" dirty="0"/>
              <a:t>ERPI, 2013</a:t>
            </a:r>
            <a:r>
              <a:rPr lang="fr-FR" sz="2400" dirty="0"/>
              <a:t>.</a:t>
            </a:r>
          </a:p>
          <a:p>
            <a:endParaRPr lang="fr-FR" sz="2400" i="1" dirty="0"/>
          </a:p>
          <a:p>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12</a:t>
            </a:fld>
            <a:endParaRPr lang="fr-FR"/>
          </a:p>
        </p:txBody>
      </p:sp>
    </p:spTree>
    <p:extLst>
      <p:ext uri="{BB962C8B-B14F-4D97-AF65-F5344CB8AC3E}">
        <p14:creationId xmlns:p14="http://schemas.microsoft.com/office/powerpoint/2010/main" val="3902643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Le modelage</a:t>
            </a:r>
            <a:endParaRPr lang="fr-FR" dirty="0"/>
          </a:p>
        </p:txBody>
      </p:sp>
      <p:sp>
        <p:nvSpPr>
          <p:cNvPr id="3" name="Espace réservé du contenu 2"/>
          <p:cNvSpPr>
            <a:spLocks noGrp="1"/>
          </p:cNvSpPr>
          <p:nvPr>
            <p:ph sz="quarter" idx="1"/>
            <p:custDataLst>
              <p:tags r:id="rId2"/>
            </p:custDataLst>
          </p:nvPr>
        </p:nvSpPr>
        <p:spPr/>
        <p:txBody>
          <a:bodyPr/>
          <a:lstStyle/>
          <a:p>
            <a:pPr>
              <a:spcBef>
                <a:spcPts val="1200"/>
              </a:spcBef>
            </a:pPr>
            <a:r>
              <a:rPr lang="fr-FR" dirty="0" smtClean="0"/>
              <a:t>Présentation par petites unités, du plus simple au plus complexe.</a:t>
            </a:r>
          </a:p>
          <a:p>
            <a:pPr>
              <a:spcBef>
                <a:spcPts val="1200"/>
              </a:spcBef>
            </a:pPr>
            <a:r>
              <a:rPr lang="fr-FR" dirty="0" smtClean="0"/>
              <a:t>Explication à haute voix, liens avec les connaissances antérieures, stratégies explicitement démontrées. Une pensée experte à l’œuvre.</a:t>
            </a:r>
          </a:p>
          <a:p>
            <a:pPr>
              <a:spcBef>
                <a:spcPts val="1200"/>
              </a:spcBef>
            </a:pPr>
            <a:r>
              <a:rPr lang="fr-FR" dirty="0" smtClean="0"/>
              <a:t>Questions fréquentes.</a:t>
            </a:r>
          </a:p>
          <a:p>
            <a:pPr>
              <a:spcBef>
                <a:spcPts val="1200"/>
              </a:spcBef>
            </a:pPr>
            <a:r>
              <a:rPr lang="fr-FR" dirty="0" smtClean="0"/>
              <a:t>Exemples et contre-exemples nombreux.</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13</a:t>
            </a:fld>
            <a:endParaRPr lang="fr-FR"/>
          </a:p>
        </p:txBody>
      </p:sp>
    </p:spTree>
    <p:extLst>
      <p:ext uri="{BB962C8B-B14F-4D97-AF65-F5344CB8AC3E}">
        <p14:creationId xmlns:p14="http://schemas.microsoft.com/office/powerpoint/2010/main" val="2070876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La pratique guidée</a:t>
            </a:r>
            <a:endParaRPr lang="fr-FR" dirty="0"/>
          </a:p>
        </p:txBody>
      </p:sp>
      <p:sp>
        <p:nvSpPr>
          <p:cNvPr id="3" name="Espace réservé du contenu 2"/>
          <p:cNvSpPr>
            <a:spLocks noGrp="1"/>
          </p:cNvSpPr>
          <p:nvPr>
            <p:ph sz="quarter" idx="1"/>
            <p:custDataLst>
              <p:tags r:id="rId2"/>
            </p:custDataLst>
          </p:nvPr>
        </p:nvSpPr>
        <p:spPr/>
        <p:txBody>
          <a:bodyPr>
            <a:normAutofit lnSpcReduction="10000"/>
          </a:bodyPr>
          <a:lstStyle/>
          <a:p>
            <a:pPr>
              <a:spcBef>
                <a:spcPts val="1200"/>
              </a:spcBef>
            </a:pPr>
            <a:r>
              <a:rPr lang="fr-FR" dirty="0" smtClean="0"/>
              <a:t>L’enseignant propose des tâches semblables à celles qu’il a démontrées au modelage.</a:t>
            </a:r>
          </a:p>
          <a:p>
            <a:pPr>
              <a:spcBef>
                <a:spcPts val="1200"/>
              </a:spcBef>
            </a:pPr>
            <a:r>
              <a:rPr lang="fr-FR" dirty="0" smtClean="0"/>
              <a:t>Il écoute chacun afin de corriger au besoin.</a:t>
            </a:r>
          </a:p>
          <a:p>
            <a:pPr>
              <a:spcBef>
                <a:spcPts val="1200"/>
              </a:spcBef>
            </a:pPr>
            <a:r>
              <a:rPr lang="fr-FR" dirty="0" smtClean="0"/>
              <a:t>Il questionne, observe, réoriente, valide, consolide, soutient. Il corrige les conceptions erronées dès qu’elles se manifestent et s’assure que chacun maîtrise la nouvelle connaissance.</a:t>
            </a:r>
          </a:p>
          <a:p>
            <a:pPr marL="0" indent="0">
              <a:spcBef>
                <a:spcPts val="1200"/>
              </a:spcBef>
              <a:buNone/>
            </a:pPr>
            <a:endParaRPr lang="fr-FR" i="1" dirty="0" smtClean="0"/>
          </a:p>
          <a:p>
            <a:pPr marL="0" indent="0">
              <a:spcBef>
                <a:spcPts val="1200"/>
              </a:spcBef>
              <a:buNone/>
            </a:pPr>
            <a:r>
              <a:rPr lang="fr-FR" sz="2400" i="1" dirty="0" smtClean="0"/>
              <a:t>« La pratique guidée est l’épine dorsale de l’enseignement explicite » </a:t>
            </a:r>
            <a:r>
              <a:rPr lang="fr-FR" sz="2400" dirty="0" smtClean="0"/>
              <a:t>(Gauthier et coll.)</a:t>
            </a:r>
          </a:p>
          <a:p>
            <a:pPr>
              <a:spcBef>
                <a:spcPts val="1200"/>
              </a:spcBef>
            </a:pP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14</a:t>
            </a:fld>
            <a:endParaRPr lang="fr-FR"/>
          </a:p>
        </p:txBody>
      </p:sp>
    </p:spTree>
    <p:extLst>
      <p:ext uri="{BB962C8B-B14F-4D97-AF65-F5344CB8AC3E}">
        <p14:creationId xmlns:p14="http://schemas.microsoft.com/office/powerpoint/2010/main" val="472981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La pratique autonome</a:t>
            </a:r>
            <a:endParaRPr lang="fr-FR" dirty="0"/>
          </a:p>
        </p:txBody>
      </p:sp>
      <p:sp>
        <p:nvSpPr>
          <p:cNvPr id="3" name="Espace réservé du contenu 2"/>
          <p:cNvSpPr>
            <a:spLocks noGrp="1"/>
          </p:cNvSpPr>
          <p:nvPr>
            <p:ph sz="quarter" idx="1"/>
            <p:custDataLst>
              <p:tags r:id="rId2"/>
            </p:custDataLst>
          </p:nvPr>
        </p:nvSpPr>
        <p:spPr/>
        <p:txBody>
          <a:bodyPr>
            <a:normAutofit/>
          </a:bodyPr>
          <a:lstStyle/>
          <a:p>
            <a:pPr>
              <a:spcBef>
                <a:spcPts val="1200"/>
              </a:spcBef>
            </a:pPr>
            <a:r>
              <a:rPr lang="fr-FR" dirty="0" smtClean="0"/>
              <a:t>Seulement quand l’enseignant s’est assuré que chacun maîtrise le nouveau savoir.</a:t>
            </a:r>
          </a:p>
          <a:p>
            <a:pPr>
              <a:spcBef>
                <a:spcPts val="1200"/>
              </a:spcBef>
            </a:pPr>
            <a:r>
              <a:rPr lang="fr-FR" dirty="0" smtClean="0"/>
              <a:t>Son objectif est le </a:t>
            </a:r>
            <a:r>
              <a:rPr lang="fr-FR" dirty="0" err="1" smtClean="0"/>
              <a:t>surapprentissage</a:t>
            </a:r>
            <a:r>
              <a:rPr lang="fr-FR" dirty="0" smtClean="0"/>
              <a:t> visant la fluidité, la rétention et le rappel éventuel dans de nouvelles circonstances d’apprentissage.</a:t>
            </a:r>
          </a:p>
          <a:p>
            <a:pPr>
              <a:spcBef>
                <a:spcPts val="1200"/>
              </a:spcBef>
            </a:pPr>
            <a:r>
              <a:rPr lang="fr-FR" dirty="0" smtClean="0"/>
              <a:t>L’étudiant peut exécuter une tâche rapidement, avec succès, avec un minimum de réflexion avant de passer à l’action. Il devient peu à peu un expert.</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15</a:t>
            </a:fld>
            <a:endParaRPr lang="fr-FR"/>
          </a:p>
        </p:txBody>
      </p:sp>
    </p:spTree>
    <p:extLst>
      <p:ext uri="{BB962C8B-B14F-4D97-AF65-F5344CB8AC3E}">
        <p14:creationId xmlns:p14="http://schemas.microsoft.com/office/powerpoint/2010/main" val="75910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Au collégial ? À l’université?</a:t>
            </a:r>
            <a:endParaRPr lang="fr-FR" dirty="0"/>
          </a:p>
        </p:txBody>
      </p:sp>
      <p:sp>
        <p:nvSpPr>
          <p:cNvPr id="3" name="Espace réservé du contenu 2"/>
          <p:cNvSpPr>
            <a:spLocks noGrp="1"/>
          </p:cNvSpPr>
          <p:nvPr>
            <p:ph sz="quarter" idx="1"/>
            <p:custDataLst>
              <p:tags r:id="rId2"/>
            </p:custDataLst>
          </p:nvPr>
        </p:nvSpPr>
        <p:spPr/>
        <p:txBody>
          <a:bodyPr>
            <a:normAutofit/>
          </a:bodyPr>
          <a:lstStyle/>
          <a:p>
            <a:pPr>
              <a:spcBef>
                <a:spcPts val="1200"/>
              </a:spcBef>
            </a:pPr>
            <a:r>
              <a:rPr lang="fr-FR" dirty="0" smtClean="0"/>
              <a:t>L’enseignement explicite est efficace chaque fois que l’on initie les étudiants à de nouvelles connaissances.</a:t>
            </a:r>
          </a:p>
          <a:p>
            <a:pPr>
              <a:spcBef>
                <a:spcPts val="1200"/>
              </a:spcBef>
            </a:pPr>
            <a:r>
              <a:rPr lang="fr-FR" dirty="0" smtClean="0"/>
              <a:t>Elles sont cruciales et doivent être correctement acquises pour la suite de la formation. L’objectif doit être ici la fluidité.</a:t>
            </a:r>
          </a:p>
          <a:p>
            <a:pPr>
              <a:spcBef>
                <a:spcPts val="1200"/>
              </a:spcBef>
            </a:pPr>
            <a:r>
              <a:rPr lang="fr-FR" dirty="0" smtClean="0"/>
              <a:t>Quand l’étudiant devient compétent, on peut  supprimer certaines mesures de soutien et proposer des problèmes authentiques à résoudre.</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16</a:t>
            </a:fld>
            <a:endParaRPr lang="fr-FR"/>
          </a:p>
        </p:txBody>
      </p:sp>
    </p:spTree>
    <p:extLst>
      <p:ext uri="{BB962C8B-B14F-4D97-AF65-F5344CB8AC3E}">
        <p14:creationId xmlns:p14="http://schemas.microsoft.com/office/powerpoint/2010/main" val="4288024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Question de mémoire(s)</a:t>
            </a:r>
            <a:endParaRPr lang="fr-FR" dirty="0"/>
          </a:p>
        </p:txBody>
      </p:sp>
      <p:sp>
        <p:nvSpPr>
          <p:cNvPr id="3" name="Espace réservé du contenu 2"/>
          <p:cNvSpPr>
            <a:spLocks noGrp="1"/>
          </p:cNvSpPr>
          <p:nvPr>
            <p:ph sz="quarter" idx="1"/>
            <p:custDataLst>
              <p:tags r:id="rId2"/>
            </p:custDataLst>
          </p:nvPr>
        </p:nvSpPr>
        <p:spPr>
          <a:xfrm>
            <a:off x="301752" y="1527048"/>
            <a:ext cx="8661179" cy="4572000"/>
          </a:xfrm>
        </p:spPr>
        <p:txBody>
          <a:bodyPr>
            <a:normAutofit lnSpcReduction="10000"/>
          </a:bodyPr>
          <a:lstStyle/>
          <a:p>
            <a:pPr>
              <a:spcBef>
                <a:spcPts val="1200"/>
              </a:spcBef>
            </a:pPr>
            <a:r>
              <a:rPr lang="fr-FR" dirty="0" smtClean="0"/>
              <a:t>Mémoire à long terme : </a:t>
            </a:r>
            <a:r>
              <a:rPr lang="fr-FR" sz="2400" dirty="0" smtClean="0"/>
              <a:t>emmagasine de façon permanente des souvenirs, des concepts, des principes, des règles, des plans, des procédures, des faits, des connaissances.  Elle est dynamique parce qu’elle réarrange constamment ces éléments. </a:t>
            </a:r>
          </a:p>
          <a:p>
            <a:pPr>
              <a:spcBef>
                <a:spcPts val="1200"/>
              </a:spcBef>
            </a:pPr>
            <a:r>
              <a:rPr lang="fr-FR" dirty="0" smtClean="0"/>
              <a:t>Mémoire à court terme ou de travail : </a:t>
            </a:r>
            <a:r>
              <a:rPr lang="fr-FR" sz="2400" dirty="0" smtClean="0"/>
              <a:t>Traite de cinq à sept éléments d’information provenant de l’environnement.</a:t>
            </a:r>
          </a:p>
          <a:p>
            <a:pPr>
              <a:spcBef>
                <a:spcPts val="1200"/>
              </a:spcBef>
            </a:pPr>
            <a:endParaRPr lang="fr-FR" sz="2400" dirty="0"/>
          </a:p>
          <a:p>
            <a:pPr>
              <a:spcBef>
                <a:spcPts val="1200"/>
              </a:spcBef>
            </a:pPr>
            <a:r>
              <a:rPr lang="fr-FR" sz="3600" dirty="0" smtClean="0"/>
              <a:t>Réfléchir, apprendre : </a:t>
            </a:r>
            <a:r>
              <a:rPr lang="fr-FR" sz="2400" dirty="0" smtClean="0"/>
              <a:t>Faire des liens entre </a:t>
            </a:r>
            <a:r>
              <a:rPr lang="fr-FR" sz="2400" dirty="0"/>
              <a:t>l</a:t>
            </a:r>
            <a:r>
              <a:rPr lang="fr-FR" sz="2400" dirty="0" smtClean="0"/>
              <a:t>es nouveaux stimuli et les connaissances acquises afin de modifier la mémoire à long terme.</a:t>
            </a:r>
            <a:endParaRPr lang="fr-FR" sz="2400"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17</a:t>
            </a:fld>
            <a:endParaRPr lang="fr-FR"/>
          </a:p>
        </p:txBody>
      </p:sp>
    </p:spTree>
    <p:extLst>
      <p:ext uri="{BB962C8B-B14F-4D97-AF65-F5344CB8AC3E}">
        <p14:creationId xmlns:p14="http://schemas.microsoft.com/office/powerpoint/2010/main" val="2940566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Enseigner : un jeu de mémoire(s)</a:t>
            </a:r>
            <a:endParaRPr lang="fr-FR" dirty="0"/>
          </a:p>
        </p:txBody>
      </p:sp>
      <p:sp>
        <p:nvSpPr>
          <p:cNvPr id="3" name="Espace réservé du contenu 2"/>
          <p:cNvSpPr>
            <a:spLocks noGrp="1"/>
          </p:cNvSpPr>
          <p:nvPr>
            <p:ph sz="quarter" idx="1"/>
            <p:custDataLst>
              <p:tags r:id="rId2"/>
            </p:custDataLst>
          </p:nvPr>
        </p:nvSpPr>
        <p:spPr/>
        <p:txBody>
          <a:bodyPr>
            <a:normAutofit/>
          </a:bodyPr>
          <a:lstStyle/>
          <a:p>
            <a:pPr>
              <a:spcBef>
                <a:spcPts val="1200"/>
              </a:spcBef>
            </a:pPr>
            <a:r>
              <a:rPr lang="fr-FR" dirty="0" smtClean="0"/>
              <a:t>Sélectionner minutieusement les concepts pertinents à la leçon qui sont présents dans la mémoire </a:t>
            </a:r>
            <a:r>
              <a:rPr lang="fr-FR" dirty="0"/>
              <a:t>à</a:t>
            </a:r>
            <a:r>
              <a:rPr lang="fr-FR" dirty="0" smtClean="0"/>
              <a:t> long terme.</a:t>
            </a:r>
          </a:p>
          <a:p>
            <a:pPr>
              <a:spcBef>
                <a:spcPts val="1200"/>
              </a:spcBef>
            </a:pPr>
            <a:r>
              <a:rPr lang="fr-FR" dirty="0" smtClean="0"/>
              <a:t>Éviter de surcharger la mémoire à court terme qui ne peut traiter qu’un nombre limité d’éléments.</a:t>
            </a:r>
          </a:p>
          <a:p>
            <a:pPr>
              <a:spcBef>
                <a:spcPts val="1200"/>
              </a:spcBef>
            </a:pPr>
            <a:r>
              <a:rPr lang="fr-FR" dirty="0" smtClean="0"/>
              <a:t>Expliquer clairement comment combiner les nouvelles informations avec les acquis antérieurs et proposer des exercices pour consolider les nouvelles connaissances dans la mémoire </a:t>
            </a:r>
            <a:r>
              <a:rPr lang="fr-FR" dirty="0"/>
              <a:t>à</a:t>
            </a:r>
            <a:r>
              <a:rPr lang="fr-FR" dirty="0" smtClean="0"/>
              <a:t> long terme.</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18</a:t>
            </a:fld>
            <a:endParaRPr lang="fr-FR"/>
          </a:p>
        </p:txBody>
      </p:sp>
    </p:spTree>
    <p:extLst>
      <p:ext uri="{BB962C8B-B14F-4D97-AF65-F5344CB8AC3E}">
        <p14:creationId xmlns:p14="http://schemas.microsoft.com/office/powerpoint/2010/main" val="1376494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t>John HATTIE </a:t>
            </a:r>
            <a:br>
              <a:rPr lang="fr-FR" dirty="0" smtClean="0"/>
            </a:br>
            <a:r>
              <a:rPr lang="fr-FR" sz="2400" dirty="0" smtClean="0"/>
              <a:t>Melbourne Education </a:t>
            </a:r>
            <a:r>
              <a:rPr lang="fr-FR" sz="2400" dirty="0" err="1" smtClean="0"/>
              <a:t>Research</a:t>
            </a:r>
            <a:r>
              <a:rPr lang="fr-FR" sz="2400" dirty="0" smtClean="0"/>
              <a:t> Institute</a:t>
            </a:r>
            <a:endParaRPr lang="fr-FR" dirty="0"/>
          </a:p>
        </p:txBody>
      </p:sp>
      <p:sp>
        <p:nvSpPr>
          <p:cNvPr id="3" name="Espace réservé du contenu 2"/>
          <p:cNvSpPr>
            <a:spLocks noGrp="1"/>
          </p:cNvSpPr>
          <p:nvPr>
            <p:ph sz="quarter" idx="1"/>
            <p:custDataLst>
              <p:tags r:id="rId2"/>
            </p:custDataLst>
          </p:nvPr>
        </p:nvSpPr>
        <p:spPr/>
        <p:txBody>
          <a:bodyPr>
            <a:normAutofit/>
          </a:bodyPr>
          <a:lstStyle/>
          <a:p>
            <a:pPr>
              <a:spcBef>
                <a:spcPts val="1200"/>
              </a:spcBef>
            </a:pPr>
            <a:r>
              <a:rPr lang="fr-FR" sz="2400" b="1" dirty="0" smtClean="0"/>
              <a:t>Visible Learning. </a:t>
            </a:r>
            <a:r>
              <a:rPr lang="fr-FR" sz="2400" dirty="0" smtClean="0"/>
              <a:t>A </a:t>
            </a:r>
            <a:r>
              <a:rPr lang="fr-FR" sz="2400" dirty="0" err="1" smtClean="0"/>
              <a:t>synthesis</a:t>
            </a:r>
            <a:r>
              <a:rPr lang="fr-FR" sz="2400" dirty="0" smtClean="0"/>
              <a:t> of Over 800 Meta-</a:t>
            </a:r>
            <a:r>
              <a:rPr lang="fr-FR" sz="2400" dirty="0" err="1" smtClean="0"/>
              <a:t>Analysis</a:t>
            </a:r>
            <a:r>
              <a:rPr lang="fr-FR" sz="2400" dirty="0" smtClean="0"/>
              <a:t> </a:t>
            </a:r>
            <a:r>
              <a:rPr lang="fr-FR" sz="2400" dirty="0" err="1" smtClean="0"/>
              <a:t>Relating</a:t>
            </a:r>
            <a:r>
              <a:rPr lang="fr-FR" sz="2400" dirty="0" smtClean="0"/>
              <a:t> to </a:t>
            </a:r>
            <a:r>
              <a:rPr lang="fr-FR" sz="2400" dirty="0" err="1" smtClean="0"/>
              <a:t>Achievement</a:t>
            </a:r>
            <a:r>
              <a:rPr lang="fr-FR" sz="2400" dirty="0" smtClean="0"/>
              <a:t> (2009)</a:t>
            </a:r>
          </a:p>
          <a:p>
            <a:pPr>
              <a:spcBef>
                <a:spcPts val="1200"/>
              </a:spcBef>
            </a:pPr>
            <a:r>
              <a:rPr lang="fr-FR" sz="2400" b="1" dirty="0" smtClean="0"/>
              <a:t>Visible Learning for </a:t>
            </a:r>
            <a:r>
              <a:rPr lang="fr-FR" sz="2400" b="1" dirty="0" err="1" smtClean="0"/>
              <a:t>Teachers</a:t>
            </a:r>
            <a:r>
              <a:rPr lang="fr-FR" sz="2400" dirty="0" smtClean="0"/>
              <a:t>. </a:t>
            </a:r>
            <a:r>
              <a:rPr lang="fr-FR" sz="2400" dirty="0" err="1" smtClean="0"/>
              <a:t>Maximizing</a:t>
            </a:r>
            <a:r>
              <a:rPr lang="fr-FR" sz="2400" dirty="0" smtClean="0"/>
              <a:t> Impact in Learning (2012)</a:t>
            </a:r>
          </a:p>
          <a:p>
            <a:pPr>
              <a:spcBef>
                <a:spcPts val="1200"/>
              </a:spcBef>
            </a:pPr>
            <a:r>
              <a:rPr lang="fr-FR" sz="2400" b="1" dirty="0" smtClean="0"/>
              <a:t>Visible Learning and the Science of How </a:t>
            </a:r>
            <a:r>
              <a:rPr lang="fr-FR" sz="2400" b="1" dirty="0" err="1" smtClean="0"/>
              <a:t>We</a:t>
            </a:r>
            <a:r>
              <a:rPr lang="fr-FR" sz="2400" b="1" dirty="0" smtClean="0"/>
              <a:t> </a:t>
            </a:r>
            <a:r>
              <a:rPr lang="fr-FR" sz="2400" b="1" dirty="0" err="1" smtClean="0"/>
              <a:t>Learn</a:t>
            </a:r>
            <a:r>
              <a:rPr lang="fr-FR" sz="2400" b="1" dirty="0" smtClean="0"/>
              <a:t> </a:t>
            </a:r>
            <a:r>
              <a:rPr lang="fr-FR" sz="2400" dirty="0" smtClean="0"/>
              <a:t>(2013)</a:t>
            </a:r>
          </a:p>
          <a:p>
            <a:pPr>
              <a:spcBef>
                <a:spcPts val="1200"/>
              </a:spcBef>
            </a:pPr>
            <a:r>
              <a:rPr lang="fr-FR" sz="2400" i="1" dirty="0" err="1" smtClean="0"/>
              <a:t>What</a:t>
            </a:r>
            <a:r>
              <a:rPr lang="fr-FR" sz="2400" i="1" dirty="0" smtClean="0"/>
              <a:t> </a:t>
            </a:r>
            <a:r>
              <a:rPr lang="fr-FR" sz="2400" i="1" dirty="0" err="1" smtClean="0"/>
              <a:t>Doesn’t</a:t>
            </a:r>
            <a:r>
              <a:rPr lang="fr-FR" sz="2400" i="1" dirty="0" smtClean="0"/>
              <a:t> </a:t>
            </a:r>
            <a:r>
              <a:rPr lang="fr-FR" sz="2400" i="1" dirty="0" err="1" smtClean="0"/>
              <a:t>Work</a:t>
            </a:r>
            <a:r>
              <a:rPr lang="fr-FR" sz="2400" i="1" dirty="0" smtClean="0"/>
              <a:t> in Education: The </a:t>
            </a:r>
            <a:r>
              <a:rPr lang="fr-FR" sz="2400" i="1" dirty="0" err="1" smtClean="0"/>
              <a:t>Politics</a:t>
            </a:r>
            <a:r>
              <a:rPr lang="fr-FR" sz="2400" i="1" dirty="0" smtClean="0"/>
              <a:t> of Distraction </a:t>
            </a:r>
            <a:r>
              <a:rPr lang="fr-FR" sz="2400" dirty="0" smtClean="0"/>
              <a:t>(2015)</a:t>
            </a:r>
          </a:p>
          <a:p>
            <a:pPr>
              <a:spcBef>
                <a:spcPts val="1200"/>
              </a:spcBef>
            </a:pPr>
            <a:r>
              <a:rPr lang="fr-FR" sz="2400" i="1" dirty="0" err="1" smtClean="0"/>
              <a:t>What</a:t>
            </a:r>
            <a:r>
              <a:rPr lang="fr-FR" sz="2400" i="1" dirty="0" smtClean="0"/>
              <a:t> Works Best in Education: The </a:t>
            </a:r>
            <a:r>
              <a:rPr lang="fr-FR" sz="2400" i="1" dirty="0" err="1" smtClean="0"/>
              <a:t>Politics</a:t>
            </a:r>
            <a:r>
              <a:rPr lang="fr-FR" sz="2400" i="1" dirty="0" smtClean="0"/>
              <a:t> of Collaborative Expertise </a:t>
            </a:r>
            <a:r>
              <a:rPr lang="fr-FR" sz="2400" dirty="0" smtClean="0"/>
              <a:t>(2015)</a:t>
            </a:r>
            <a:endParaRPr lang="fr-FR" sz="2400"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2</a:t>
            </a:fld>
            <a:endParaRPr lang="fr-FR"/>
          </a:p>
        </p:txBody>
      </p:sp>
    </p:spTree>
    <p:extLst>
      <p:ext uri="{BB962C8B-B14F-4D97-AF65-F5344CB8AC3E}">
        <p14:creationId xmlns:p14="http://schemas.microsoft.com/office/powerpoint/2010/main" val="4079650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dirty="0" smtClean="0"/>
              <a:t>Un corpus de recherches colossal</a:t>
            </a:r>
            <a:endParaRPr lang="fr-FR" dirty="0"/>
          </a:p>
        </p:txBody>
      </p:sp>
      <p:sp>
        <p:nvSpPr>
          <p:cNvPr id="3" name="Espace réservé du contenu 2"/>
          <p:cNvSpPr>
            <a:spLocks noGrp="1"/>
          </p:cNvSpPr>
          <p:nvPr>
            <p:ph sz="quarter" idx="1"/>
            <p:custDataLst>
              <p:tags r:id="rId2"/>
            </p:custDataLst>
          </p:nvPr>
        </p:nvSpPr>
        <p:spPr/>
        <p:txBody>
          <a:bodyPr/>
          <a:lstStyle/>
          <a:p>
            <a:r>
              <a:rPr lang="fr-FR" dirty="0" smtClean="0"/>
              <a:t>Plus de 900 méta-analyses</a:t>
            </a:r>
          </a:p>
          <a:p>
            <a:r>
              <a:rPr lang="fr-FR" dirty="0" smtClean="0"/>
              <a:t>Près de 60 000 recherches</a:t>
            </a:r>
          </a:p>
          <a:p>
            <a:r>
              <a:rPr lang="fr-FR" dirty="0" smtClean="0"/>
              <a:t>Impliquant 245 000 000 d’étudiants</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3</a:t>
            </a:fld>
            <a:endParaRPr lang="fr-FR"/>
          </a:p>
        </p:txBody>
      </p:sp>
    </p:spTree>
    <p:extLst>
      <p:ext uri="{BB962C8B-B14F-4D97-AF65-F5344CB8AC3E}">
        <p14:creationId xmlns:p14="http://schemas.microsoft.com/office/powerpoint/2010/main" val="3380191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FR" sz="2800" dirty="0" smtClean="0"/>
              <a:t>Une échelle pour évaluer les effets des interventions sur la performance </a:t>
            </a:r>
            <a:endParaRPr lang="fr-FR" sz="2800" dirty="0"/>
          </a:p>
        </p:txBody>
      </p:sp>
      <p:sp>
        <p:nvSpPr>
          <p:cNvPr id="3" name="Espace réservé du contenu 2"/>
          <p:cNvSpPr>
            <a:spLocks noGrp="1"/>
          </p:cNvSpPr>
          <p:nvPr>
            <p:ph sz="quarter" idx="1"/>
            <p:custDataLst>
              <p:tags r:id="rId2"/>
            </p:custDataLst>
          </p:nvPr>
        </p:nvSpPr>
        <p:spPr/>
        <p:txBody>
          <a:bodyPr>
            <a:normAutofit/>
          </a:bodyPr>
          <a:lstStyle/>
          <a:p>
            <a:pPr>
              <a:spcBef>
                <a:spcPts val="1200"/>
              </a:spcBef>
            </a:pPr>
            <a:r>
              <a:rPr lang="fr-FR" dirty="0" smtClean="0"/>
              <a:t>L’échelle  graduée va de -0,2 à 1,2. Elle mesure l’ampleur de l’effet des initiatives.</a:t>
            </a:r>
          </a:p>
          <a:p>
            <a:pPr>
              <a:spcBef>
                <a:spcPts val="1200"/>
              </a:spcBef>
            </a:pPr>
            <a:r>
              <a:rPr lang="fr-FR" dirty="0" smtClean="0"/>
              <a:t>Une performance des étudiants inférieure au groupe contrôle score sous zéro.</a:t>
            </a:r>
          </a:p>
          <a:p>
            <a:pPr>
              <a:spcBef>
                <a:spcPts val="1200"/>
              </a:spcBef>
            </a:pPr>
            <a:r>
              <a:rPr lang="fr-FR" dirty="0" smtClean="0"/>
              <a:t>90 % des interventions génèrent des performances se situant au-dessus de zéro.</a:t>
            </a:r>
          </a:p>
          <a:p>
            <a:pPr>
              <a:spcBef>
                <a:spcPts val="1200"/>
              </a:spcBef>
            </a:pPr>
            <a:r>
              <a:rPr lang="fr-FR" dirty="0" smtClean="0"/>
              <a:t>La moyenne des effets mesurés sur la performance scolaire est de 0,4.</a:t>
            </a:r>
          </a:p>
          <a:p>
            <a:pPr>
              <a:spcBef>
                <a:spcPts val="1200"/>
              </a:spcBef>
            </a:pPr>
            <a:r>
              <a:rPr lang="fr-FR" dirty="0" smtClean="0"/>
              <a:t>Privilégier des actions générant un effet de 0,4.</a:t>
            </a:r>
          </a:p>
          <a:p>
            <a:pPr>
              <a:spcBef>
                <a:spcPts val="1200"/>
              </a:spcBef>
            </a:pP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4</a:t>
            </a:fld>
            <a:endParaRPr lang="fr-FR"/>
          </a:p>
        </p:txBody>
      </p:sp>
    </p:spTree>
    <p:extLst>
      <p:ext uri="{BB962C8B-B14F-4D97-AF65-F5344CB8AC3E}">
        <p14:creationId xmlns:p14="http://schemas.microsoft.com/office/powerpoint/2010/main" val="1922487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28333"/>
            <a:ext cx="8355354" cy="904939"/>
          </a:xfrm>
        </p:spPr>
        <p:txBody>
          <a:bodyPr>
            <a:normAutofit fontScale="90000"/>
          </a:bodyPr>
          <a:lstStyle/>
          <a:p>
            <a:r>
              <a:rPr lang="fr-FR" sz="3200" dirty="0"/>
              <a:t>De multiples angles d’observation pour expliquer les différences de performance scolaire</a:t>
            </a:r>
          </a:p>
        </p:txBody>
      </p:sp>
      <p:sp>
        <p:nvSpPr>
          <p:cNvPr id="3" name="Espace réservé du contenu 2"/>
          <p:cNvSpPr>
            <a:spLocks noGrp="1"/>
          </p:cNvSpPr>
          <p:nvPr>
            <p:ph sz="quarter" idx="1"/>
            <p:custDataLst>
              <p:tags r:id="rId2"/>
            </p:custDataLst>
          </p:nvPr>
        </p:nvSpPr>
        <p:spPr/>
        <p:txBody>
          <a:bodyPr/>
          <a:lstStyle/>
          <a:p>
            <a:endParaRPr lang="fr-FR" dirty="0" smtClean="0"/>
          </a:p>
          <a:p>
            <a:r>
              <a:rPr lang="fr-FR" dirty="0" smtClean="0"/>
              <a:t>L’étudiant lui-même</a:t>
            </a:r>
          </a:p>
          <a:p>
            <a:r>
              <a:rPr lang="fr-FR" dirty="0" smtClean="0"/>
              <a:t>Le milieu familial</a:t>
            </a:r>
          </a:p>
          <a:p>
            <a:r>
              <a:rPr lang="fr-FR" dirty="0" smtClean="0"/>
              <a:t>L’école</a:t>
            </a:r>
          </a:p>
          <a:p>
            <a:r>
              <a:rPr lang="fr-FR" dirty="0" smtClean="0"/>
              <a:t>L’enseignant</a:t>
            </a:r>
          </a:p>
          <a:p>
            <a:r>
              <a:rPr lang="fr-FR" dirty="0" smtClean="0"/>
              <a:t>Les programmes</a:t>
            </a:r>
          </a:p>
          <a:p>
            <a:r>
              <a:rPr lang="fr-FR" dirty="0" smtClean="0"/>
              <a:t>Les méthodes d’enseignement</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5</a:t>
            </a:fld>
            <a:endParaRPr lang="fr-FR"/>
          </a:p>
        </p:txBody>
      </p:sp>
    </p:spTree>
    <p:extLst>
      <p:ext uri="{BB962C8B-B14F-4D97-AF65-F5344CB8AC3E}">
        <p14:creationId xmlns:p14="http://schemas.microsoft.com/office/powerpoint/2010/main" val="949067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pPr algn="l"/>
            <a:r>
              <a:rPr lang="fr-FR" dirty="0" smtClean="0"/>
              <a:t>Les méthodes d’enseignement les plus efficaces</a:t>
            </a:r>
            <a:endParaRPr lang="fr-FR" dirty="0"/>
          </a:p>
        </p:txBody>
      </p:sp>
      <p:sp>
        <p:nvSpPr>
          <p:cNvPr id="3" name="Espace réservé du contenu 2"/>
          <p:cNvSpPr>
            <a:spLocks noGrp="1"/>
          </p:cNvSpPr>
          <p:nvPr>
            <p:ph sz="quarter" idx="1"/>
            <p:custDataLst>
              <p:tags r:id="rId2"/>
            </p:custDataLst>
          </p:nvPr>
        </p:nvSpPr>
        <p:spPr>
          <a:xfrm>
            <a:off x="301752" y="1527048"/>
            <a:ext cx="8679286" cy="4572000"/>
          </a:xfrm>
        </p:spPr>
        <p:txBody>
          <a:bodyPr>
            <a:normAutofit/>
          </a:bodyPr>
          <a:lstStyle/>
          <a:p>
            <a:pPr>
              <a:spcBef>
                <a:spcPts val="1200"/>
              </a:spcBef>
            </a:pPr>
            <a:r>
              <a:rPr lang="fr-FR" dirty="0" smtClean="0"/>
              <a:t>Les objectifs offrant des défis stimulants (0,56)</a:t>
            </a:r>
          </a:p>
          <a:p>
            <a:pPr>
              <a:spcBef>
                <a:spcPts val="1200"/>
              </a:spcBef>
            </a:pPr>
            <a:r>
              <a:rPr lang="fr-FR" dirty="0" smtClean="0"/>
              <a:t>La clarté de l’enseignant (0,75)</a:t>
            </a:r>
          </a:p>
          <a:p>
            <a:pPr>
              <a:spcBef>
                <a:spcPts val="1200"/>
              </a:spcBef>
            </a:pPr>
            <a:r>
              <a:rPr lang="fr-FR" dirty="0" smtClean="0"/>
              <a:t>Le schéma de concepts (0,57)</a:t>
            </a:r>
          </a:p>
          <a:p>
            <a:pPr>
              <a:spcBef>
                <a:spcPts val="1200"/>
              </a:spcBef>
            </a:pPr>
            <a:r>
              <a:rPr lang="fr-FR" sz="2800" dirty="0" smtClean="0"/>
              <a:t>La démonstration de résolution de problèmes (0,57)</a:t>
            </a:r>
          </a:p>
          <a:p>
            <a:pPr>
              <a:spcBef>
                <a:spcPts val="1200"/>
              </a:spcBef>
            </a:pPr>
            <a:r>
              <a:rPr lang="fr-FR" dirty="0" smtClean="0"/>
              <a:t>L’apprentissage coopératif (0,59)</a:t>
            </a:r>
          </a:p>
          <a:p>
            <a:pPr>
              <a:spcBef>
                <a:spcPts val="1200"/>
              </a:spcBef>
            </a:pPr>
            <a:r>
              <a:rPr lang="fr-FR" dirty="0" smtClean="0"/>
              <a:t>La résolution de problèmes (0,61)</a:t>
            </a:r>
          </a:p>
          <a:p>
            <a:pPr>
              <a:spcBef>
                <a:spcPts val="1200"/>
              </a:spcBef>
            </a:pPr>
            <a:r>
              <a:rPr lang="fr-FR" dirty="0" smtClean="0"/>
              <a:t>La pratique délibérée et guidée (0,71)</a:t>
            </a:r>
          </a:p>
          <a:p>
            <a:pPr>
              <a:spcBef>
                <a:spcPts val="1200"/>
              </a:spcBef>
            </a:pP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6</a:t>
            </a:fld>
            <a:endParaRPr lang="fr-FR"/>
          </a:p>
        </p:txBody>
      </p:sp>
    </p:spTree>
    <p:extLst>
      <p:ext uri="{BB962C8B-B14F-4D97-AF65-F5344CB8AC3E}">
        <p14:creationId xmlns:p14="http://schemas.microsoft.com/office/powerpoint/2010/main" val="3814477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01752" y="228600"/>
            <a:ext cx="8534400" cy="822960"/>
          </a:xfrm>
        </p:spPr>
        <p:txBody>
          <a:bodyPr>
            <a:normAutofit fontScale="90000"/>
          </a:bodyPr>
          <a:lstStyle/>
          <a:p>
            <a:r>
              <a:rPr lang="fr-FR" dirty="0" smtClean="0"/>
              <a:t/>
            </a:r>
            <a:br>
              <a:rPr lang="fr-FR" dirty="0" smtClean="0"/>
            </a:br>
            <a:r>
              <a:rPr lang="fr-FR" dirty="0" smtClean="0"/>
              <a:t>Les </a:t>
            </a:r>
            <a:r>
              <a:rPr lang="fr-FR" dirty="0"/>
              <a:t>méthodes d’enseignement les plus </a:t>
            </a:r>
            <a:r>
              <a:rPr lang="fr-FR" dirty="0" smtClean="0"/>
              <a:t>efficaces (suite)</a:t>
            </a:r>
            <a:endParaRPr lang="fr-FR" dirty="0"/>
          </a:p>
        </p:txBody>
      </p:sp>
      <p:sp>
        <p:nvSpPr>
          <p:cNvPr id="3" name="Espace réservé du contenu 2"/>
          <p:cNvSpPr>
            <a:spLocks noGrp="1"/>
          </p:cNvSpPr>
          <p:nvPr>
            <p:ph sz="quarter" idx="1"/>
            <p:custDataLst>
              <p:tags r:id="rId2"/>
            </p:custDataLst>
          </p:nvPr>
        </p:nvSpPr>
        <p:spPr/>
        <p:txBody>
          <a:bodyPr/>
          <a:lstStyle/>
          <a:p>
            <a:r>
              <a:rPr lang="fr-FR" dirty="0" smtClean="0"/>
              <a:t>La rétroaction (0,73)</a:t>
            </a:r>
          </a:p>
          <a:p>
            <a:r>
              <a:rPr lang="fr-FR" dirty="0" smtClean="0"/>
              <a:t>L’évaluation formative (0,9)</a:t>
            </a:r>
          </a:p>
          <a:p>
            <a:r>
              <a:rPr lang="fr-FR" dirty="0" smtClean="0"/>
              <a:t>L’enseignement par les pairs (0,55)</a:t>
            </a:r>
          </a:p>
          <a:p>
            <a:r>
              <a:rPr lang="fr-FR" dirty="0" smtClean="0"/>
              <a:t>La pédagogie de la maîtrise (0,58)</a:t>
            </a:r>
          </a:p>
          <a:p>
            <a:r>
              <a:rPr lang="fr-FR" sz="2800" dirty="0" smtClean="0"/>
              <a:t>L’</a:t>
            </a:r>
            <a:r>
              <a:rPr lang="fr-FR" sz="2800" dirty="0" err="1" smtClean="0"/>
              <a:t>autoverbalisation</a:t>
            </a:r>
            <a:r>
              <a:rPr lang="fr-FR" sz="2800" dirty="0"/>
              <a:t> </a:t>
            </a:r>
            <a:r>
              <a:rPr lang="fr-FR" sz="2800" dirty="0" smtClean="0"/>
              <a:t>et l’</a:t>
            </a:r>
            <a:r>
              <a:rPr lang="fr-FR" sz="2800" dirty="0" err="1" smtClean="0"/>
              <a:t>autoquestionnement</a:t>
            </a:r>
            <a:r>
              <a:rPr lang="fr-FR" sz="2800" dirty="0" smtClean="0"/>
              <a:t> (0,64)</a:t>
            </a:r>
          </a:p>
          <a:p>
            <a:r>
              <a:rPr lang="fr-FR" dirty="0" smtClean="0"/>
              <a:t>L’enseignement direct (0,59)</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7</a:t>
            </a:fld>
            <a:endParaRPr lang="fr-FR"/>
          </a:p>
        </p:txBody>
      </p:sp>
    </p:spTree>
    <p:extLst>
      <p:ext uri="{BB962C8B-B14F-4D97-AF65-F5344CB8AC3E}">
        <p14:creationId xmlns:p14="http://schemas.microsoft.com/office/powerpoint/2010/main" val="2436849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pPr algn="l"/>
            <a:r>
              <a:rPr lang="fr-FR" dirty="0" smtClean="0"/>
              <a:t>L’enseignement direct / Direct Instruction</a:t>
            </a:r>
            <a:endParaRPr lang="fr-FR" dirty="0"/>
          </a:p>
        </p:txBody>
      </p:sp>
      <p:sp>
        <p:nvSpPr>
          <p:cNvPr id="3" name="Espace réservé du contenu 2"/>
          <p:cNvSpPr>
            <a:spLocks noGrp="1"/>
          </p:cNvSpPr>
          <p:nvPr>
            <p:ph sz="quarter" idx="1"/>
            <p:custDataLst>
              <p:tags r:id="rId2"/>
            </p:custDataLst>
          </p:nvPr>
        </p:nvSpPr>
        <p:spPr>
          <a:xfrm>
            <a:off x="301752" y="1527048"/>
            <a:ext cx="8597804" cy="4572000"/>
          </a:xfrm>
        </p:spPr>
        <p:txBody>
          <a:bodyPr>
            <a:normAutofit/>
          </a:bodyPr>
          <a:lstStyle/>
          <a:p>
            <a:pPr>
              <a:spcBef>
                <a:spcPts val="1200"/>
              </a:spcBef>
            </a:pPr>
            <a:r>
              <a:rPr lang="fr-FR" dirty="0" smtClean="0"/>
              <a:t>Siegfried Engelmann (Université d’</a:t>
            </a:r>
            <a:r>
              <a:rPr lang="fr-FR" dirty="0" err="1" smtClean="0"/>
              <a:t>Orégon</a:t>
            </a:r>
            <a:r>
              <a:rPr lang="fr-FR" dirty="0" smtClean="0"/>
              <a:t>)</a:t>
            </a:r>
          </a:p>
          <a:p>
            <a:pPr>
              <a:spcBef>
                <a:spcPts val="1200"/>
              </a:spcBef>
            </a:pPr>
            <a:r>
              <a:rPr lang="fr-FR" dirty="0" smtClean="0"/>
              <a:t>Projet </a:t>
            </a:r>
            <a:r>
              <a:rPr lang="fr-FR" b="1" dirty="0" err="1" smtClean="0"/>
              <a:t>Follow</a:t>
            </a:r>
            <a:r>
              <a:rPr lang="fr-FR" b="1" dirty="0" smtClean="0"/>
              <a:t> </a:t>
            </a:r>
            <a:r>
              <a:rPr lang="fr-FR" b="1" dirty="0" err="1" smtClean="0"/>
              <a:t>Through</a:t>
            </a:r>
            <a:r>
              <a:rPr lang="fr-FR" b="1" dirty="0" smtClean="0"/>
              <a:t> </a:t>
            </a:r>
            <a:r>
              <a:rPr lang="fr-FR" dirty="0" smtClean="0"/>
              <a:t>(1968-1977)</a:t>
            </a:r>
          </a:p>
          <a:p>
            <a:pPr>
              <a:spcBef>
                <a:spcPts val="1200"/>
              </a:spcBef>
            </a:pPr>
            <a:r>
              <a:rPr lang="fr-FR" dirty="0" smtClean="0"/>
              <a:t>Une méthode d’enseignement extrêmement encadrée et très minutieusement planifiée par les concepteurs de la méthode, et ce, pour toutes les disciplines enseignées : lecture, écriture, mathématiques, etc.</a:t>
            </a:r>
          </a:p>
          <a:p>
            <a:pPr>
              <a:spcBef>
                <a:spcPts val="1200"/>
              </a:spcBef>
            </a:pPr>
            <a:r>
              <a:rPr lang="fr-FR" dirty="0" smtClean="0"/>
              <a:t>Méthode axée sur les connaissances à transmettre le plus efficacement possible.</a:t>
            </a:r>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8</a:t>
            </a:fld>
            <a:endParaRPr lang="fr-FR"/>
          </a:p>
        </p:txBody>
      </p:sp>
    </p:spTree>
    <p:extLst>
      <p:ext uri="{BB962C8B-B14F-4D97-AF65-F5344CB8AC3E}">
        <p14:creationId xmlns:p14="http://schemas.microsoft.com/office/powerpoint/2010/main" val="2026453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FR" dirty="0" smtClean="0"/>
              <a:t>Les 7 étapes de l’enseignement direct</a:t>
            </a:r>
            <a:endParaRPr lang="fr-FR" dirty="0"/>
          </a:p>
        </p:txBody>
      </p:sp>
      <p:sp>
        <p:nvSpPr>
          <p:cNvPr id="3" name="Espace réservé du contenu 2"/>
          <p:cNvSpPr>
            <a:spLocks noGrp="1"/>
          </p:cNvSpPr>
          <p:nvPr>
            <p:ph sz="quarter" idx="1"/>
            <p:custDataLst>
              <p:tags r:id="rId2"/>
            </p:custDataLst>
          </p:nvPr>
        </p:nvSpPr>
        <p:spPr>
          <a:xfrm>
            <a:off x="301752" y="1527048"/>
            <a:ext cx="8503920" cy="4891859"/>
          </a:xfrm>
        </p:spPr>
        <p:txBody>
          <a:bodyPr>
            <a:normAutofit lnSpcReduction="10000"/>
          </a:bodyPr>
          <a:lstStyle/>
          <a:p>
            <a:pPr>
              <a:spcBef>
                <a:spcPts val="1200"/>
              </a:spcBef>
            </a:pPr>
            <a:r>
              <a:rPr lang="fr-FR" dirty="0" smtClean="0"/>
              <a:t>Des objectifs clairs et transmis.</a:t>
            </a:r>
          </a:p>
          <a:p>
            <a:pPr>
              <a:spcBef>
                <a:spcPts val="1200"/>
              </a:spcBef>
            </a:pPr>
            <a:r>
              <a:rPr lang="fr-FR" dirty="0" smtClean="0"/>
              <a:t>Des critères d’évaluation clairs et transmis.</a:t>
            </a:r>
          </a:p>
          <a:p>
            <a:pPr>
              <a:spcBef>
                <a:spcPts val="1200"/>
              </a:spcBef>
            </a:pPr>
            <a:r>
              <a:rPr lang="fr-FR" dirty="0" smtClean="0"/>
              <a:t>Une amorce de cours suscitant l’engagement.</a:t>
            </a:r>
          </a:p>
          <a:p>
            <a:pPr>
              <a:spcBef>
                <a:spcPts val="1200"/>
              </a:spcBef>
            </a:pPr>
            <a:r>
              <a:rPr lang="fr-FR" dirty="0" smtClean="0"/>
              <a:t>Le modelage.</a:t>
            </a:r>
          </a:p>
          <a:p>
            <a:pPr>
              <a:spcBef>
                <a:spcPts val="1200"/>
              </a:spcBef>
            </a:pPr>
            <a:r>
              <a:rPr lang="fr-FR" dirty="0" smtClean="0"/>
              <a:t>La pratique guidée.</a:t>
            </a:r>
          </a:p>
          <a:p>
            <a:pPr>
              <a:spcBef>
                <a:spcPts val="1200"/>
              </a:spcBef>
            </a:pPr>
            <a:r>
              <a:rPr lang="fr-FR" dirty="0" smtClean="0"/>
              <a:t>La conclusion consolidant les acquis.</a:t>
            </a:r>
          </a:p>
          <a:p>
            <a:pPr>
              <a:spcBef>
                <a:spcPts val="1200"/>
              </a:spcBef>
            </a:pPr>
            <a:r>
              <a:rPr lang="fr-FR" dirty="0" smtClean="0"/>
              <a:t>La pratique indépendante.</a:t>
            </a:r>
          </a:p>
          <a:p>
            <a:pPr marL="0" indent="0">
              <a:spcBef>
                <a:spcPts val="1200"/>
              </a:spcBef>
              <a:buNone/>
            </a:pPr>
            <a:r>
              <a:rPr lang="fr-FR" sz="2600" dirty="0" smtClean="0"/>
              <a:t>En enseignement direct, comme en enseignement explicite, l’enseignant est un </a:t>
            </a:r>
            <a:r>
              <a:rPr lang="fr-FR" sz="2600" i="1" dirty="0" smtClean="0"/>
              <a:t>activateur</a:t>
            </a:r>
            <a:r>
              <a:rPr lang="fr-FR" sz="2600" dirty="0" smtClean="0"/>
              <a:t> et non un </a:t>
            </a:r>
            <a:r>
              <a:rPr lang="fr-FR" sz="2600" i="1" dirty="0" smtClean="0"/>
              <a:t>facilitateur.</a:t>
            </a:r>
          </a:p>
          <a:p>
            <a:endParaRPr lang="fr-FR" dirty="0"/>
          </a:p>
        </p:txBody>
      </p:sp>
      <p:sp>
        <p:nvSpPr>
          <p:cNvPr id="4" name="Espace réservé du numéro de diapositive 3"/>
          <p:cNvSpPr>
            <a:spLocks noGrp="1"/>
          </p:cNvSpPr>
          <p:nvPr>
            <p:ph type="sldNum" sz="quarter" idx="12"/>
          </p:nvPr>
        </p:nvSpPr>
        <p:spPr/>
        <p:txBody>
          <a:bodyPr/>
          <a:lstStyle/>
          <a:p>
            <a:fld id="{97E448A0-D468-564B-96FF-C17C55954881}" type="slidenum">
              <a:rPr lang="fr-FR" smtClean="0"/>
              <a:t>9</a:t>
            </a:fld>
            <a:endParaRPr lang="fr-FR"/>
          </a:p>
        </p:txBody>
      </p:sp>
    </p:spTree>
    <p:extLst>
      <p:ext uri="{BB962C8B-B14F-4D97-AF65-F5344CB8AC3E}">
        <p14:creationId xmlns:p14="http://schemas.microsoft.com/office/powerpoint/2010/main" val="34699392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2957</TotalTime>
  <Words>1042</Words>
  <Application>Microsoft Office PowerPoint</Application>
  <PresentationFormat>Affichage à l'écran (4:3)</PresentationFormat>
  <Paragraphs>128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Civil</vt:lpstr>
      <vt:lpstr>L’enseignement explicite</vt:lpstr>
      <vt:lpstr>John HATTIE  Melbourne Education Research Institute</vt:lpstr>
      <vt:lpstr>Un corpus de recherches colossal</vt:lpstr>
      <vt:lpstr>Une échelle pour évaluer les effets des interventions sur la performance </vt:lpstr>
      <vt:lpstr>De multiples angles d’observation pour expliquer les différences de performance scolaire</vt:lpstr>
      <vt:lpstr>Les méthodes d’enseignement les plus efficaces</vt:lpstr>
      <vt:lpstr> Les méthodes d’enseignement les plus efficaces (suite)</vt:lpstr>
      <vt:lpstr>L’enseignement direct / Direct Instruction</vt:lpstr>
      <vt:lpstr>Les 7 étapes de l’enseignement direct</vt:lpstr>
      <vt:lpstr>Activateur ou facilitateur ?</vt:lpstr>
      <vt:lpstr>L’enseignement explicite</vt:lpstr>
      <vt:lpstr>Trois moments de l’enseignement explicite</vt:lpstr>
      <vt:lpstr>Le modelage</vt:lpstr>
      <vt:lpstr>La pratique guidée</vt:lpstr>
      <vt:lpstr>La pratique autonome</vt:lpstr>
      <vt:lpstr>Au collégial ? À l’université?</vt:lpstr>
      <vt:lpstr>Question de mémoire(s)</vt:lpstr>
      <vt:lpstr>Enseigner : un jeu de mémoire(s)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L’enseignement explicite</dc:title>
  <dc:creator>Germain Bouffard</dc:creator>
  <cp:lastModifiedBy>Utilisateur</cp:lastModifiedBy>
  <cp:revision>27</cp:revision>
  <dcterms:created xsi:type="dcterms:W3CDTF">2016-02-25T19:37:23Z</dcterms:created>
  <dcterms:modified xsi:type="dcterms:W3CDTF">2022-12-13T00:45:14Z</dcterms:modified>
</cp:coreProperties>
</file>