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8"/>
  </p:notesMasterIdLst>
  <p:sldIdLst>
    <p:sldId id="256" r:id="rId5"/>
    <p:sldId id="280" r:id="rId6"/>
    <p:sldId id="257" r:id="rId7"/>
    <p:sldId id="261" r:id="rId8"/>
    <p:sldId id="262" r:id="rId9"/>
    <p:sldId id="263" r:id="rId10"/>
    <p:sldId id="283" r:id="rId11"/>
    <p:sldId id="264" r:id="rId12"/>
    <p:sldId id="265" r:id="rId13"/>
    <p:sldId id="266" r:id="rId14"/>
    <p:sldId id="267" r:id="rId15"/>
    <p:sldId id="268" r:id="rId16"/>
    <p:sldId id="269" r:id="rId17"/>
    <p:sldId id="271" r:id="rId18"/>
    <p:sldId id="270" r:id="rId19"/>
    <p:sldId id="272" r:id="rId20"/>
    <p:sldId id="273" r:id="rId21"/>
    <p:sldId id="281" r:id="rId22"/>
    <p:sldId id="282" r:id="rId23"/>
    <p:sldId id="274" r:id="rId24"/>
    <p:sldId id="275" r:id="rId25"/>
    <p:sldId id="278" r:id="rId26"/>
    <p:sldId id="279" r:id="rId27"/>
  </p:sldIdLst>
  <p:sldSz cx="18288000" cy="10287000"/>
  <p:notesSz cx="6858000" cy="9144000"/>
  <p:embeddedFontLst>
    <p:embeddedFont>
      <p:font typeface="DM Sans" pitchFamily="2" charset="0"/>
      <p:regular r:id="rId29"/>
      <p:bold r:id="rId30"/>
      <p:italic r:id="rId31"/>
      <p:boldItalic r:id="rId32"/>
    </p:embeddedFont>
    <p:embeddedFont>
      <p:font typeface="DM Sans Bold" pitchFamily="2" charset="0"/>
      <p:regular r:id="rId33"/>
      <p:bold r:id="rId34"/>
    </p:embeddedFont>
    <p:embeddedFont>
      <p:font typeface="DM Sans Italics"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685B"/>
    <a:srgbClr val="1B1B3A"/>
    <a:srgbClr val="9EE7C7"/>
    <a:srgbClr val="EAEA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09C37-5F2C-BDB7-48E4-75F4E4D02640}" v="68" dt="2025-01-29T17:08:34.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CHARD LACHANCE, Audrey" userId="S::audrey.bouchard.lachance@uquebec.ca::d7823046-b34e-48cf-acd0-69d1b49de004" providerId="AD" clId="Web-{35AD7E69-01C8-D2DA-CAF8-29467D6A3E83}"/>
    <pc:docChg chg="addSld delSld modSld">
      <pc:chgData name="BOUCHARD LACHANCE, Audrey" userId="S::audrey.bouchard.lachance@uquebec.ca::d7823046-b34e-48cf-acd0-69d1b49de004" providerId="AD" clId="Web-{35AD7E69-01C8-D2DA-CAF8-29467D6A3E83}" dt="2024-11-06T20:26:45.004" v="25"/>
      <pc:docMkLst>
        <pc:docMk/>
      </pc:docMkLst>
      <pc:sldChg chg="modSp">
        <pc:chgData name="BOUCHARD LACHANCE, Audrey" userId="S::audrey.bouchard.lachance@uquebec.ca::d7823046-b34e-48cf-acd0-69d1b49de004" providerId="AD" clId="Web-{35AD7E69-01C8-D2DA-CAF8-29467D6A3E83}" dt="2024-11-06T20:24:35.378" v="8" actId="20577"/>
        <pc:sldMkLst>
          <pc:docMk/>
          <pc:sldMk cId="0" sldId="256"/>
        </pc:sldMkLst>
        <pc:spChg chg="mod">
          <ac:chgData name="BOUCHARD LACHANCE, Audrey" userId="S::audrey.bouchard.lachance@uquebec.ca::d7823046-b34e-48cf-acd0-69d1b49de004" providerId="AD" clId="Web-{35AD7E69-01C8-D2DA-CAF8-29467D6A3E83}" dt="2024-11-06T20:24:35.378" v="8" actId="20577"/>
          <ac:spMkLst>
            <pc:docMk/>
            <pc:sldMk cId="0" sldId="256"/>
            <ac:spMk id="12" creationId="{00000000-0000-0000-0000-000000000000}"/>
          </ac:spMkLst>
        </pc:spChg>
      </pc:sldChg>
      <pc:sldChg chg="modSp">
        <pc:chgData name="BOUCHARD LACHANCE, Audrey" userId="S::audrey.bouchard.lachance@uquebec.ca::d7823046-b34e-48cf-acd0-69d1b49de004" providerId="AD" clId="Web-{35AD7E69-01C8-D2DA-CAF8-29467D6A3E83}" dt="2024-11-06T20:25:22.191" v="20" actId="1076"/>
        <pc:sldMkLst>
          <pc:docMk/>
          <pc:sldMk cId="0" sldId="257"/>
        </pc:sldMkLst>
        <pc:spChg chg="mod">
          <ac:chgData name="BOUCHARD LACHANCE, Audrey" userId="S::audrey.bouchard.lachance@uquebec.ca::d7823046-b34e-48cf-acd0-69d1b49de004" providerId="AD" clId="Web-{35AD7E69-01C8-D2DA-CAF8-29467D6A3E83}" dt="2024-11-06T20:25:22.191" v="20" actId="1076"/>
          <ac:spMkLst>
            <pc:docMk/>
            <pc:sldMk cId="0" sldId="257"/>
            <ac:spMk id="2" creationId="{00000000-0000-0000-0000-000000000000}"/>
          </ac:spMkLst>
        </pc:spChg>
      </pc:sldChg>
      <pc:sldChg chg="addSp delSp modSp new del">
        <pc:chgData name="BOUCHARD LACHANCE, Audrey" userId="S::audrey.bouchard.lachance@uquebec.ca::d7823046-b34e-48cf-acd0-69d1b49de004" providerId="AD" clId="Web-{35AD7E69-01C8-D2DA-CAF8-29467D6A3E83}" dt="2024-11-06T20:26:45.004" v="25"/>
        <pc:sldMkLst>
          <pc:docMk/>
          <pc:sldMk cId="1498958389" sldId="280"/>
        </pc:sldMkLst>
      </pc:sldChg>
    </pc:docChg>
  </pc:docChgLst>
  <pc:docChgLst>
    <pc:chgData name="CHAOUI, Sabrina" userId="S::sabrina.chaoui@uquebec.ca::a754a7ce-489b-4546-afc7-6f8031f0a4ba" providerId="AD" clId="Web-{E20BAC45-1086-C752-82BE-F9EC4C9BF7D0}"/>
    <pc:docChg chg="modSld">
      <pc:chgData name="CHAOUI, Sabrina" userId="S::sabrina.chaoui@uquebec.ca::a754a7ce-489b-4546-afc7-6f8031f0a4ba" providerId="AD" clId="Web-{E20BAC45-1086-C752-82BE-F9EC4C9BF7D0}" dt="2025-01-24T16:26:59.802" v="99"/>
      <pc:docMkLst>
        <pc:docMk/>
      </pc:docMkLst>
      <pc:sldChg chg="modNotes">
        <pc:chgData name="CHAOUI, Sabrina" userId="S::sabrina.chaoui@uquebec.ca::a754a7ce-489b-4546-afc7-6f8031f0a4ba" providerId="AD" clId="Web-{E20BAC45-1086-C752-82BE-F9EC4C9BF7D0}" dt="2025-01-24T16:13:44.822" v="11"/>
        <pc:sldMkLst>
          <pc:docMk/>
          <pc:sldMk cId="0" sldId="257"/>
        </pc:sldMkLst>
      </pc:sldChg>
      <pc:sldChg chg="modNotes">
        <pc:chgData name="CHAOUI, Sabrina" userId="S::sabrina.chaoui@uquebec.ca::a754a7ce-489b-4546-afc7-6f8031f0a4ba" providerId="AD" clId="Web-{E20BAC45-1086-C752-82BE-F9EC4C9BF7D0}" dt="2025-01-24T16:21:03.891" v="25"/>
        <pc:sldMkLst>
          <pc:docMk/>
          <pc:sldMk cId="0" sldId="263"/>
        </pc:sldMkLst>
      </pc:sldChg>
      <pc:sldChg chg="modNotes">
        <pc:chgData name="CHAOUI, Sabrina" userId="S::sabrina.chaoui@uquebec.ca::a754a7ce-489b-4546-afc7-6f8031f0a4ba" providerId="AD" clId="Web-{E20BAC45-1086-C752-82BE-F9EC4C9BF7D0}" dt="2025-01-24T16:21:18.672" v="31"/>
        <pc:sldMkLst>
          <pc:docMk/>
          <pc:sldMk cId="0" sldId="266"/>
        </pc:sldMkLst>
      </pc:sldChg>
      <pc:sldChg chg="modNotes">
        <pc:chgData name="CHAOUI, Sabrina" userId="S::sabrina.chaoui@uquebec.ca::a754a7ce-489b-4546-afc7-6f8031f0a4ba" providerId="AD" clId="Web-{E20BAC45-1086-C752-82BE-F9EC4C9BF7D0}" dt="2025-01-24T16:22:03.157" v="33"/>
        <pc:sldMkLst>
          <pc:docMk/>
          <pc:sldMk cId="0" sldId="267"/>
        </pc:sldMkLst>
      </pc:sldChg>
      <pc:sldChg chg="addSp modSp modNotes">
        <pc:chgData name="CHAOUI, Sabrina" userId="S::sabrina.chaoui@uquebec.ca::a754a7ce-489b-4546-afc7-6f8031f0a4ba" providerId="AD" clId="Web-{E20BAC45-1086-C752-82BE-F9EC4C9BF7D0}" dt="2025-01-24T16:22:29.220" v="46" actId="1076"/>
        <pc:sldMkLst>
          <pc:docMk/>
          <pc:sldMk cId="0" sldId="268"/>
        </pc:sldMkLst>
        <pc:spChg chg="add mod">
          <ac:chgData name="CHAOUI, Sabrina" userId="S::sabrina.chaoui@uquebec.ca::a754a7ce-489b-4546-afc7-6f8031f0a4ba" providerId="AD" clId="Web-{E20BAC45-1086-C752-82BE-F9EC4C9BF7D0}" dt="2025-01-24T16:22:29.220" v="46" actId="1076"/>
          <ac:spMkLst>
            <pc:docMk/>
            <pc:sldMk cId="0" sldId="268"/>
            <ac:spMk id="4" creationId="{3646C560-CA99-B620-0076-43D34E433A70}"/>
          </ac:spMkLst>
        </pc:spChg>
      </pc:sldChg>
      <pc:sldChg chg="modNotes">
        <pc:chgData name="CHAOUI, Sabrina" userId="S::sabrina.chaoui@uquebec.ca::a754a7ce-489b-4546-afc7-6f8031f0a4ba" providerId="AD" clId="Web-{E20BAC45-1086-C752-82BE-F9EC4C9BF7D0}" dt="2025-01-24T16:23:11.783" v="60"/>
        <pc:sldMkLst>
          <pc:docMk/>
          <pc:sldMk cId="0" sldId="271"/>
        </pc:sldMkLst>
      </pc:sldChg>
      <pc:sldChg chg="modNotes">
        <pc:chgData name="CHAOUI, Sabrina" userId="S::sabrina.chaoui@uquebec.ca::a754a7ce-489b-4546-afc7-6f8031f0a4ba" providerId="AD" clId="Web-{E20BAC45-1086-C752-82BE-F9EC4C9BF7D0}" dt="2025-01-24T16:26:59.802" v="99"/>
        <pc:sldMkLst>
          <pc:docMk/>
          <pc:sldMk cId="0" sldId="275"/>
        </pc:sldMkLst>
      </pc:sldChg>
      <pc:sldChg chg="addSp modSp modNotes">
        <pc:chgData name="CHAOUI, Sabrina" userId="S::sabrina.chaoui@uquebec.ca::a754a7ce-489b-4546-afc7-6f8031f0a4ba" providerId="AD" clId="Web-{E20BAC45-1086-C752-82BE-F9EC4C9BF7D0}" dt="2025-01-24T16:24:52.612" v="71" actId="1076"/>
        <pc:sldMkLst>
          <pc:docMk/>
          <pc:sldMk cId="0" sldId="281"/>
        </pc:sldMkLst>
      </pc:sldChg>
      <pc:sldChg chg="modNotes">
        <pc:chgData name="CHAOUI, Sabrina" userId="S::sabrina.chaoui@uquebec.ca::a754a7ce-489b-4546-afc7-6f8031f0a4ba" providerId="AD" clId="Web-{E20BAC45-1086-C752-82BE-F9EC4C9BF7D0}" dt="2025-01-24T16:26:35.379" v="73"/>
        <pc:sldMkLst>
          <pc:docMk/>
          <pc:sldMk cId="0" sldId="282"/>
        </pc:sldMkLst>
      </pc:sldChg>
    </pc:docChg>
  </pc:docChgLst>
  <pc:docChgLst>
    <pc:chgData name="LEMIEUX, Marie-Michèle" userId="S::marie-michele.lemieux@uquebec.ca::06f430aa-ce0f-4b5e-89e2-5589f6db0857" providerId="AD" clId="Web-{2519A273-92C2-9257-3DCC-EEDDDB88AC1F}"/>
    <pc:docChg chg="modSld">
      <pc:chgData name="LEMIEUX, Marie-Michèle" userId="S::marie-michele.lemieux@uquebec.ca::06f430aa-ce0f-4b5e-89e2-5589f6db0857" providerId="AD" clId="Web-{2519A273-92C2-9257-3DCC-EEDDDB88AC1F}" dt="2025-01-24T18:34:00.997" v="1521"/>
      <pc:docMkLst>
        <pc:docMk/>
      </pc:docMkLst>
      <pc:sldChg chg="modNotes">
        <pc:chgData name="LEMIEUX, Marie-Michèle" userId="S::marie-michele.lemieux@uquebec.ca::06f430aa-ce0f-4b5e-89e2-5589f6db0857" providerId="AD" clId="Web-{2519A273-92C2-9257-3DCC-EEDDDB88AC1F}" dt="2025-01-24T16:50:34.254" v="485"/>
        <pc:sldMkLst>
          <pc:docMk/>
          <pc:sldMk cId="0" sldId="256"/>
        </pc:sldMkLst>
      </pc:sldChg>
      <pc:sldChg chg="modNotes">
        <pc:chgData name="LEMIEUX, Marie-Michèle" userId="S::marie-michele.lemieux@uquebec.ca::06f430aa-ce0f-4b5e-89e2-5589f6db0857" providerId="AD" clId="Web-{2519A273-92C2-9257-3DCC-EEDDDB88AC1F}" dt="2025-01-24T16:49:04.143" v="382"/>
        <pc:sldMkLst>
          <pc:docMk/>
          <pc:sldMk cId="0" sldId="261"/>
        </pc:sldMkLst>
      </pc:sldChg>
      <pc:sldChg chg="modNotes">
        <pc:chgData name="LEMIEUX, Marie-Michèle" userId="S::marie-michele.lemieux@uquebec.ca::06f430aa-ce0f-4b5e-89e2-5589f6db0857" providerId="AD" clId="Web-{2519A273-92C2-9257-3DCC-EEDDDB88AC1F}" dt="2025-01-24T16:55:16.180" v="614"/>
        <pc:sldMkLst>
          <pc:docMk/>
          <pc:sldMk cId="0" sldId="262"/>
        </pc:sldMkLst>
      </pc:sldChg>
      <pc:sldChg chg="modNotes">
        <pc:chgData name="LEMIEUX, Marie-Michèle" userId="S::marie-michele.lemieux@uquebec.ca::06f430aa-ce0f-4b5e-89e2-5589f6db0857" providerId="AD" clId="Web-{2519A273-92C2-9257-3DCC-EEDDDB88AC1F}" dt="2025-01-24T18:07:05.804" v="729"/>
        <pc:sldMkLst>
          <pc:docMk/>
          <pc:sldMk cId="0" sldId="264"/>
        </pc:sldMkLst>
      </pc:sldChg>
      <pc:sldChg chg="modNotes">
        <pc:chgData name="LEMIEUX, Marie-Michèle" userId="S::marie-michele.lemieux@uquebec.ca::06f430aa-ce0f-4b5e-89e2-5589f6db0857" providerId="AD" clId="Web-{2519A273-92C2-9257-3DCC-EEDDDB88AC1F}" dt="2025-01-24T18:10:20.385" v="798"/>
        <pc:sldMkLst>
          <pc:docMk/>
          <pc:sldMk cId="0" sldId="266"/>
        </pc:sldMkLst>
      </pc:sldChg>
      <pc:sldChg chg="modNotes">
        <pc:chgData name="LEMIEUX, Marie-Michèle" userId="S::marie-michele.lemieux@uquebec.ca::06f430aa-ce0f-4b5e-89e2-5589f6db0857" providerId="AD" clId="Web-{2519A273-92C2-9257-3DCC-EEDDDB88AC1F}" dt="2025-01-24T18:21:59.925" v="980"/>
        <pc:sldMkLst>
          <pc:docMk/>
          <pc:sldMk cId="0" sldId="268"/>
        </pc:sldMkLst>
      </pc:sldChg>
      <pc:sldChg chg="modNotes">
        <pc:chgData name="LEMIEUX, Marie-Michèle" userId="S::marie-michele.lemieux@uquebec.ca::06f430aa-ce0f-4b5e-89e2-5589f6db0857" providerId="AD" clId="Web-{2519A273-92C2-9257-3DCC-EEDDDB88AC1F}" dt="2025-01-24T18:22:46.910" v="1005"/>
        <pc:sldMkLst>
          <pc:docMk/>
          <pc:sldMk cId="0" sldId="270"/>
        </pc:sldMkLst>
      </pc:sldChg>
      <pc:sldChg chg="modNotes">
        <pc:chgData name="LEMIEUX, Marie-Michèle" userId="S::marie-michele.lemieux@uquebec.ca::06f430aa-ce0f-4b5e-89e2-5589f6db0857" providerId="AD" clId="Web-{2519A273-92C2-9257-3DCC-EEDDDB88AC1F}" dt="2025-01-24T18:26:08.928" v="1055"/>
        <pc:sldMkLst>
          <pc:docMk/>
          <pc:sldMk cId="0" sldId="272"/>
        </pc:sldMkLst>
      </pc:sldChg>
      <pc:sldChg chg="modNotes">
        <pc:chgData name="LEMIEUX, Marie-Michèle" userId="S::marie-michele.lemieux@uquebec.ca::06f430aa-ce0f-4b5e-89e2-5589f6db0857" providerId="AD" clId="Web-{2519A273-92C2-9257-3DCC-EEDDDB88AC1F}" dt="2025-01-24T18:27:52.117" v="1162"/>
        <pc:sldMkLst>
          <pc:docMk/>
          <pc:sldMk cId="0" sldId="273"/>
        </pc:sldMkLst>
      </pc:sldChg>
      <pc:sldChg chg="modNotes">
        <pc:chgData name="LEMIEUX, Marie-Michèle" userId="S::marie-michele.lemieux@uquebec.ca::06f430aa-ce0f-4b5e-89e2-5589f6db0857" providerId="AD" clId="Web-{2519A273-92C2-9257-3DCC-EEDDDB88AC1F}" dt="2025-01-24T16:47:03.157" v="373"/>
        <pc:sldMkLst>
          <pc:docMk/>
          <pc:sldMk cId="920825295" sldId="280"/>
        </pc:sldMkLst>
      </pc:sldChg>
      <pc:sldChg chg="modNotes">
        <pc:chgData name="LEMIEUX, Marie-Michèle" userId="S::marie-michele.lemieux@uquebec.ca::06f430aa-ce0f-4b5e-89e2-5589f6db0857" providerId="AD" clId="Web-{2519A273-92C2-9257-3DCC-EEDDDB88AC1F}" dt="2025-01-24T18:28:52.930" v="1186"/>
        <pc:sldMkLst>
          <pc:docMk/>
          <pc:sldMk cId="0" sldId="281"/>
        </pc:sldMkLst>
      </pc:sldChg>
      <pc:sldChg chg="modNotes">
        <pc:chgData name="LEMIEUX, Marie-Michèle" userId="S::marie-michele.lemieux@uquebec.ca::06f430aa-ce0f-4b5e-89e2-5589f6db0857" providerId="AD" clId="Web-{2519A273-92C2-9257-3DCC-EEDDDB88AC1F}" dt="2025-01-24T18:34:00.997" v="1521"/>
        <pc:sldMkLst>
          <pc:docMk/>
          <pc:sldMk cId="0" sldId="282"/>
        </pc:sldMkLst>
      </pc:sldChg>
    </pc:docChg>
  </pc:docChgLst>
  <pc:docChgLst>
    <pc:chgData name="BOUCHARD LACHANCE, Audrey" userId="S::audrey.bouchard.lachance@uquebec.ca::d7823046-b34e-48cf-acd0-69d1b49de004" providerId="AD" clId="Web-{0319C809-796C-2D53-7D7A-281426D95F98}"/>
    <pc:docChg chg="addSld modSld">
      <pc:chgData name="BOUCHARD LACHANCE, Audrey" userId="S::audrey.bouchard.lachance@uquebec.ca::d7823046-b34e-48cf-acd0-69d1b49de004" providerId="AD" clId="Web-{0319C809-796C-2D53-7D7A-281426D95F98}" dt="2025-01-24T19:47:37.040" v="1586" actId="20577"/>
      <pc:docMkLst>
        <pc:docMk/>
      </pc:docMkLst>
      <pc:sldChg chg="modSp modNotes">
        <pc:chgData name="BOUCHARD LACHANCE, Audrey" userId="S::audrey.bouchard.lachance@uquebec.ca::d7823046-b34e-48cf-acd0-69d1b49de004" providerId="AD" clId="Web-{0319C809-796C-2D53-7D7A-281426D95F98}" dt="2025-01-24T18:40:21.018" v="300"/>
        <pc:sldMkLst>
          <pc:docMk/>
          <pc:sldMk cId="0" sldId="256"/>
        </pc:sldMkLst>
        <pc:spChg chg="mod">
          <ac:chgData name="BOUCHARD LACHANCE, Audrey" userId="S::audrey.bouchard.lachance@uquebec.ca::d7823046-b34e-48cf-acd0-69d1b49de004" providerId="AD" clId="Web-{0319C809-796C-2D53-7D7A-281426D95F98}" dt="2025-01-24T18:31:40.405" v="11" actId="20577"/>
          <ac:spMkLst>
            <pc:docMk/>
            <pc:sldMk cId="0" sldId="256"/>
            <ac:spMk id="10" creationId="{00000000-0000-0000-0000-000000000000}"/>
          </ac:spMkLst>
        </pc:spChg>
      </pc:sldChg>
      <pc:sldChg chg="modSp modNotes">
        <pc:chgData name="BOUCHARD LACHANCE, Audrey" userId="S::audrey.bouchard.lachance@uquebec.ca::d7823046-b34e-48cf-acd0-69d1b49de004" providerId="AD" clId="Web-{0319C809-796C-2D53-7D7A-281426D95F98}" dt="2025-01-24T18:46:41.172" v="359"/>
        <pc:sldMkLst>
          <pc:docMk/>
          <pc:sldMk cId="0" sldId="261"/>
        </pc:sldMkLst>
        <pc:spChg chg="mod">
          <ac:chgData name="BOUCHARD LACHANCE, Audrey" userId="S::audrey.bouchard.lachance@uquebec.ca::d7823046-b34e-48cf-acd0-69d1b49de004" providerId="AD" clId="Web-{0319C809-796C-2D53-7D7A-281426D95F98}" dt="2025-01-24T18:34:59.725" v="78" actId="20577"/>
          <ac:spMkLst>
            <pc:docMk/>
            <pc:sldMk cId="0" sldId="261"/>
            <ac:spMk id="3" creationId="{00000000-0000-0000-0000-000000000000}"/>
          </ac:spMkLst>
        </pc:spChg>
      </pc:sldChg>
      <pc:sldChg chg="modNotes">
        <pc:chgData name="BOUCHARD LACHANCE, Audrey" userId="S::audrey.bouchard.lachance@uquebec.ca::d7823046-b34e-48cf-acd0-69d1b49de004" providerId="AD" clId="Web-{0319C809-796C-2D53-7D7A-281426D95F98}" dt="2025-01-24T18:46:49" v="362"/>
        <pc:sldMkLst>
          <pc:docMk/>
          <pc:sldMk cId="0" sldId="262"/>
        </pc:sldMkLst>
      </pc:sldChg>
      <pc:sldChg chg="delSp modSp modNotes">
        <pc:chgData name="BOUCHARD LACHANCE, Audrey" userId="S::audrey.bouchard.lachance@uquebec.ca::d7823046-b34e-48cf-acd0-69d1b49de004" providerId="AD" clId="Web-{0319C809-796C-2D53-7D7A-281426D95F98}" dt="2025-01-24T18:38:16.060" v="182"/>
        <pc:sldMkLst>
          <pc:docMk/>
          <pc:sldMk cId="0" sldId="263"/>
        </pc:sldMkLst>
        <pc:spChg chg="mod">
          <ac:chgData name="BOUCHARD LACHANCE, Audrey" userId="S::audrey.bouchard.lachance@uquebec.ca::d7823046-b34e-48cf-acd0-69d1b49de004" providerId="AD" clId="Web-{0319C809-796C-2D53-7D7A-281426D95F98}" dt="2025-01-24T18:36:45.213" v="100" actId="1076"/>
          <ac:spMkLst>
            <pc:docMk/>
            <pc:sldMk cId="0" sldId="263"/>
            <ac:spMk id="4" creationId="{00000000-0000-0000-0000-000000000000}"/>
          </ac:spMkLst>
        </pc:spChg>
      </pc:sldChg>
      <pc:sldChg chg="modSp modNotes">
        <pc:chgData name="BOUCHARD LACHANCE, Audrey" userId="S::audrey.bouchard.lachance@uquebec.ca::d7823046-b34e-48cf-acd0-69d1b49de004" providerId="AD" clId="Web-{0319C809-796C-2D53-7D7A-281426D95F98}" dt="2025-01-24T19:26:31.275" v="1086"/>
        <pc:sldMkLst>
          <pc:docMk/>
          <pc:sldMk cId="0" sldId="264"/>
        </pc:sldMkLst>
        <pc:spChg chg="mod">
          <ac:chgData name="BOUCHARD LACHANCE, Audrey" userId="S::audrey.bouchard.lachance@uquebec.ca::d7823046-b34e-48cf-acd0-69d1b49de004" providerId="AD" clId="Web-{0319C809-796C-2D53-7D7A-281426D95F98}" dt="2025-01-24T18:50:44.181" v="505" actId="1076"/>
          <ac:spMkLst>
            <pc:docMk/>
            <pc:sldMk cId="0" sldId="264"/>
            <ac:spMk id="4" creationId="{00000000-0000-0000-0000-000000000000}"/>
          </ac:spMkLst>
        </pc:spChg>
        <pc:spChg chg="mod">
          <ac:chgData name="BOUCHARD LACHANCE, Audrey" userId="S::audrey.bouchard.lachance@uquebec.ca::d7823046-b34e-48cf-acd0-69d1b49de004" providerId="AD" clId="Web-{0319C809-796C-2D53-7D7A-281426D95F98}" dt="2025-01-24T18:50:48.494" v="506" actId="14100"/>
          <ac:spMkLst>
            <pc:docMk/>
            <pc:sldMk cId="0" sldId="264"/>
            <ac:spMk id="7" creationId="{00000000-0000-0000-0000-000000000000}"/>
          </ac:spMkLst>
        </pc:spChg>
      </pc:sldChg>
      <pc:sldChg chg="modNotes">
        <pc:chgData name="BOUCHARD LACHANCE, Audrey" userId="S::audrey.bouchard.lachance@uquebec.ca::d7823046-b34e-48cf-acd0-69d1b49de004" providerId="AD" clId="Web-{0319C809-796C-2D53-7D7A-281426D95F98}" dt="2025-01-24T19:11:00.116" v="798"/>
        <pc:sldMkLst>
          <pc:docMk/>
          <pc:sldMk cId="0" sldId="265"/>
        </pc:sldMkLst>
      </pc:sldChg>
      <pc:sldChg chg="addSp modSp modNotes">
        <pc:chgData name="BOUCHARD LACHANCE, Audrey" userId="S::audrey.bouchard.lachance@uquebec.ca::d7823046-b34e-48cf-acd0-69d1b49de004" providerId="AD" clId="Web-{0319C809-796C-2D53-7D7A-281426D95F98}" dt="2025-01-24T19:03:54.491" v="584" actId="20577"/>
        <pc:sldMkLst>
          <pc:docMk/>
          <pc:sldMk cId="0" sldId="266"/>
        </pc:sldMkLst>
        <pc:spChg chg="mod">
          <ac:chgData name="BOUCHARD LACHANCE, Audrey" userId="S::audrey.bouchard.lachance@uquebec.ca::d7823046-b34e-48cf-acd0-69d1b49de004" providerId="AD" clId="Web-{0319C809-796C-2D53-7D7A-281426D95F98}" dt="2025-01-24T19:02:56.551" v="580" actId="20577"/>
          <ac:spMkLst>
            <pc:docMk/>
            <pc:sldMk cId="0" sldId="266"/>
            <ac:spMk id="7" creationId="{00000000-0000-0000-0000-000000000000}"/>
          </ac:spMkLst>
        </pc:spChg>
        <pc:spChg chg="mod">
          <ac:chgData name="BOUCHARD LACHANCE, Audrey" userId="S::audrey.bouchard.lachance@uquebec.ca::d7823046-b34e-48cf-acd0-69d1b49de004" providerId="AD" clId="Web-{0319C809-796C-2D53-7D7A-281426D95F98}" dt="2025-01-24T19:01:35.611" v="563" actId="1076"/>
          <ac:spMkLst>
            <pc:docMk/>
            <pc:sldMk cId="0" sldId="266"/>
            <ac:spMk id="8" creationId="{00000000-0000-0000-0000-000000000000}"/>
          </ac:spMkLst>
        </pc:spChg>
        <pc:spChg chg="add mod">
          <ac:chgData name="BOUCHARD LACHANCE, Audrey" userId="S::audrey.bouchard.lachance@uquebec.ca::d7823046-b34e-48cf-acd0-69d1b49de004" providerId="AD" clId="Web-{0319C809-796C-2D53-7D7A-281426D95F98}" dt="2025-01-24T18:55:37.770" v="540" actId="1076"/>
          <ac:spMkLst>
            <pc:docMk/>
            <pc:sldMk cId="0" sldId="266"/>
            <ac:spMk id="10" creationId="{10D9BB16-6161-D2CC-B5C0-1054F24127CF}"/>
          </ac:spMkLst>
        </pc:spChg>
        <pc:spChg chg="add mod">
          <ac:chgData name="BOUCHARD LACHANCE, Audrey" userId="S::audrey.bouchard.lachance@uquebec.ca::d7823046-b34e-48cf-acd0-69d1b49de004" providerId="AD" clId="Web-{0319C809-796C-2D53-7D7A-281426D95F98}" dt="2025-01-24T19:03:54.491" v="584" actId="20577"/>
          <ac:spMkLst>
            <pc:docMk/>
            <pc:sldMk cId="0" sldId="266"/>
            <ac:spMk id="11" creationId="{16251231-4596-B3E7-3A02-FB67F865487F}"/>
          </ac:spMkLst>
        </pc:spChg>
      </pc:sldChg>
      <pc:sldChg chg="modNotes">
        <pc:chgData name="BOUCHARD LACHANCE, Audrey" userId="S::audrey.bouchard.lachance@uquebec.ca::d7823046-b34e-48cf-acd0-69d1b49de004" providerId="AD" clId="Web-{0319C809-796C-2D53-7D7A-281426D95F98}" dt="2025-01-24T19:09:55.582" v="791"/>
        <pc:sldMkLst>
          <pc:docMk/>
          <pc:sldMk cId="0" sldId="267"/>
        </pc:sldMkLst>
      </pc:sldChg>
      <pc:sldChg chg="modNotes">
        <pc:chgData name="BOUCHARD LACHANCE, Audrey" userId="S::audrey.bouchard.lachance@uquebec.ca::d7823046-b34e-48cf-acd0-69d1b49de004" providerId="AD" clId="Web-{0319C809-796C-2D53-7D7A-281426D95F98}" dt="2025-01-24T19:17:43.146" v="1019"/>
        <pc:sldMkLst>
          <pc:docMk/>
          <pc:sldMk cId="0" sldId="268"/>
        </pc:sldMkLst>
      </pc:sldChg>
      <pc:sldChg chg="modNotes">
        <pc:chgData name="BOUCHARD LACHANCE, Audrey" userId="S::audrey.bouchard.lachance@uquebec.ca::d7823046-b34e-48cf-acd0-69d1b49de004" providerId="AD" clId="Web-{0319C809-796C-2D53-7D7A-281426D95F98}" dt="2025-01-24T19:18:32.242" v="1029"/>
        <pc:sldMkLst>
          <pc:docMk/>
          <pc:sldMk cId="0" sldId="269"/>
        </pc:sldMkLst>
      </pc:sldChg>
      <pc:sldChg chg="modSp modNotes">
        <pc:chgData name="BOUCHARD LACHANCE, Audrey" userId="S::audrey.bouchard.lachance@uquebec.ca::d7823046-b34e-48cf-acd0-69d1b49de004" providerId="AD" clId="Web-{0319C809-796C-2D53-7D7A-281426D95F98}" dt="2025-01-24T19:27:33.449" v="1098"/>
        <pc:sldMkLst>
          <pc:docMk/>
          <pc:sldMk cId="0" sldId="270"/>
        </pc:sldMkLst>
        <pc:spChg chg="mod">
          <ac:chgData name="BOUCHARD LACHANCE, Audrey" userId="S::audrey.bouchard.lachance@uquebec.ca::d7823046-b34e-48cf-acd0-69d1b49de004" providerId="AD" clId="Web-{0319C809-796C-2D53-7D7A-281426D95F98}" dt="2025-01-24T19:25:07.882" v="1077" actId="20577"/>
          <ac:spMkLst>
            <pc:docMk/>
            <pc:sldMk cId="0" sldId="270"/>
            <ac:spMk id="15" creationId="{00000000-0000-0000-0000-000000000000}"/>
          </ac:spMkLst>
        </pc:spChg>
        <pc:spChg chg="mod">
          <ac:chgData name="BOUCHARD LACHANCE, Audrey" userId="S::audrey.bouchard.lachance@uquebec.ca::d7823046-b34e-48cf-acd0-69d1b49de004" providerId="AD" clId="Web-{0319C809-796C-2D53-7D7A-281426D95F98}" dt="2025-01-24T19:25:16.679" v="1079" actId="20577"/>
          <ac:spMkLst>
            <pc:docMk/>
            <pc:sldMk cId="0" sldId="270"/>
            <ac:spMk id="16" creationId="{00000000-0000-0000-0000-000000000000}"/>
          </ac:spMkLst>
        </pc:spChg>
        <pc:spChg chg="mod">
          <ac:chgData name="BOUCHARD LACHANCE, Audrey" userId="S::audrey.bouchard.lachance@uquebec.ca::d7823046-b34e-48cf-acd0-69d1b49de004" providerId="AD" clId="Web-{0319C809-796C-2D53-7D7A-281426D95F98}" dt="2025-01-24T19:25:27.101" v="1082" actId="20577"/>
          <ac:spMkLst>
            <pc:docMk/>
            <pc:sldMk cId="0" sldId="270"/>
            <ac:spMk id="17" creationId="{00000000-0000-0000-0000-000000000000}"/>
          </ac:spMkLst>
        </pc:spChg>
        <pc:spChg chg="mod">
          <ac:chgData name="BOUCHARD LACHANCE, Audrey" userId="S::audrey.bouchard.lachance@uquebec.ca::d7823046-b34e-48cf-acd0-69d1b49de004" providerId="AD" clId="Web-{0319C809-796C-2D53-7D7A-281426D95F98}" dt="2025-01-24T19:25:20.757" v="1080" actId="20577"/>
          <ac:spMkLst>
            <pc:docMk/>
            <pc:sldMk cId="0" sldId="270"/>
            <ac:spMk id="18" creationId="{00000000-0000-0000-0000-000000000000}"/>
          </ac:spMkLst>
        </pc:spChg>
      </pc:sldChg>
      <pc:sldChg chg="modSp">
        <pc:chgData name="BOUCHARD LACHANCE, Audrey" userId="S::audrey.bouchard.lachance@uquebec.ca::d7823046-b34e-48cf-acd0-69d1b49de004" providerId="AD" clId="Web-{0319C809-796C-2D53-7D7A-281426D95F98}" dt="2025-01-24T19:47:37.040" v="1586" actId="20577"/>
        <pc:sldMkLst>
          <pc:docMk/>
          <pc:sldMk cId="0" sldId="271"/>
        </pc:sldMkLst>
        <pc:spChg chg="mod">
          <ac:chgData name="BOUCHARD LACHANCE, Audrey" userId="S::audrey.bouchard.lachance@uquebec.ca::d7823046-b34e-48cf-acd0-69d1b49de004" providerId="AD" clId="Web-{0319C809-796C-2D53-7D7A-281426D95F98}" dt="2025-01-24T19:47:37.040" v="1586" actId="20577"/>
          <ac:spMkLst>
            <pc:docMk/>
            <pc:sldMk cId="0" sldId="271"/>
            <ac:spMk id="7" creationId="{00000000-0000-0000-0000-000000000000}"/>
          </ac:spMkLst>
        </pc:spChg>
        <pc:spChg chg="mod">
          <ac:chgData name="BOUCHARD LACHANCE, Audrey" userId="S::audrey.bouchard.lachance@uquebec.ca::d7823046-b34e-48cf-acd0-69d1b49de004" providerId="AD" clId="Web-{0319C809-796C-2D53-7D7A-281426D95F98}" dt="2025-01-24T19:47:04.508" v="1580" actId="1076"/>
          <ac:spMkLst>
            <pc:docMk/>
            <pc:sldMk cId="0" sldId="271"/>
            <ac:spMk id="10" creationId="{00000000-0000-0000-0000-000000000000}"/>
          </ac:spMkLst>
        </pc:spChg>
      </pc:sldChg>
      <pc:sldChg chg="addSp modSp modNotes">
        <pc:chgData name="BOUCHARD LACHANCE, Audrey" userId="S::audrey.bouchard.lachance@uquebec.ca::d7823046-b34e-48cf-acd0-69d1b49de004" providerId="AD" clId="Web-{0319C809-796C-2D53-7D7A-281426D95F98}" dt="2025-01-24T19:29:58.361" v="1137" actId="1076"/>
        <pc:sldMkLst>
          <pc:docMk/>
          <pc:sldMk cId="0" sldId="272"/>
        </pc:sldMkLst>
        <pc:spChg chg="mod">
          <ac:chgData name="BOUCHARD LACHANCE, Audrey" userId="S::audrey.bouchard.lachance@uquebec.ca::d7823046-b34e-48cf-acd0-69d1b49de004" providerId="AD" clId="Web-{0319C809-796C-2D53-7D7A-281426D95F98}" dt="2025-01-24T19:29:04.749" v="1123" actId="20577"/>
          <ac:spMkLst>
            <pc:docMk/>
            <pc:sldMk cId="0" sldId="272"/>
            <ac:spMk id="4" creationId="{00000000-0000-0000-0000-000000000000}"/>
          </ac:spMkLst>
        </pc:spChg>
        <pc:spChg chg="mod">
          <ac:chgData name="BOUCHARD LACHANCE, Audrey" userId="S::audrey.bouchard.lachance@uquebec.ca::d7823046-b34e-48cf-acd0-69d1b49de004" providerId="AD" clId="Web-{0319C809-796C-2D53-7D7A-281426D95F98}" dt="2025-01-24T19:28:27.858" v="1110" actId="20577"/>
          <ac:spMkLst>
            <pc:docMk/>
            <pc:sldMk cId="0" sldId="272"/>
            <ac:spMk id="8" creationId="{00000000-0000-0000-0000-000000000000}"/>
          </ac:spMkLst>
        </pc:spChg>
        <pc:spChg chg="mod">
          <ac:chgData name="BOUCHARD LACHANCE, Audrey" userId="S::audrey.bouchard.lachance@uquebec.ca::d7823046-b34e-48cf-acd0-69d1b49de004" providerId="AD" clId="Web-{0319C809-796C-2D53-7D7A-281426D95F98}" dt="2025-01-24T19:27:55.544" v="1102" actId="20577"/>
          <ac:spMkLst>
            <pc:docMk/>
            <pc:sldMk cId="0" sldId="272"/>
            <ac:spMk id="11" creationId="{00000000-0000-0000-0000-000000000000}"/>
          </ac:spMkLst>
        </pc:spChg>
        <pc:spChg chg="add mod">
          <ac:chgData name="BOUCHARD LACHANCE, Audrey" userId="S::audrey.bouchard.lachance@uquebec.ca::d7823046-b34e-48cf-acd0-69d1b49de004" providerId="AD" clId="Web-{0319C809-796C-2D53-7D7A-281426D95F98}" dt="2025-01-24T19:29:58.361" v="1137" actId="1076"/>
          <ac:spMkLst>
            <pc:docMk/>
            <pc:sldMk cId="0" sldId="272"/>
            <ac:spMk id="12" creationId="{34EA284D-6DF1-C4B0-43E3-D5464E8D7796}"/>
          </ac:spMkLst>
        </pc:spChg>
        <pc:spChg chg="add mod">
          <ac:chgData name="BOUCHARD LACHANCE, Audrey" userId="S::audrey.bouchard.lachance@uquebec.ca::d7823046-b34e-48cf-acd0-69d1b49de004" providerId="AD" clId="Web-{0319C809-796C-2D53-7D7A-281426D95F98}" dt="2025-01-24T19:29:00.359" v="1122" actId="14100"/>
          <ac:spMkLst>
            <pc:docMk/>
            <pc:sldMk cId="0" sldId="272"/>
            <ac:spMk id="13" creationId="{CFF48FC8-DC89-271C-32EC-D7E420003061}"/>
          </ac:spMkLst>
        </pc:spChg>
        <pc:spChg chg="add mod">
          <ac:chgData name="BOUCHARD LACHANCE, Audrey" userId="S::audrey.bouchard.lachance@uquebec.ca::d7823046-b34e-48cf-acd0-69d1b49de004" providerId="AD" clId="Web-{0319C809-796C-2D53-7D7A-281426D95F98}" dt="2025-01-24T19:29:39.563" v="1134" actId="20577"/>
          <ac:spMkLst>
            <pc:docMk/>
            <pc:sldMk cId="0" sldId="272"/>
            <ac:spMk id="14" creationId="{F753EC86-5E1A-AA89-CB26-A65850F82789}"/>
          </ac:spMkLst>
        </pc:spChg>
        <pc:grpChg chg="mod">
          <ac:chgData name="BOUCHARD LACHANCE, Audrey" userId="S::audrey.bouchard.lachance@uquebec.ca::d7823046-b34e-48cf-acd0-69d1b49de004" providerId="AD" clId="Web-{0319C809-796C-2D53-7D7A-281426D95F98}" dt="2025-01-24T19:29:29.110" v="1130" actId="14100"/>
          <ac:grpSpMkLst>
            <pc:docMk/>
            <pc:sldMk cId="0" sldId="272"/>
            <ac:grpSpMk id="2" creationId="{00000000-0000-0000-0000-000000000000}"/>
          </ac:grpSpMkLst>
        </pc:grpChg>
        <pc:grpChg chg="mod">
          <ac:chgData name="BOUCHARD LACHANCE, Audrey" userId="S::audrey.bouchard.lachance@uquebec.ca::d7823046-b34e-48cf-acd0-69d1b49de004" providerId="AD" clId="Web-{0319C809-796C-2D53-7D7A-281426D95F98}" dt="2025-01-24T19:29:49.157" v="1135" actId="14100"/>
          <ac:grpSpMkLst>
            <pc:docMk/>
            <pc:sldMk cId="0" sldId="272"/>
            <ac:grpSpMk id="9" creationId="{00000000-0000-0000-0000-000000000000}"/>
          </ac:grpSpMkLst>
        </pc:grpChg>
      </pc:sldChg>
      <pc:sldChg chg="modSp modNotes">
        <pc:chgData name="BOUCHARD LACHANCE, Audrey" userId="S::audrey.bouchard.lachance@uquebec.ca::d7823046-b34e-48cf-acd0-69d1b49de004" providerId="AD" clId="Web-{0319C809-796C-2D53-7D7A-281426D95F98}" dt="2025-01-24T19:33:03.805" v="1191" actId="20577"/>
        <pc:sldMkLst>
          <pc:docMk/>
          <pc:sldMk cId="0" sldId="273"/>
        </pc:sldMkLst>
        <pc:spChg chg="mod">
          <ac:chgData name="BOUCHARD LACHANCE, Audrey" userId="S::audrey.bouchard.lachance@uquebec.ca::d7823046-b34e-48cf-acd0-69d1b49de004" providerId="AD" clId="Web-{0319C809-796C-2D53-7D7A-281426D95F98}" dt="2025-01-24T19:33:03.805" v="1191" actId="20577"/>
          <ac:spMkLst>
            <pc:docMk/>
            <pc:sldMk cId="0" sldId="273"/>
            <ac:spMk id="5" creationId="{00000000-0000-0000-0000-000000000000}"/>
          </ac:spMkLst>
        </pc:spChg>
      </pc:sldChg>
      <pc:sldChg chg="modSp">
        <pc:chgData name="BOUCHARD LACHANCE, Audrey" userId="S::audrey.bouchard.lachance@uquebec.ca::d7823046-b34e-48cf-acd0-69d1b49de004" providerId="AD" clId="Web-{0319C809-796C-2D53-7D7A-281426D95F98}" dt="2025-01-24T19:44:10.564" v="1579" actId="20577"/>
        <pc:sldMkLst>
          <pc:docMk/>
          <pc:sldMk cId="0" sldId="274"/>
        </pc:sldMkLst>
        <pc:spChg chg="mod">
          <ac:chgData name="BOUCHARD LACHANCE, Audrey" userId="S::audrey.bouchard.lachance@uquebec.ca::d7823046-b34e-48cf-acd0-69d1b49de004" providerId="AD" clId="Web-{0319C809-796C-2D53-7D7A-281426D95F98}" dt="2025-01-24T19:44:10.564" v="1579" actId="20577"/>
          <ac:spMkLst>
            <pc:docMk/>
            <pc:sldMk cId="0" sldId="274"/>
            <ac:spMk id="3" creationId="{00000000-0000-0000-0000-000000000000}"/>
          </ac:spMkLst>
        </pc:spChg>
      </pc:sldChg>
      <pc:sldChg chg="modSp modNotes">
        <pc:chgData name="BOUCHARD LACHANCE, Audrey" userId="S::audrey.bouchard.lachance@uquebec.ca::d7823046-b34e-48cf-acd0-69d1b49de004" providerId="AD" clId="Web-{0319C809-796C-2D53-7D7A-281426D95F98}" dt="2025-01-24T18:45:19.482" v="354"/>
        <pc:sldMkLst>
          <pc:docMk/>
          <pc:sldMk cId="920825295" sldId="280"/>
        </pc:sldMkLst>
        <pc:picChg chg="mod">
          <ac:chgData name="BOUCHARD LACHANCE, Audrey" userId="S::audrey.bouchard.lachance@uquebec.ca::d7823046-b34e-48cf-acd0-69d1b49de004" providerId="AD" clId="Web-{0319C809-796C-2D53-7D7A-281426D95F98}" dt="2025-01-24T18:33:28.159" v="72"/>
          <ac:picMkLst>
            <pc:docMk/>
            <pc:sldMk cId="920825295" sldId="280"/>
            <ac:picMk id="7" creationId="{3FB95F58-5DA8-3D28-D4AD-97B3AA6F1B5F}"/>
          </ac:picMkLst>
        </pc:picChg>
      </pc:sldChg>
      <pc:sldChg chg="addSp delSp modSp modNotes">
        <pc:chgData name="BOUCHARD LACHANCE, Audrey" userId="S::audrey.bouchard.lachance@uquebec.ca::d7823046-b34e-48cf-acd0-69d1b49de004" providerId="AD" clId="Web-{0319C809-796C-2D53-7D7A-281426D95F98}" dt="2025-01-24T19:34:08.682" v="1196"/>
        <pc:sldMkLst>
          <pc:docMk/>
          <pc:sldMk cId="0" sldId="281"/>
        </pc:sldMkLst>
        <pc:spChg chg="add">
          <ac:chgData name="BOUCHARD LACHANCE, Audrey" userId="S::audrey.bouchard.lachance@uquebec.ca::d7823046-b34e-48cf-acd0-69d1b49de004" providerId="AD" clId="Web-{0319C809-796C-2D53-7D7A-281426D95F98}" dt="2025-01-24T19:33:56.854" v="1194"/>
          <ac:spMkLst>
            <pc:docMk/>
            <pc:sldMk cId="0" sldId="281"/>
            <ac:spMk id="28" creationId="{487AA97B-DBCE-E448-ADF9-D94FC71CBBDA}"/>
          </ac:spMkLst>
        </pc:spChg>
      </pc:sldChg>
      <pc:sldChg chg="modSp modNotes">
        <pc:chgData name="BOUCHARD LACHANCE, Audrey" userId="S::audrey.bouchard.lachance@uquebec.ca::d7823046-b34e-48cf-acd0-69d1b49de004" providerId="AD" clId="Web-{0319C809-796C-2D53-7D7A-281426D95F98}" dt="2025-01-24T19:43:38.203" v="1570"/>
        <pc:sldMkLst>
          <pc:docMk/>
          <pc:sldMk cId="0" sldId="282"/>
        </pc:sldMkLst>
        <pc:spChg chg="mod">
          <ac:chgData name="BOUCHARD LACHANCE, Audrey" userId="S::audrey.bouchard.lachance@uquebec.ca::d7823046-b34e-48cf-acd0-69d1b49de004" providerId="AD" clId="Web-{0319C809-796C-2D53-7D7A-281426D95F98}" dt="2025-01-24T19:37:36.674" v="1209" actId="1076"/>
          <ac:spMkLst>
            <pc:docMk/>
            <pc:sldMk cId="0" sldId="282"/>
            <ac:spMk id="13" creationId="{00000000-0000-0000-0000-000000000000}"/>
          </ac:spMkLst>
        </pc:spChg>
        <pc:spChg chg="mod">
          <ac:chgData name="BOUCHARD LACHANCE, Audrey" userId="S::audrey.bouchard.lachance@uquebec.ca::d7823046-b34e-48cf-acd0-69d1b49de004" providerId="AD" clId="Web-{0319C809-796C-2D53-7D7A-281426D95F98}" dt="2025-01-24T19:37:13.033" v="1203" actId="688"/>
          <ac:spMkLst>
            <pc:docMk/>
            <pc:sldMk cId="0" sldId="282"/>
            <ac:spMk id="14" creationId="{00000000-0000-0000-0000-000000000000}"/>
          </ac:spMkLst>
        </pc:spChg>
        <pc:spChg chg="mod">
          <ac:chgData name="BOUCHARD LACHANCE, Audrey" userId="S::audrey.bouchard.lachance@uquebec.ca::d7823046-b34e-48cf-acd0-69d1b49de004" providerId="AD" clId="Web-{0319C809-796C-2D53-7D7A-281426D95F98}" dt="2025-01-24T19:41:55.278" v="1495" actId="14100"/>
          <ac:spMkLst>
            <pc:docMk/>
            <pc:sldMk cId="0" sldId="282"/>
            <ac:spMk id="18" creationId="{00000000-0000-0000-0000-000000000000}"/>
          </ac:spMkLst>
        </pc:spChg>
        <pc:grpChg chg="mod">
          <ac:chgData name="BOUCHARD LACHANCE, Audrey" userId="S::audrey.bouchard.lachance@uquebec.ca::d7823046-b34e-48cf-acd0-69d1b49de004" providerId="AD" clId="Web-{0319C809-796C-2D53-7D7A-281426D95F98}" dt="2025-01-24T19:36:50.829" v="1197" actId="1076"/>
          <ac:grpSpMkLst>
            <pc:docMk/>
            <pc:sldMk cId="0" sldId="282"/>
            <ac:grpSpMk id="7" creationId="{00000000-0000-0000-0000-000000000000}"/>
          </ac:grpSpMkLst>
        </pc:grpChg>
        <pc:grpChg chg="mod">
          <ac:chgData name="BOUCHARD LACHANCE, Audrey" userId="S::audrey.bouchard.lachance@uquebec.ca::d7823046-b34e-48cf-acd0-69d1b49de004" providerId="AD" clId="Web-{0319C809-796C-2D53-7D7A-281426D95F98}" dt="2025-01-24T19:38:03.004" v="1215" actId="1076"/>
          <ac:grpSpMkLst>
            <pc:docMk/>
            <pc:sldMk cId="0" sldId="282"/>
            <ac:grpSpMk id="10" creationId="{00000000-0000-0000-0000-000000000000}"/>
          </ac:grpSpMkLst>
        </pc:grpChg>
        <pc:grpChg chg="mod">
          <ac:chgData name="BOUCHARD LACHANCE, Audrey" userId="S::audrey.bouchard.lachance@uquebec.ca::d7823046-b34e-48cf-acd0-69d1b49de004" providerId="AD" clId="Web-{0319C809-796C-2D53-7D7A-281426D95F98}" dt="2025-01-24T19:37:51.941" v="1211" actId="1076"/>
          <ac:grpSpMkLst>
            <pc:docMk/>
            <pc:sldMk cId="0" sldId="282"/>
            <ac:grpSpMk id="15" creationId="{00000000-0000-0000-0000-000000000000}"/>
          </ac:grpSpMkLst>
        </pc:grpChg>
        <pc:grpChg chg="mod">
          <ac:chgData name="BOUCHARD LACHANCE, Audrey" userId="S::audrey.bouchard.lachance@uquebec.ca::d7823046-b34e-48cf-acd0-69d1b49de004" providerId="AD" clId="Web-{0319C809-796C-2D53-7D7A-281426D95F98}" dt="2025-01-24T19:37:54.284" v="1212" actId="1076"/>
          <ac:grpSpMkLst>
            <pc:docMk/>
            <pc:sldMk cId="0" sldId="282"/>
            <ac:grpSpMk id="22" creationId="{00000000-0000-0000-0000-000000000000}"/>
          </ac:grpSpMkLst>
        </pc:grpChg>
        <pc:grpChg chg="mod">
          <ac:chgData name="BOUCHARD LACHANCE, Audrey" userId="S::audrey.bouchard.lachance@uquebec.ca::d7823046-b34e-48cf-acd0-69d1b49de004" providerId="AD" clId="Web-{0319C809-796C-2D53-7D7A-281426D95F98}" dt="2025-01-24T19:37:59.941" v="1214" actId="1076"/>
          <ac:grpSpMkLst>
            <pc:docMk/>
            <pc:sldMk cId="0" sldId="282"/>
            <ac:grpSpMk id="25" creationId="{00000000-0000-0000-0000-000000000000}"/>
          </ac:grpSpMkLst>
        </pc:grpChg>
      </pc:sldChg>
      <pc:sldChg chg="add replId modNotes">
        <pc:chgData name="BOUCHARD LACHANCE, Audrey" userId="S::audrey.bouchard.lachance@uquebec.ca::d7823046-b34e-48cf-acd0-69d1b49de004" providerId="AD" clId="Web-{0319C809-796C-2D53-7D7A-281426D95F98}" dt="2025-01-24T18:50:13.914" v="473"/>
        <pc:sldMkLst>
          <pc:docMk/>
          <pc:sldMk cId="278829206" sldId="283"/>
        </pc:sldMkLst>
      </pc:sldChg>
    </pc:docChg>
  </pc:docChgLst>
  <pc:docChgLst>
    <pc:chgData name="CLOUTIER, Marie-Ève" userId="S::marie-eve.cloutier@uquebec.ca::6b10d8fa-6b1b-4bea-a689-0fe2df420100" providerId="AD" clId="Web-{50409C37-5F2C-BDB7-48E4-75F4E4D02640}"/>
    <pc:docChg chg="modSld">
      <pc:chgData name="CLOUTIER, Marie-Ève" userId="S::marie-eve.cloutier@uquebec.ca::6b10d8fa-6b1b-4bea-a689-0fe2df420100" providerId="AD" clId="Web-{50409C37-5F2C-BDB7-48E4-75F4E4D02640}" dt="2025-01-29T17:08:34.412" v="39" actId="20577"/>
      <pc:docMkLst>
        <pc:docMk/>
      </pc:docMkLst>
      <pc:sldChg chg="modSp">
        <pc:chgData name="CLOUTIER, Marie-Ève" userId="S::marie-eve.cloutier@uquebec.ca::6b10d8fa-6b1b-4bea-a689-0fe2df420100" providerId="AD" clId="Web-{50409C37-5F2C-BDB7-48E4-75F4E4D02640}" dt="2025-01-29T16:57:46.869" v="11" actId="20577"/>
        <pc:sldMkLst>
          <pc:docMk/>
          <pc:sldMk cId="0" sldId="256"/>
        </pc:sldMkLst>
        <pc:spChg chg="mod">
          <ac:chgData name="CLOUTIER, Marie-Ève" userId="S::marie-eve.cloutier@uquebec.ca::6b10d8fa-6b1b-4bea-a689-0fe2df420100" providerId="AD" clId="Web-{50409C37-5F2C-BDB7-48E4-75F4E4D02640}" dt="2025-01-29T16:57:46.869" v="11" actId="20577"/>
          <ac:spMkLst>
            <pc:docMk/>
            <pc:sldMk cId="0" sldId="256"/>
            <ac:spMk id="10" creationId="{00000000-0000-0000-0000-000000000000}"/>
          </ac:spMkLst>
        </pc:spChg>
      </pc:sldChg>
      <pc:sldChg chg="modSp">
        <pc:chgData name="CLOUTIER, Marie-Ève" userId="S::marie-eve.cloutier@uquebec.ca::6b10d8fa-6b1b-4bea-a689-0fe2df420100" providerId="AD" clId="Web-{50409C37-5F2C-BDB7-48E4-75F4E4D02640}" dt="2025-01-29T16:58:45.604" v="13" actId="20577"/>
        <pc:sldMkLst>
          <pc:docMk/>
          <pc:sldMk cId="0" sldId="263"/>
        </pc:sldMkLst>
        <pc:spChg chg="mod">
          <ac:chgData name="CLOUTIER, Marie-Ève" userId="S::marie-eve.cloutier@uquebec.ca::6b10d8fa-6b1b-4bea-a689-0fe2df420100" providerId="AD" clId="Web-{50409C37-5F2C-BDB7-48E4-75F4E4D02640}" dt="2025-01-29T16:58:45.604" v="13" actId="20577"/>
          <ac:spMkLst>
            <pc:docMk/>
            <pc:sldMk cId="0" sldId="263"/>
            <ac:spMk id="4" creationId="{00000000-0000-0000-0000-000000000000}"/>
          </ac:spMkLst>
        </pc:spChg>
      </pc:sldChg>
      <pc:sldChg chg="modSp">
        <pc:chgData name="CLOUTIER, Marie-Ève" userId="S::marie-eve.cloutier@uquebec.ca::6b10d8fa-6b1b-4bea-a689-0fe2df420100" providerId="AD" clId="Web-{50409C37-5F2C-BDB7-48E4-75F4E4D02640}" dt="2025-01-29T17:05:01.549" v="19" actId="14100"/>
        <pc:sldMkLst>
          <pc:docMk/>
          <pc:sldMk cId="0" sldId="267"/>
        </pc:sldMkLst>
        <pc:spChg chg="mod">
          <ac:chgData name="CLOUTIER, Marie-Ève" userId="S::marie-eve.cloutier@uquebec.ca::6b10d8fa-6b1b-4bea-a689-0fe2df420100" providerId="AD" clId="Web-{50409C37-5F2C-BDB7-48E4-75F4E4D02640}" dt="2025-01-29T17:05:01.549" v="19" actId="14100"/>
          <ac:spMkLst>
            <pc:docMk/>
            <pc:sldMk cId="0" sldId="267"/>
            <ac:spMk id="7" creationId="{00000000-0000-0000-0000-000000000000}"/>
          </ac:spMkLst>
        </pc:spChg>
      </pc:sldChg>
      <pc:sldChg chg="modSp">
        <pc:chgData name="CLOUTIER, Marie-Ève" userId="S::marie-eve.cloutier@uquebec.ca::6b10d8fa-6b1b-4bea-a689-0fe2df420100" providerId="AD" clId="Web-{50409C37-5F2C-BDB7-48E4-75F4E4D02640}" dt="2025-01-29T17:06:21.894" v="24" actId="20577"/>
        <pc:sldMkLst>
          <pc:docMk/>
          <pc:sldMk cId="0" sldId="272"/>
        </pc:sldMkLst>
        <pc:spChg chg="mod">
          <ac:chgData name="CLOUTIER, Marie-Ève" userId="S::marie-eve.cloutier@uquebec.ca::6b10d8fa-6b1b-4bea-a689-0fe2df420100" providerId="AD" clId="Web-{50409C37-5F2C-BDB7-48E4-75F4E4D02640}" dt="2025-01-29T17:06:03.487" v="22" actId="20577"/>
          <ac:spMkLst>
            <pc:docMk/>
            <pc:sldMk cId="0" sldId="272"/>
            <ac:spMk id="12" creationId="{34EA284D-6DF1-C4B0-43E3-D5464E8D7796}"/>
          </ac:spMkLst>
        </pc:spChg>
        <pc:spChg chg="mod">
          <ac:chgData name="CLOUTIER, Marie-Ève" userId="S::marie-eve.cloutier@uquebec.ca::6b10d8fa-6b1b-4bea-a689-0fe2df420100" providerId="AD" clId="Web-{50409C37-5F2C-BDB7-48E4-75F4E4D02640}" dt="2025-01-29T17:06:01.612" v="21" actId="20577"/>
          <ac:spMkLst>
            <pc:docMk/>
            <pc:sldMk cId="0" sldId="272"/>
            <ac:spMk id="13" creationId="{CFF48FC8-DC89-271C-32EC-D7E420003061}"/>
          </ac:spMkLst>
        </pc:spChg>
        <pc:spChg chg="mod">
          <ac:chgData name="CLOUTIER, Marie-Ève" userId="S::marie-eve.cloutier@uquebec.ca::6b10d8fa-6b1b-4bea-a689-0fe2df420100" providerId="AD" clId="Web-{50409C37-5F2C-BDB7-48E4-75F4E4D02640}" dt="2025-01-29T17:06:21.894" v="24" actId="20577"/>
          <ac:spMkLst>
            <pc:docMk/>
            <pc:sldMk cId="0" sldId="272"/>
            <ac:spMk id="14" creationId="{F753EC86-5E1A-AA89-CB26-A65850F82789}"/>
          </ac:spMkLst>
        </pc:spChg>
      </pc:sldChg>
      <pc:sldChg chg="modSp">
        <pc:chgData name="CLOUTIER, Marie-Ève" userId="S::marie-eve.cloutier@uquebec.ca::6b10d8fa-6b1b-4bea-a689-0fe2df420100" providerId="AD" clId="Web-{50409C37-5F2C-BDB7-48E4-75F4E4D02640}" dt="2025-01-29T17:06:32.769" v="26" actId="20577"/>
        <pc:sldMkLst>
          <pc:docMk/>
          <pc:sldMk cId="0" sldId="273"/>
        </pc:sldMkLst>
        <pc:spChg chg="mod">
          <ac:chgData name="CLOUTIER, Marie-Ève" userId="S::marie-eve.cloutier@uquebec.ca::6b10d8fa-6b1b-4bea-a689-0fe2df420100" providerId="AD" clId="Web-{50409C37-5F2C-BDB7-48E4-75F4E4D02640}" dt="2025-01-29T17:06:32.769" v="26" actId="20577"/>
          <ac:spMkLst>
            <pc:docMk/>
            <pc:sldMk cId="0" sldId="273"/>
            <ac:spMk id="5" creationId="{00000000-0000-0000-0000-000000000000}"/>
          </ac:spMkLst>
        </pc:spChg>
      </pc:sldChg>
      <pc:sldChg chg="modSp">
        <pc:chgData name="CLOUTIER, Marie-Ève" userId="S::marie-eve.cloutier@uquebec.ca::6b10d8fa-6b1b-4bea-a689-0fe2df420100" providerId="AD" clId="Web-{50409C37-5F2C-BDB7-48E4-75F4E4D02640}" dt="2025-01-29T17:08:24.052" v="34" actId="20577"/>
        <pc:sldMkLst>
          <pc:docMk/>
          <pc:sldMk cId="0" sldId="274"/>
        </pc:sldMkLst>
        <pc:spChg chg="mod">
          <ac:chgData name="CLOUTIER, Marie-Ève" userId="S::marie-eve.cloutier@uquebec.ca::6b10d8fa-6b1b-4bea-a689-0fe2df420100" providerId="AD" clId="Web-{50409C37-5F2C-BDB7-48E4-75F4E4D02640}" dt="2025-01-29T17:08:24.052" v="34" actId="20577"/>
          <ac:spMkLst>
            <pc:docMk/>
            <pc:sldMk cId="0" sldId="274"/>
            <ac:spMk id="3" creationId="{00000000-0000-0000-0000-000000000000}"/>
          </ac:spMkLst>
        </pc:spChg>
      </pc:sldChg>
      <pc:sldChg chg="modSp">
        <pc:chgData name="CLOUTIER, Marie-Ève" userId="S::marie-eve.cloutier@uquebec.ca::6b10d8fa-6b1b-4bea-a689-0fe2df420100" providerId="AD" clId="Web-{50409C37-5F2C-BDB7-48E4-75F4E4D02640}" dt="2025-01-29T17:08:34.412" v="39" actId="20577"/>
        <pc:sldMkLst>
          <pc:docMk/>
          <pc:sldMk cId="0" sldId="275"/>
        </pc:sldMkLst>
        <pc:spChg chg="mod">
          <ac:chgData name="CLOUTIER, Marie-Ève" userId="S::marie-eve.cloutier@uquebec.ca::6b10d8fa-6b1b-4bea-a689-0fe2df420100" providerId="AD" clId="Web-{50409C37-5F2C-BDB7-48E4-75F4E4D02640}" dt="2025-01-29T17:08:34.412" v="39" actId="20577"/>
          <ac:spMkLst>
            <pc:docMk/>
            <pc:sldMk cId="0" sldId="275"/>
            <ac:spMk id="3" creationId="{00000000-0000-0000-0000-000000000000}"/>
          </ac:spMkLst>
        </pc:spChg>
        <pc:spChg chg="mod">
          <ac:chgData name="CLOUTIER, Marie-Ève" userId="S::marie-eve.cloutier@uquebec.ca::6b10d8fa-6b1b-4bea-a689-0fe2df420100" providerId="AD" clId="Web-{50409C37-5F2C-BDB7-48E4-75F4E4D02640}" dt="2025-01-29T17:08:29.193" v="36" actId="20577"/>
          <ac:spMkLst>
            <pc:docMk/>
            <pc:sldMk cId="0" sldId="275"/>
            <ac:spMk id="7" creationId="{00000000-0000-0000-0000-000000000000}"/>
          </ac:spMkLst>
        </pc:spChg>
      </pc:sldChg>
      <pc:sldChg chg="modSp">
        <pc:chgData name="CLOUTIER, Marie-Ève" userId="S::marie-eve.cloutier@uquebec.ca::6b10d8fa-6b1b-4bea-a689-0fe2df420100" providerId="AD" clId="Web-{50409C37-5F2C-BDB7-48E4-75F4E4D02640}" dt="2025-01-29T17:07:30.301" v="30" actId="1076"/>
        <pc:sldMkLst>
          <pc:docMk/>
          <pc:sldMk cId="0" sldId="282"/>
        </pc:sldMkLst>
        <pc:spChg chg="mod">
          <ac:chgData name="CLOUTIER, Marie-Ève" userId="S::marie-eve.cloutier@uquebec.ca::6b10d8fa-6b1b-4bea-a689-0fe2df420100" providerId="AD" clId="Web-{50409C37-5F2C-BDB7-48E4-75F4E4D02640}" dt="2025-01-29T17:07:10.629" v="27" actId="1076"/>
          <ac:spMkLst>
            <pc:docMk/>
            <pc:sldMk cId="0" sldId="282"/>
            <ac:spMk id="17" creationId="{00000000-0000-0000-0000-000000000000}"/>
          </ac:spMkLst>
        </pc:spChg>
        <pc:spChg chg="mod">
          <ac:chgData name="CLOUTIER, Marie-Ève" userId="S::marie-eve.cloutier@uquebec.ca::6b10d8fa-6b1b-4bea-a689-0fe2df420100" providerId="AD" clId="Web-{50409C37-5F2C-BDB7-48E4-75F4E4D02640}" dt="2025-01-29T17:07:30.301" v="30" actId="1076"/>
          <ac:spMkLst>
            <pc:docMk/>
            <pc:sldMk cId="0" sldId="282"/>
            <ac:spMk id="24" creationId="{00000000-0000-0000-0000-000000000000}"/>
          </ac:spMkLst>
        </pc:spChg>
        <pc:spChg chg="mod">
          <ac:chgData name="CLOUTIER, Marie-Ève" userId="S::marie-eve.cloutier@uquebec.ca::6b10d8fa-6b1b-4bea-a689-0fe2df420100" providerId="AD" clId="Web-{50409C37-5F2C-BDB7-48E4-75F4E4D02640}" dt="2025-01-29T17:07:19.567" v="28" actId="1076"/>
          <ac:spMkLst>
            <pc:docMk/>
            <pc:sldMk cId="0" sldId="282"/>
            <ac:spMk id="27" creationId="{00000000-0000-0000-0000-000000000000}"/>
          </ac:spMkLst>
        </pc:spChg>
      </pc:sldChg>
      <pc:sldChg chg="modSp">
        <pc:chgData name="CLOUTIER, Marie-Ève" userId="S::marie-eve.cloutier@uquebec.ca::6b10d8fa-6b1b-4bea-a689-0fe2df420100" providerId="AD" clId="Web-{50409C37-5F2C-BDB7-48E4-75F4E4D02640}" dt="2025-01-29T16:59:02.901" v="15" actId="20577"/>
        <pc:sldMkLst>
          <pc:docMk/>
          <pc:sldMk cId="278829206" sldId="283"/>
        </pc:sldMkLst>
        <pc:spChg chg="mod">
          <ac:chgData name="CLOUTIER, Marie-Ève" userId="S::marie-eve.cloutier@uquebec.ca::6b10d8fa-6b1b-4bea-a689-0fe2df420100" providerId="AD" clId="Web-{50409C37-5F2C-BDB7-48E4-75F4E4D02640}" dt="2025-01-29T16:59:02.901" v="15" actId="20577"/>
          <ac:spMkLst>
            <pc:docMk/>
            <pc:sldMk cId="278829206" sldId="283"/>
            <ac:spMk id="4" creationId="{00000000-0000-0000-0000-000000000000}"/>
          </ac:spMkLst>
        </pc:spChg>
      </pc:sldChg>
    </pc:docChg>
  </pc:docChgLst>
  <pc:docChgLst>
    <pc:chgData name="BOUCHARD LACHANCE, Audrey" userId="S::audrey.bouchard.lachance@uquebec.ca::d7823046-b34e-48cf-acd0-69d1b49de004" providerId="AD" clId="Web-{C0C1159E-8E26-5572-78F5-9BE82655A4B5}"/>
    <pc:docChg chg="modSld">
      <pc:chgData name="BOUCHARD LACHANCE, Audrey" userId="S::audrey.bouchard.lachance@uquebec.ca::d7823046-b34e-48cf-acd0-69d1b49de004" providerId="AD" clId="Web-{C0C1159E-8E26-5572-78F5-9BE82655A4B5}" dt="2025-01-27T18:16:34.543" v="2"/>
      <pc:docMkLst>
        <pc:docMk/>
      </pc:docMkLst>
      <pc:sldChg chg="modNotes">
        <pc:chgData name="BOUCHARD LACHANCE, Audrey" userId="S::audrey.bouchard.lachance@uquebec.ca::d7823046-b34e-48cf-acd0-69d1b49de004" providerId="AD" clId="Web-{C0C1159E-8E26-5572-78F5-9BE82655A4B5}" dt="2025-01-27T18:16:34.543" v="2"/>
        <pc:sldMkLst>
          <pc:docMk/>
          <pc:sldMk cId="0" sldId="274"/>
        </pc:sldMkLst>
      </pc:sldChg>
    </pc:docChg>
  </pc:docChgLst>
  <pc:docChgLst>
    <pc:chgData name="BOUCHARD LACHANCE, Audrey" userId="d7823046-b34e-48cf-acd0-69d1b49de004" providerId="ADAL" clId="{0C6EA9B8-FDAB-489A-960E-D1828A829BF2}"/>
    <pc:docChg chg="undo custSel addSld delSld modSld sldOrd">
      <pc:chgData name="BOUCHARD LACHANCE, Audrey" userId="d7823046-b34e-48cf-acd0-69d1b49de004" providerId="ADAL" clId="{0C6EA9B8-FDAB-489A-960E-D1828A829BF2}" dt="2025-01-24T15:48:59.360" v="555" actId="171"/>
      <pc:docMkLst>
        <pc:docMk/>
      </pc:docMkLst>
      <pc:sldChg chg="modNotesTx">
        <pc:chgData name="BOUCHARD LACHANCE, Audrey" userId="d7823046-b34e-48cf-acd0-69d1b49de004" providerId="ADAL" clId="{0C6EA9B8-FDAB-489A-960E-D1828A829BF2}" dt="2025-01-23T21:12:20.814" v="44"/>
        <pc:sldMkLst>
          <pc:docMk/>
          <pc:sldMk cId="0" sldId="256"/>
        </pc:sldMkLst>
      </pc:sldChg>
      <pc:sldChg chg="modSp mod modNotesTx">
        <pc:chgData name="BOUCHARD LACHANCE, Audrey" userId="d7823046-b34e-48cf-acd0-69d1b49de004" providerId="ADAL" clId="{0C6EA9B8-FDAB-489A-960E-D1828A829BF2}" dt="2025-01-23T21:21:22.608" v="376" actId="20577"/>
        <pc:sldMkLst>
          <pc:docMk/>
          <pc:sldMk cId="0" sldId="257"/>
        </pc:sldMkLst>
        <pc:spChg chg="mod">
          <ac:chgData name="BOUCHARD LACHANCE, Audrey" userId="d7823046-b34e-48cf-acd0-69d1b49de004" providerId="ADAL" clId="{0C6EA9B8-FDAB-489A-960E-D1828A829BF2}" dt="2025-01-23T21:21:22.608" v="376" actId="20577"/>
          <ac:spMkLst>
            <pc:docMk/>
            <pc:sldMk cId="0" sldId="257"/>
            <ac:spMk id="2" creationId="{00000000-0000-0000-0000-000000000000}"/>
          </ac:spMkLst>
        </pc:spChg>
      </pc:sldChg>
      <pc:sldChg chg="del">
        <pc:chgData name="BOUCHARD LACHANCE, Audrey" userId="d7823046-b34e-48cf-acd0-69d1b49de004" providerId="ADAL" clId="{0C6EA9B8-FDAB-489A-960E-D1828A829BF2}" dt="2025-01-23T20:59:49.843" v="0" actId="2696"/>
        <pc:sldMkLst>
          <pc:docMk/>
          <pc:sldMk cId="0" sldId="258"/>
        </pc:sldMkLst>
      </pc:sldChg>
      <pc:sldChg chg="del">
        <pc:chgData name="BOUCHARD LACHANCE, Audrey" userId="d7823046-b34e-48cf-acd0-69d1b49de004" providerId="ADAL" clId="{0C6EA9B8-FDAB-489A-960E-D1828A829BF2}" dt="2025-01-23T20:59:49.843" v="0" actId="2696"/>
        <pc:sldMkLst>
          <pc:docMk/>
          <pc:sldMk cId="0" sldId="259"/>
        </pc:sldMkLst>
      </pc:sldChg>
      <pc:sldChg chg="del">
        <pc:chgData name="BOUCHARD LACHANCE, Audrey" userId="d7823046-b34e-48cf-acd0-69d1b49de004" providerId="ADAL" clId="{0C6EA9B8-FDAB-489A-960E-D1828A829BF2}" dt="2025-01-23T20:59:49.843" v="0" actId="2696"/>
        <pc:sldMkLst>
          <pc:docMk/>
          <pc:sldMk cId="0" sldId="260"/>
        </pc:sldMkLst>
      </pc:sldChg>
      <pc:sldChg chg="modNotesTx">
        <pc:chgData name="BOUCHARD LACHANCE, Audrey" userId="d7823046-b34e-48cf-acd0-69d1b49de004" providerId="ADAL" clId="{0C6EA9B8-FDAB-489A-960E-D1828A829BF2}" dt="2025-01-23T21:12:55.448" v="47"/>
        <pc:sldMkLst>
          <pc:docMk/>
          <pc:sldMk cId="0" sldId="261"/>
        </pc:sldMkLst>
      </pc:sldChg>
      <pc:sldChg chg="modNotesTx">
        <pc:chgData name="BOUCHARD LACHANCE, Audrey" userId="d7823046-b34e-48cf-acd0-69d1b49de004" providerId="ADAL" clId="{0C6EA9B8-FDAB-489A-960E-D1828A829BF2}" dt="2025-01-23T21:13:17.779" v="49" actId="20577"/>
        <pc:sldMkLst>
          <pc:docMk/>
          <pc:sldMk cId="0" sldId="262"/>
        </pc:sldMkLst>
      </pc:sldChg>
      <pc:sldChg chg="modNotesTx">
        <pc:chgData name="BOUCHARD LACHANCE, Audrey" userId="d7823046-b34e-48cf-acd0-69d1b49de004" providerId="ADAL" clId="{0C6EA9B8-FDAB-489A-960E-D1828A829BF2}" dt="2025-01-23T21:13:50.446" v="60" actId="20577"/>
        <pc:sldMkLst>
          <pc:docMk/>
          <pc:sldMk cId="0" sldId="263"/>
        </pc:sldMkLst>
      </pc:sldChg>
      <pc:sldChg chg="modNotesTx">
        <pc:chgData name="BOUCHARD LACHANCE, Audrey" userId="d7823046-b34e-48cf-acd0-69d1b49de004" providerId="ADAL" clId="{0C6EA9B8-FDAB-489A-960E-D1828A829BF2}" dt="2025-01-23T21:15:15.600" v="275" actId="20577"/>
        <pc:sldMkLst>
          <pc:docMk/>
          <pc:sldMk cId="0" sldId="264"/>
        </pc:sldMkLst>
      </pc:sldChg>
      <pc:sldChg chg="modNotesTx">
        <pc:chgData name="BOUCHARD LACHANCE, Audrey" userId="d7823046-b34e-48cf-acd0-69d1b49de004" providerId="ADAL" clId="{0C6EA9B8-FDAB-489A-960E-D1828A829BF2}" dt="2025-01-23T21:15:34.136" v="276"/>
        <pc:sldMkLst>
          <pc:docMk/>
          <pc:sldMk cId="0" sldId="265"/>
        </pc:sldMkLst>
      </pc:sldChg>
      <pc:sldChg chg="modNotesTx">
        <pc:chgData name="BOUCHARD LACHANCE, Audrey" userId="d7823046-b34e-48cf-acd0-69d1b49de004" providerId="ADAL" clId="{0C6EA9B8-FDAB-489A-960E-D1828A829BF2}" dt="2025-01-23T21:15:48.176" v="277"/>
        <pc:sldMkLst>
          <pc:docMk/>
          <pc:sldMk cId="0" sldId="266"/>
        </pc:sldMkLst>
      </pc:sldChg>
      <pc:sldChg chg="modNotesTx">
        <pc:chgData name="BOUCHARD LACHANCE, Audrey" userId="d7823046-b34e-48cf-acd0-69d1b49de004" providerId="ADAL" clId="{0C6EA9B8-FDAB-489A-960E-D1828A829BF2}" dt="2025-01-23T21:16:16.341" v="278"/>
        <pc:sldMkLst>
          <pc:docMk/>
          <pc:sldMk cId="0" sldId="267"/>
        </pc:sldMkLst>
      </pc:sldChg>
      <pc:sldChg chg="modNotesTx">
        <pc:chgData name="BOUCHARD LACHANCE, Audrey" userId="d7823046-b34e-48cf-acd0-69d1b49de004" providerId="ADAL" clId="{0C6EA9B8-FDAB-489A-960E-D1828A829BF2}" dt="2025-01-23T21:16:31.488" v="279"/>
        <pc:sldMkLst>
          <pc:docMk/>
          <pc:sldMk cId="0" sldId="268"/>
        </pc:sldMkLst>
      </pc:sldChg>
      <pc:sldChg chg="modNotesTx">
        <pc:chgData name="BOUCHARD LACHANCE, Audrey" userId="d7823046-b34e-48cf-acd0-69d1b49de004" providerId="ADAL" clId="{0C6EA9B8-FDAB-489A-960E-D1828A829BF2}" dt="2025-01-23T21:16:46.250" v="280"/>
        <pc:sldMkLst>
          <pc:docMk/>
          <pc:sldMk cId="0" sldId="269"/>
        </pc:sldMkLst>
      </pc:sldChg>
      <pc:sldChg chg="modNotesTx">
        <pc:chgData name="BOUCHARD LACHANCE, Audrey" userId="d7823046-b34e-48cf-acd0-69d1b49de004" providerId="ADAL" clId="{0C6EA9B8-FDAB-489A-960E-D1828A829BF2}" dt="2025-01-23T21:18:16.163" v="334" actId="20577"/>
        <pc:sldMkLst>
          <pc:docMk/>
          <pc:sldMk cId="0" sldId="270"/>
        </pc:sldMkLst>
      </pc:sldChg>
      <pc:sldChg chg="ord modNotesTx">
        <pc:chgData name="BOUCHARD LACHANCE, Audrey" userId="d7823046-b34e-48cf-acd0-69d1b49de004" providerId="ADAL" clId="{0C6EA9B8-FDAB-489A-960E-D1828A829BF2}" dt="2025-01-23T21:17:01.574" v="283"/>
        <pc:sldMkLst>
          <pc:docMk/>
          <pc:sldMk cId="0" sldId="271"/>
        </pc:sldMkLst>
      </pc:sldChg>
      <pc:sldChg chg="modNotesTx">
        <pc:chgData name="BOUCHARD LACHANCE, Audrey" userId="d7823046-b34e-48cf-acd0-69d1b49de004" providerId="ADAL" clId="{0C6EA9B8-FDAB-489A-960E-D1828A829BF2}" dt="2025-01-23T21:18:26.087" v="335"/>
        <pc:sldMkLst>
          <pc:docMk/>
          <pc:sldMk cId="0" sldId="272"/>
        </pc:sldMkLst>
      </pc:sldChg>
      <pc:sldChg chg="modNotesTx">
        <pc:chgData name="BOUCHARD LACHANCE, Audrey" userId="d7823046-b34e-48cf-acd0-69d1b49de004" providerId="ADAL" clId="{0C6EA9B8-FDAB-489A-960E-D1828A829BF2}" dt="2025-01-23T21:18:37.455" v="336"/>
        <pc:sldMkLst>
          <pc:docMk/>
          <pc:sldMk cId="0" sldId="273"/>
        </pc:sldMkLst>
      </pc:sldChg>
      <pc:sldChg chg="modNotesTx">
        <pc:chgData name="BOUCHARD LACHANCE, Audrey" userId="d7823046-b34e-48cf-acd0-69d1b49de004" providerId="ADAL" clId="{0C6EA9B8-FDAB-489A-960E-D1828A829BF2}" dt="2025-01-23T21:26:53.981" v="445"/>
        <pc:sldMkLst>
          <pc:docMk/>
          <pc:sldMk cId="0" sldId="274"/>
        </pc:sldMkLst>
      </pc:sldChg>
      <pc:sldChg chg="modNotesTx">
        <pc:chgData name="BOUCHARD LACHANCE, Audrey" userId="d7823046-b34e-48cf-acd0-69d1b49de004" providerId="ADAL" clId="{0C6EA9B8-FDAB-489A-960E-D1828A829BF2}" dt="2025-01-23T21:27:22.033" v="446"/>
        <pc:sldMkLst>
          <pc:docMk/>
          <pc:sldMk cId="0" sldId="275"/>
        </pc:sldMkLst>
      </pc:sldChg>
      <pc:sldChg chg="del">
        <pc:chgData name="BOUCHARD LACHANCE, Audrey" userId="d7823046-b34e-48cf-acd0-69d1b49de004" providerId="ADAL" clId="{0C6EA9B8-FDAB-489A-960E-D1828A829BF2}" dt="2025-01-23T21:27:43.567" v="447" actId="2696"/>
        <pc:sldMkLst>
          <pc:docMk/>
          <pc:sldMk cId="0" sldId="276"/>
        </pc:sldMkLst>
      </pc:sldChg>
      <pc:sldChg chg="del">
        <pc:chgData name="BOUCHARD LACHANCE, Audrey" userId="d7823046-b34e-48cf-acd0-69d1b49de004" providerId="ADAL" clId="{0C6EA9B8-FDAB-489A-960E-D1828A829BF2}" dt="2025-01-23T21:27:52.305" v="448" actId="2696"/>
        <pc:sldMkLst>
          <pc:docMk/>
          <pc:sldMk cId="0" sldId="277"/>
        </pc:sldMkLst>
      </pc:sldChg>
      <pc:sldChg chg="modSp mod">
        <pc:chgData name="BOUCHARD LACHANCE, Audrey" userId="d7823046-b34e-48cf-acd0-69d1b49de004" providerId="ADAL" clId="{0C6EA9B8-FDAB-489A-960E-D1828A829BF2}" dt="2025-01-23T21:28:27.809" v="452" actId="207"/>
        <pc:sldMkLst>
          <pc:docMk/>
          <pc:sldMk cId="0" sldId="278"/>
        </pc:sldMkLst>
        <pc:spChg chg="mod">
          <ac:chgData name="BOUCHARD LACHANCE, Audrey" userId="d7823046-b34e-48cf-acd0-69d1b49de004" providerId="ADAL" clId="{0C6EA9B8-FDAB-489A-960E-D1828A829BF2}" dt="2025-01-23T21:28:27.809" v="452" actId="207"/>
          <ac:spMkLst>
            <pc:docMk/>
            <pc:sldMk cId="0" sldId="278"/>
            <ac:spMk id="3" creationId="{00000000-0000-0000-0000-000000000000}"/>
          </ac:spMkLst>
        </pc:spChg>
        <pc:spChg chg="mod">
          <ac:chgData name="BOUCHARD LACHANCE, Audrey" userId="d7823046-b34e-48cf-acd0-69d1b49de004" providerId="ADAL" clId="{0C6EA9B8-FDAB-489A-960E-D1828A829BF2}" dt="2025-01-23T21:28:20.780" v="450" actId="207"/>
          <ac:spMkLst>
            <pc:docMk/>
            <pc:sldMk cId="0" sldId="278"/>
            <ac:spMk id="4" creationId="{00000000-0000-0000-0000-000000000000}"/>
          </ac:spMkLst>
        </pc:spChg>
      </pc:sldChg>
      <pc:sldChg chg="addSp delSp modSp mod modNotesTx">
        <pc:chgData name="BOUCHARD LACHANCE, Audrey" userId="d7823046-b34e-48cf-acd0-69d1b49de004" providerId="ADAL" clId="{0C6EA9B8-FDAB-489A-960E-D1828A829BF2}" dt="2025-01-23T21:31:03.355" v="544" actId="14100"/>
        <pc:sldMkLst>
          <pc:docMk/>
          <pc:sldMk cId="0" sldId="279"/>
        </pc:sldMkLst>
        <pc:spChg chg="mod">
          <ac:chgData name="BOUCHARD LACHANCE, Audrey" userId="d7823046-b34e-48cf-acd0-69d1b49de004" providerId="ADAL" clId="{0C6EA9B8-FDAB-489A-960E-D1828A829BF2}" dt="2025-01-23T21:30:58.319" v="542" actId="1035"/>
          <ac:spMkLst>
            <pc:docMk/>
            <pc:sldMk cId="0" sldId="279"/>
            <ac:spMk id="6" creationId="{00000000-0000-0000-0000-000000000000}"/>
          </ac:spMkLst>
        </pc:spChg>
        <pc:spChg chg="mod">
          <ac:chgData name="BOUCHARD LACHANCE, Audrey" userId="d7823046-b34e-48cf-acd0-69d1b49de004" providerId="ADAL" clId="{0C6EA9B8-FDAB-489A-960E-D1828A829BF2}" dt="2025-01-23T21:31:03.355" v="544" actId="14100"/>
          <ac:spMkLst>
            <pc:docMk/>
            <pc:sldMk cId="0" sldId="279"/>
            <ac:spMk id="7" creationId="{00000000-0000-0000-0000-000000000000}"/>
          </ac:spMkLst>
        </pc:spChg>
        <pc:grpChg chg="mod">
          <ac:chgData name="BOUCHARD LACHANCE, Audrey" userId="d7823046-b34e-48cf-acd0-69d1b49de004" providerId="ADAL" clId="{0C6EA9B8-FDAB-489A-960E-D1828A829BF2}" dt="2025-01-23T21:30:59.141" v="543" actId="14100"/>
          <ac:grpSpMkLst>
            <pc:docMk/>
            <pc:sldMk cId="0" sldId="279"/>
            <ac:grpSpMk id="4" creationId="{00000000-0000-0000-0000-000000000000}"/>
          </ac:grpSpMkLst>
        </pc:grpChg>
      </pc:sldChg>
      <pc:sldChg chg="addSp delSp modSp new mod setBg modNotesTx">
        <pc:chgData name="BOUCHARD LACHANCE, Audrey" userId="d7823046-b34e-48cf-acd0-69d1b49de004" providerId="ADAL" clId="{0C6EA9B8-FDAB-489A-960E-D1828A829BF2}" dt="2025-01-24T15:48:59.360" v="555" actId="171"/>
        <pc:sldMkLst>
          <pc:docMk/>
          <pc:sldMk cId="920825295" sldId="280"/>
        </pc:sldMkLst>
        <pc:spChg chg="add">
          <ac:chgData name="BOUCHARD LACHANCE, Audrey" userId="d7823046-b34e-48cf-acd0-69d1b49de004" providerId="ADAL" clId="{0C6EA9B8-FDAB-489A-960E-D1828A829BF2}" dt="2025-01-23T21:02:53.641" v="6"/>
          <ac:spMkLst>
            <pc:docMk/>
            <pc:sldMk cId="920825295" sldId="280"/>
            <ac:spMk id="4" creationId="{F03E3B8A-C46A-A132-3FA9-A382826EE2A5}"/>
          </ac:spMkLst>
        </pc:spChg>
        <pc:spChg chg="add mod ord">
          <ac:chgData name="BOUCHARD LACHANCE, Audrey" userId="d7823046-b34e-48cf-acd0-69d1b49de004" providerId="ADAL" clId="{0C6EA9B8-FDAB-489A-960E-D1828A829BF2}" dt="2025-01-24T15:48:52.812" v="553" actId="171"/>
          <ac:spMkLst>
            <pc:docMk/>
            <pc:sldMk cId="920825295" sldId="280"/>
            <ac:spMk id="5" creationId="{70C87980-CD45-A0D6-CB9C-4CD785ED8889}"/>
          </ac:spMkLst>
        </pc:spChg>
        <pc:spChg chg="add mod ord">
          <ac:chgData name="BOUCHARD LACHANCE, Audrey" userId="d7823046-b34e-48cf-acd0-69d1b49de004" providerId="ADAL" clId="{0C6EA9B8-FDAB-489A-960E-D1828A829BF2}" dt="2025-01-24T15:48:59.360" v="555" actId="171"/>
          <ac:spMkLst>
            <pc:docMk/>
            <pc:sldMk cId="920825295" sldId="280"/>
            <ac:spMk id="11" creationId="{6FFEA9E2-ED20-4CF6-49B8-1F03F0A68545}"/>
          </ac:spMkLst>
        </pc:spChg>
        <pc:picChg chg="add mod">
          <ac:chgData name="BOUCHARD LACHANCE, Audrey" userId="d7823046-b34e-48cf-acd0-69d1b49de004" providerId="ADAL" clId="{0C6EA9B8-FDAB-489A-960E-D1828A829BF2}" dt="2025-01-23T21:06:30.206" v="22" actId="1076"/>
          <ac:picMkLst>
            <pc:docMk/>
            <pc:sldMk cId="920825295" sldId="280"/>
            <ac:picMk id="7" creationId="{3FB95F58-5DA8-3D28-D4AD-97B3AA6F1B5F}"/>
          </ac:picMkLst>
        </pc:picChg>
        <pc:picChg chg="add mod">
          <ac:chgData name="BOUCHARD LACHANCE, Audrey" userId="d7823046-b34e-48cf-acd0-69d1b49de004" providerId="ADAL" clId="{0C6EA9B8-FDAB-489A-960E-D1828A829BF2}" dt="2025-01-24T15:48:47.080" v="552" actId="1076"/>
          <ac:picMkLst>
            <pc:docMk/>
            <pc:sldMk cId="920825295" sldId="280"/>
            <ac:picMk id="9" creationId="{4F53B87F-1E33-FCF5-5BD7-BE39CCE1C07C}"/>
          </ac:picMkLst>
        </pc:picChg>
      </pc:sldChg>
      <pc:sldChg chg="setBg modNotesTx">
        <pc:chgData name="BOUCHARD LACHANCE, Audrey" userId="d7823046-b34e-48cf-acd0-69d1b49de004" providerId="ADAL" clId="{0C6EA9B8-FDAB-489A-960E-D1828A829BF2}" dt="2025-01-23T21:25:38.771" v="405" actId="20577"/>
        <pc:sldMkLst>
          <pc:docMk/>
          <pc:sldMk cId="0" sldId="281"/>
        </pc:sldMkLst>
      </pc:sldChg>
      <pc:sldChg chg="setBg modNotesTx">
        <pc:chgData name="BOUCHARD LACHANCE, Audrey" userId="d7823046-b34e-48cf-acd0-69d1b49de004" providerId="ADAL" clId="{0C6EA9B8-FDAB-489A-960E-D1828A829BF2}" dt="2025-01-23T21:26:35.982" v="444" actId="20577"/>
        <pc:sldMkLst>
          <pc:docMk/>
          <pc:sldMk cId="0"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aea-tlss.uottawa.ca/fr/conception-de-cours/inclusion-pedagogiqu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leedie.chaire.ulaval.ca/projets/brigade-pedagogie-inclusive/?etat=actif" TargetMode="External"/><Relationship Id="rId4" Type="http://schemas.openxmlformats.org/officeDocument/2006/relationships/hyperlink" Target="https://www.ulaval.ca/equite-diversite-inclusion/semaine-de-linclusi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resquebec.ca/pratiques-inspirantes/le-portail-autoeducatif-edi-du-college-ahuntsic-coconstruire-et-apprendre-des-savoirs-experientiels-de-chaque-personn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Ajout du logo de l'établissement (laisser celui de l'ORES pour le crédit svp)</a:t>
            </a:r>
          </a:p>
          <a:p>
            <a:endParaRPr lang="fr-CA"/>
          </a:p>
          <a:p>
            <a:r>
              <a:rPr lang="fr-CA"/>
              <a:t>Modification du nom de l'établissement et de la date</a:t>
            </a:r>
            <a:br>
              <a:rPr lang="fr-CA">
                <a:cs typeface="+mn-lt"/>
              </a:rPr>
            </a:br>
            <a:br>
              <a:rPr lang="fr-CA">
                <a:cs typeface="+mn-lt"/>
              </a:rPr>
            </a:br>
            <a:r>
              <a:rPr lang="fr-CA">
                <a:ea typeface="Calibri"/>
                <a:cs typeface="Calibri"/>
              </a:rPr>
              <a:t>Personnalisation de l'image, au besoin</a:t>
            </a:r>
            <a:endParaRPr lang="fr-CA"/>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Question au groupe : Que remarquez-vous à propos de cette image?</a:t>
            </a:r>
            <a:br>
              <a:rPr lang="fr-CA">
                <a:cs typeface="+mn-lt"/>
              </a:rPr>
            </a:br>
            <a:br>
              <a:rPr lang="fr-CA">
                <a:cs typeface="+mn-lt"/>
              </a:rPr>
            </a:br>
            <a:r>
              <a:rPr lang="fr-CA"/>
              <a:t>Réponse : L'image présentée dans cette diapositive sert à illustrer la différence entre l'équité et l'égalité. On peut bien comprendre que chaque type de plante/fleur nécessite des conditions spécifiques pour pouvoir s'épanouir, faire le parallèle avec la diversité des personnes</a:t>
            </a:r>
            <a:br>
              <a:rPr lang="fr-CA"/>
            </a:br>
            <a:endParaRPr lang="fr-CA">
              <a:ea typeface="Calibri"/>
              <a:cs typeface="Calibri"/>
            </a:endParaRPr>
          </a:p>
          <a:p>
            <a:r>
              <a:rPr lang="fr-CA"/>
              <a:t>« Finalités de l'éducation inclusive : </a:t>
            </a:r>
            <a:endParaRPr lang="fr-CA">
              <a:ea typeface="Calibri"/>
              <a:cs typeface="Calibri"/>
            </a:endParaRPr>
          </a:p>
          <a:p>
            <a:endParaRPr lang="fr-CA"/>
          </a:p>
          <a:p>
            <a:r>
              <a:rPr lang="fr-CA"/>
              <a:t>- La mise en place de pratiques équitables – plutôt qu’égales ou identiques pour tout le monde – afin de favoriser la réussite de tous et toutes ;</a:t>
            </a:r>
          </a:p>
          <a:p>
            <a:endParaRPr lang="fr-CA"/>
          </a:p>
          <a:p>
            <a:r>
              <a:rPr lang="fr-CA"/>
              <a:t>- La reconnaissance des différences, notamment dans le contenu pédagogique, en vue d’effectuer des transformations institutionnelles visant la justice et la lutte aux discriminations (Magnan et al., 2021). » (ORES, 2023, p. 15)</a:t>
            </a:r>
            <a:endParaRPr lang="fr-CA">
              <a:ea typeface="Calibri"/>
              <a:cs typeface="Calibri"/>
            </a:endParaRPr>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Questions au groupe : Qu'est-ce que l'inclusion pour vous?</a:t>
            </a:r>
          </a:p>
          <a:p>
            <a:endParaRPr lang="fr-CA"/>
          </a:p>
          <a:p>
            <a:r>
              <a:rPr lang="fr-CA"/>
              <a:t>Comment en arrive-t-on à développer une vision commune de l'inclusion dans notre établissement?</a:t>
            </a:r>
          </a:p>
          <a:p>
            <a:endParaRPr lang="fr-CA"/>
          </a:p>
          <a:p>
            <a:r>
              <a:rPr lang="fr-CA"/>
              <a:t>Réponse : Un bon premier pas est de s'informer, se former et d'ouvrir la discussion. Comme vous le faites aujourd'hui!</a:t>
            </a:r>
            <a:endParaRPr lang="fr-CA">
              <a:ea typeface="Calibri"/>
              <a:cs typeface="Calibri"/>
            </a:endParaRPr>
          </a:p>
          <a:p>
            <a:endParaRPr lang="fr-CA"/>
          </a:p>
          <a:p>
            <a:r>
              <a:rPr lang="fr-CA"/>
              <a:t>L'image représente des situations d'exclusion, de séparation, d'intégration et d'inclusion pour en illustrer les différences :</a:t>
            </a:r>
            <a:br>
              <a:rPr lang="fr-CA">
                <a:cs typeface="+mn-lt"/>
              </a:rPr>
            </a:br>
            <a:r>
              <a:rPr lang="fr-CA"/>
              <a:t>-    Exclusion : ne pas faire partie du groupe</a:t>
            </a:r>
          </a:p>
          <a:p>
            <a:pPr marL="171450" indent="-171450">
              <a:buFont typeface="Calibri"/>
              <a:buChar char="-"/>
            </a:pPr>
            <a:r>
              <a:rPr lang="fr-CA"/>
              <a:t>Séparation : faire partie d'un groupe, en parallèle du groupe principal</a:t>
            </a:r>
            <a:endParaRPr lang="fr-CA">
              <a:ea typeface="Calibri"/>
              <a:cs typeface="Calibri"/>
            </a:endParaRPr>
          </a:p>
          <a:p>
            <a:pPr marL="171450" indent="-171450">
              <a:buFont typeface="Calibri"/>
              <a:buChar char="-"/>
            </a:pPr>
            <a:r>
              <a:rPr lang="fr-CA"/>
              <a:t>Intégration : faire partie du groupe principal, mais demeurer en marge</a:t>
            </a:r>
            <a:endParaRPr lang="fr-CA">
              <a:ea typeface="Calibri"/>
              <a:cs typeface="Calibri"/>
            </a:endParaRPr>
          </a:p>
          <a:p>
            <a:pPr marL="171450" indent="-171450">
              <a:buFont typeface="Calibri"/>
              <a:buChar char="-"/>
            </a:pPr>
            <a:r>
              <a:rPr lang="fr-CA"/>
              <a:t>Inclusion : modifier l'environnement pour que tout le monde fasse partie du groupe principal</a:t>
            </a:r>
          </a:p>
          <a:p>
            <a:pPr marL="171450" indent="-171450">
              <a:buFont typeface="Calibri"/>
              <a:buChar char="-"/>
            </a:pPr>
            <a:endParaRPr lang="fr-CA">
              <a:ea typeface="Calibri"/>
              <a:cs typeface="Calibri"/>
            </a:endParaRPr>
          </a:p>
          <a:p>
            <a:r>
              <a:rPr lang="fr-CA"/>
              <a:t>Dans les dernières décennies, plusieurs pas ont été réalisés dans le système d'éducation québécois. On est partis d'un système d'exclusion, où seulement certaines personnes avaient accès à l'éducation, à un système séparé où les groupes évoluaient en parallèle, à l'intégration qui, faute de moyens, s'est faite difficilement dans certains milieux.</a:t>
            </a:r>
            <a:endParaRPr lang="fr-CA">
              <a:ea typeface="Calibri"/>
              <a:cs typeface="Calibri"/>
            </a:endParaRPr>
          </a:p>
          <a:p>
            <a:endParaRPr lang="fr-CA"/>
          </a:p>
          <a:p>
            <a:r>
              <a:rPr lang="fr-CA"/>
              <a:t>Aujourd'hui favoriser un climat inclusif, c'est viser à ce que chaque personne dans l'établissement se sente bien, à sa place et puisse se réaliser au même titre que les autres.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Question au groupe : Comment ça se vit l'inclusion dans votre établissement?</a:t>
            </a:r>
          </a:p>
          <a:p>
            <a:endParaRPr lang="fr-CA"/>
          </a:p>
          <a:p>
            <a:r>
              <a:rPr lang="fr-CA"/>
              <a:t>Réponse : ça passe par la création d'un sentiment d'appartenance, ce qui répond à un besoin fondamental d'appartenance et de reconnaissance, tout en valorisant les différences individuelles. Contrairement à ce qu'on pourrait penser, le sentiment d'appartenance ne passe pas uniquement, voire très peu, par une « image de marque » forte de l'établissement et du matériel promotionnel dédié. C'est par la culture de l'établissement, la manière dont les individus sont partie prenante du milieu dans lequel ils évoluent, la bienveillance cultivée, etc.</a:t>
            </a:r>
            <a:endParaRPr lang="fr-CA">
              <a:ea typeface="Calibri"/>
              <a:cs typeface="Calibri"/>
            </a:endParaRPr>
          </a:p>
          <a:p>
            <a:endParaRPr lang="fr-CA"/>
          </a:p>
          <a:p>
            <a:r>
              <a:rPr lang="fr-CA"/>
              <a:t>« Être accepté, reconnu et sentir faire partie d’un milieu d’études est en lien direct avec la réussite au collège et à l’université (</a:t>
            </a:r>
            <a:r>
              <a:rPr lang="fr-CA" err="1"/>
              <a:t>Strayhorn</a:t>
            </a:r>
            <a:r>
              <a:rPr lang="fr-CA"/>
              <a:t>, 2018). En effet, la personne qui développe un sentiment d’appartenance à son environnement et qui participe à la vie étudiante serait plus susceptible de réussir (</a:t>
            </a:r>
            <a:r>
              <a:rPr lang="fr-CA" err="1"/>
              <a:t>Samura</a:t>
            </a:r>
            <a:r>
              <a:rPr lang="fr-CA"/>
              <a:t>, 2022). » (ORES, 2023, p. 10)</a:t>
            </a:r>
            <a:endParaRPr lang="fr-CA">
              <a:ea typeface="Calibri"/>
              <a:cs typeface="Calibri"/>
            </a:endParaRPr>
          </a:p>
          <a:p>
            <a:endParaRPr lang="fr-CA"/>
          </a:p>
          <a:p>
            <a:r>
              <a:rPr lang="fr-CA"/>
              <a:t>« L’expression « éducation inclusive », privilégiée ici par rapport à celle de « pédagogie inclusive », met l’accent à la fois sur ce qui se passe en classe et en dehors de la classe, que ce soit en ce qui a trait aux mesures d’aide à l’apprentissage ou encore au niveau du cheminement scolaire. » (ORES, 2023, p. 15)</a:t>
            </a:r>
            <a:endParaRPr lang="fr-CA">
              <a:ea typeface="Calibri"/>
              <a:cs typeface="Calibri"/>
            </a:endParaRPr>
          </a:p>
          <a:p>
            <a:endParaRPr lang="fr-CA"/>
          </a:p>
          <a:p>
            <a:r>
              <a:rPr lang="fr-CA"/>
              <a:t>C'est important de valoriser des modèles diversifiés au sein de l'établissement (dans les contenus de cours, mais également dans le personnel qui côtoie les étudiants et étudiantes).</a:t>
            </a:r>
            <a:endParaRPr lang="fr-CA">
              <a:ea typeface="Calibri"/>
              <a:cs typeface="Calibri"/>
            </a:endParaRPr>
          </a:p>
          <a:p>
            <a:endParaRPr lang="fr-CA">
              <a:ea typeface="Calibri"/>
              <a:cs typeface="Calibri"/>
            </a:endParaRPr>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Certains des services offerts, notamment à la population étudiante, ont été fondés dans une visée d'intégration en ciblant une population restreinte. Avec la diversification et la massification de la population étudiante, peut-être gagnerait-on à repenser certaines offres de services pour diversifier les niveaux d'intervention en fonction des besoins : universel-ciblé-personnalisé.</a:t>
            </a:r>
          </a:p>
          <a:p>
            <a:endParaRPr lang="fr-CA"/>
          </a:p>
          <a:p>
            <a:r>
              <a:rPr lang="fr-CA"/>
              <a:t>« La vision intégrative est axée sur les déficiences de l’individu, ses incapacités et sa nécessaire réadaptation par l’intégration. La vision inclusive met plutôt l’accent sur le rôle de l’environnement dans la construction des différences, notamment du handicap. (Bissonnette, 2020) » (ORES, 2023, p. 19)</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Question au groupe : selon vous, à qui devrait revenir le rôle de leader de l'EDI dans votre établissement?</a:t>
            </a:r>
          </a:p>
          <a:p>
            <a:endParaRPr lang="fr-CA"/>
          </a:p>
          <a:p>
            <a:r>
              <a:rPr lang="fr-CA"/>
              <a:t>La réponse se trouve dans une responsabilité partagée. On ne peut pas faire fi de la gouvernance d'une organisation qui doit assurément être mobilisée. On doit également activement impliquer les différents groupes qui évoluent dans l'établissement et prendre soin d'amplifier les voix qu'on entend plus rarement, voire jamais.</a:t>
            </a:r>
          </a:p>
          <a:p>
            <a:endParaRPr lang="fr-CA"/>
          </a:p>
          <a:p>
            <a:r>
              <a:rPr lang="fr-CA"/>
              <a:t>Il ne s'agit pas simplement de « consulter », mais bien de « mobiliser » les forces et les expertises des personnes autour de nous.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Pratiques inspirantes : </a:t>
            </a:r>
          </a:p>
          <a:p>
            <a:endParaRPr lang="fr-CA"/>
          </a:p>
          <a:p>
            <a:r>
              <a:rPr lang="fr-CA"/>
              <a:t>Un microsite TRÈS bien documenté et présenté, conçu par les SAEA de l'</a:t>
            </a:r>
            <a:r>
              <a:rPr lang="fr-CA" err="1"/>
              <a:t>UOttawa</a:t>
            </a:r>
            <a:r>
              <a:rPr lang="fr-CA"/>
              <a:t> et s'adressant au personnel enseignant, notamment.</a:t>
            </a:r>
          </a:p>
          <a:p>
            <a:r>
              <a:rPr lang="fr-CA"/>
              <a:t>Contexte, cadres conceptuels, stratégies et outils, ressources : à peu près tout y est!</a:t>
            </a:r>
            <a:br>
              <a:rPr lang="fr-CA">
                <a:cs typeface="+mn-lt"/>
              </a:rPr>
            </a:br>
            <a:br>
              <a:rPr lang="fr-CA">
                <a:cs typeface="+mn-lt"/>
              </a:rPr>
            </a:br>
            <a:r>
              <a:rPr lang="fr-CA">
                <a:hlinkClick r:id="rId3"/>
              </a:rPr>
              <a:t>Inclusion pédagogique - Service d'appui à l'enseignement et à l'apprentissage (SAEA)</a:t>
            </a:r>
            <a:endParaRPr lang="fr-CA"/>
          </a:p>
          <a:p>
            <a:endParaRPr lang="fr-CA"/>
          </a:p>
          <a:p>
            <a:r>
              <a:rPr lang="fr-CA"/>
              <a:t>Les projets de la CLEEDIE sont également de bons exemples de leadership inclusif : notamment la tenue d'une semaine de l'inclusion qui regroupait le bureau EDI, le service du développement professionnel, les ressources humaines, différentes facultés, la bibliothèque, les associations étudiantes et même les équipes sportives.</a:t>
            </a:r>
            <a:br>
              <a:rPr lang="fr-CA">
                <a:cs typeface="+mn-lt"/>
              </a:rPr>
            </a:br>
            <a:br>
              <a:rPr lang="fr-CA">
                <a:cs typeface="+mn-lt"/>
              </a:rPr>
            </a:br>
            <a:r>
              <a:rPr lang="fr-CA">
                <a:hlinkClick r:id="rId4"/>
              </a:rPr>
              <a:t>Semaine de l'inclusion | Université Laval</a:t>
            </a:r>
            <a:br>
              <a:rPr lang="fr-CA">
                <a:ea typeface="Calibri"/>
                <a:cs typeface="+mn-lt"/>
              </a:rPr>
            </a:br>
            <a:br>
              <a:rPr lang="fr-CA">
                <a:ea typeface="Calibri"/>
                <a:cs typeface="+mn-lt"/>
              </a:rPr>
            </a:br>
            <a:r>
              <a:rPr lang="fr-CA">
                <a:hlinkClick r:id="rId5"/>
              </a:rPr>
              <a:t>Brigade « pédagogie inclusive » - Chaire de leadership en enseignement en équité, diversité et inclusion en éducation - Banque Nationale</a:t>
            </a:r>
            <a:endParaRPr lang="fr-CA"/>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CA"/>
              <a:t>Quelques questions d'autoréflexion, les réponses vous appartiennent. </a:t>
            </a:r>
          </a:p>
          <a:p>
            <a:endParaRPr lang="fr-CA"/>
          </a:p>
          <a:p>
            <a:r>
              <a:rPr lang="fr-CA"/>
              <a:t>Prenez quelques minutes pour y réfléchir.</a:t>
            </a:r>
            <a:endParaRPr lang="fr-CA">
              <a:ea typeface="Calibri"/>
              <a:cs typeface="Calibri"/>
            </a:endParaRPr>
          </a:p>
          <a:p>
            <a:endParaRPr lang="fr-CA">
              <a:ea typeface="Calibri"/>
              <a:cs typeface="Calibri"/>
            </a:endParaRP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1957205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Pour faire un parallèle avec une des 1res questions posées, à savoir qui est dans la salle aujourd'hui (diapositives 6-7 ) : </a:t>
            </a:r>
          </a:p>
          <a:p>
            <a:endParaRPr lang="fr-CA"/>
          </a:p>
          <a:p>
            <a:r>
              <a:rPr lang="fr-CA"/>
              <a:t>Lorsqu'on souhaite former un comité, prendre des décisions, etc., on doit se poser la question QUI n'est PAS dans la salle aujourd'hui?</a:t>
            </a:r>
          </a:p>
          <a:p>
            <a:endParaRPr lang="fr-CA"/>
          </a:p>
          <a:p>
            <a:r>
              <a:rPr lang="fr-CA"/>
              <a:t>L'outil à droite recense des questions utiles à se poser lorsqu'on souhaite mettre en place des initiatives EDI. Agir avec prudence en réfléchissant à nos angles morts permettra de meilleurs résultats et un milieu plus inclusif.</a:t>
            </a:r>
          </a:p>
          <a:p>
            <a:endParaRPr lang="fr-CA"/>
          </a:p>
          <a:p>
            <a:r>
              <a:rPr lang="fr-CA"/>
              <a:t>« Un leadership inclusif possède également une capacité d’autocritique et d’introspection : les structures actuelles de gouvernance contribuent-elles à maintenir des inégalités en enseignement supérieur (Hansen et al., 2021) ? Les actions entreprises masquent-elles des structures qui perpétuent les inégalités d’accès à l’enseignement supérieur (Scott, 2020) ? Les initiatives EDI privilégiées se fondent-elles sur des « solutions toutes faites » observées dans d’autres grandes organisations, sans égard au contexte institutionnel particulier (ibid.) ? » (ORES, 2023, p. 28)</a:t>
            </a:r>
            <a:endParaRPr lang="en-US">
              <a:ea typeface="Calibri"/>
              <a:cs typeface="Calibri"/>
            </a:endParaRPr>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Des systèmes basés sur l'IA, « IA en a déjà! » et ce, depuis plusieurs années. </a:t>
            </a:r>
          </a:p>
          <a:p>
            <a:endParaRPr lang="fr-CA"/>
          </a:p>
          <a:p>
            <a:r>
              <a:rPr lang="fr-CA"/>
              <a:t>Que ce soit des systèmes de gestion des inscriptions, des outils de soutien à l'enseignement et à l'apprentissage, notamment des outils d'aide à la rédaction, des tableaux de bord pour suivre la réussite des étudiants et étudiantes, des systèmes de tutorat intelligent pour guider les apprentissages,  ou encore des agents ou robots conversationnels pour répondre à certaines demandes ou besoins de la population étudiante.</a:t>
            </a:r>
            <a:endParaRPr lang="fr-CA">
              <a:ea typeface="Calibri"/>
              <a:cs typeface="Calibri"/>
            </a:endParaRPr>
          </a:p>
          <a:p>
            <a:endParaRPr lang="fr-CA"/>
          </a:p>
          <a:p>
            <a:r>
              <a:rPr lang="fr-CA"/>
              <a:t>Bref, les systèmes basés sur l'IA sont déjà bien implantés dans le réseau de l’enseignement supérieur et sont probablement là pour rester.</a:t>
            </a:r>
            <a:endParaRPr lang="fr-CA">
              <a:ea typeface="Calibri"/>
              <a:cs typeface="Calibri"/>
            </a:endParaRPr>
          </a:p>
          <a:p>
            <a:endParaRPr lang="fr-CA"/>
          </a:p>
          <a:p>
            <a:r>
              <a:rPr lang="fr-CA"/>
              <a:t>Question au groupe : En connaissez-vous, dans votre établissement ou dans le réseau?</a:t>
            </a:r>
            <a:endParaRPr lang="fr-CA">
              <a:ea typeface="Calibri"/>
              <a:cs typeface="Calibri"/>
            </a:endParaRPr>
          </a:p>
          <a:p>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L'IA, </a:t>
            </a:r>
            <a:r>
              <a:rPr lang="en-US" err="1"/>
              <a:t>comme</a:t>
            </a:r>
            <a:r>
              <a:rPr lang="en-US"/>
              <a:t> les </a:t>
            </a:r>
            <a:r>
              <a:rPr lang="en-US" err="1"/>
              <a:t>humains</a:t>
            </a:r>
            <a:r>
              <a:rPr lang="en-US"/>
              <a:t>, </a:t>
            </a:r>
            <a:r>
              <a:rPr lang="en-US" err="1"/>
              <a:t>est</a:t>
            </a:r>
            <a:r>
              <a:rPr lang="en-US"/>
              <a:t> </a:t>
            </a:r>
            <a:r>
              <a:rPr lang="en-US" err="1"/>
              <a:t>biaisée</a:t>
            </a:r>
            <a:r>
              <a:rPr lang="en-US"/>
              <a:t>, et </a:t>
            </a:r>
            <a:r>
              <a:rPr lang="en-US" err="1"/>
              <a:t>ce</a:t>
            </a:r>
            <a:r>
              <a:rPr lang="en-US"/>
              <a:t>, à </a:t>
            </a:r>
            <a:r>
              <a:rPr lang="en-US" err="1"/>
              <a:t>différents</a:t>
            </a:r>
            <a:r>
              <a:rPr lang="en-US"/>
              <a:t> </a:t>
            </a:r>
            <a:r>
              <a:rPr lang="en-US" err="1"/>
              <a:t>niveaux</a:t>
            </a:r>
            <a:r>
              <a:rPr lang="en-US"/>
              <a:t> (conception et </a:t>
            </a:r>
            <a:r>
              <a:rPr lang="en-US" err="1"/>
              <a:t>interprétation</a:t>
            </a:r>
            <a:r>
              <a:rPr lang="en-US"/>
              <a:t>). Des </a:t>
            </a:r>
            <a:r>
              <a:rPr lang="en-US" err="1"/>
              <a:t>biais</a:t>
            </a:r>
            <a:r>
              <a:rPr lang="en-US"/>
              <a:t> de confirmation, </a:t>
            </a:r>
            <a:r>
              <a:rPr lang="en-US" err="1"/>
              <a:t>d'essentialisme</a:t>
            </a:r>
            <a:r>
              <a:rPr lang="en-US"/>
              <a:t>, de </a:t>
            </a:r>
            <a:r>
              <a:rPr lang="en-US" err="1"/>
              <a:t>l'usager</a:t>
            </a:r>
            <a:r>
              <a:rPr lang="en-US"/>
              <a:t> </a:t>
            </a:r>
            <a:r>
              <a:rPr lang="en-US" err="1"/>
              <a:t>universel</a:t>
            </a:r>
            <a:r>
              <a:rPr lang="en-US"/>
              <a:t> </a:t>
            </a:r>
            <a:r>
              <a:rPr lang="en-US" err="1"/>
              <a:t>ou</a:t>
            </a:r>
            <a:r>
              <a:rPr lang="en-US"/>
              <a:t> de </a:t>
            </a:r>
            <a:r>
              <a:rPr lang="en-US" err="1"/>
              <a:t>méthode</a:t>
            </a:r>
            <a:r>
              <a:rPr lang="en-US"/>
              <a:t> du </a:t>
            </a:r>
            <a:r>
              <a:rPr lang="en-US" err="1"/>
              <a:t>moi</a:t>
            </a:r>
            <a:r>
              <a:rPr lang="en-US"/>
              <a:t> (les </a:t>
            </a:r>
            <a:r>
              <a:rPr lang="en-US" err="1"/>
              <a:t>personnes</a:t>
            </a:r>
            <a:r>
              <a:rPr lang="en-US"/>
              <a:t> </a:t>
            </a:r>
            <a:r>
              <a:rPr lang="en-US" err="1"/>
              <a:t>ont</a:t>
            </a:r>
            <a:r>
              <a:rPr lang="en-US"/>
              <a:t> tendance à </a:t>
            </a:r>
            <a:r>
              <a:rPr lang="en-US" err="1"/>
              <a:t>croire</a:t>
            </a:r>
            <a:r>
              <a:rPr lang="en-US"/>
              <a:t> que </a:t>
            </a:r>
            <a:r>
              <a:rPr lang="en-US" err="1"/>
              <a:t>leur</a:t>
            </a:r>
            <a:r>
              <a:rPr lang="en-US"/>
              <a:t> </a:t>
            </a:r>
            <a:r>
              <a:rPr lang="en-US" err="1"/>
              <a:t>expérience</a:t>
            </a:r>
            <a:r>
              <a:rPr lang="en-US"/>
              <a:t> </a:t>
            </a:r>
            <a:r>
              <a:rPr lang="en-US" err="1"/>
              <a:t>sociale</a:t>
            </a:r>
            <a:r>
              <a:rPr lang="en-US"/>
              <a:t> </a:t>
            </a:r>
            <a:r>
              <a:rPr lang="en-US" err="1"/>
              <a:t>est</a:t>
            </a:r>
            <a:r>
              <a:rPr lang="en-US"/>
              <a:t> </a:t>
            </a:r>
            <a:r>
              <a:rPr lang="en-US" err="1"/>
              <a:t>caractéristique</a:t>
            </a:r>
            <a:r>
              <a:rPr lang="en-US"/>
              <a:t> de </a:t>
            </a:r>
            <a:r>
              <a:rPr lang="en-US" err="1"/>
              <a:t>celles</a:t>
            </a:r>
            <a:r>
              <a:rPr lang="en-US"/>
              <a:t> des </a:t>
            </a:r>
            <a:r>
              <a:rPr lang="en-US" err="1"/>
              <a:t>individus</a:t>
            </a:r>
            <a:r>
              <a:rPr lang="en-US"/>
              <a:t> </a:t>
            </a:r>
            <a:r>
              <a:rPr lang="en-US" err="1"/>
              <a:t>en</a:t>
            </a:r>
            <a:r>
              <a:rPr lang="en-US"/>
              <a:t> </a:t>
            </a:r>
            <a:r>
              <a:rPr lang="en-US" err="1"/>
              <a:t>général</a:t>
            </a:r>
            <a:r>
              <a:rPr lang="en-US"/>
              <a:t>) </a:t>
            </a:r>
            <a:r>
              <a:rPr lang="en-US" err="1"/>
              <a:t>viennent</a:t>
            </a:r>
            <a:r>
              <a:rPr lang="en-US"/>
              <a:t> influencer la conception des </a:t>
            </a:r>
            <a:r>
              <a:rPr lang="en-US" err="1"/>
              <a:t>algorithmes</a:t>
            </a:r>
            <a:r>
              <a:rPr lang="en-US"/>
              <a:t> et le </a:t>
            </a:r>
            <a:r>
              <a:rPr lang="en-US" err="1"/>
              <a:t>fonctionnement</a:t>
            </a:r>
            <a:r>
              <a:rPr lang="en-US"/>
              <a:t> des IA.</a:t>
            </a:r>
          </a:p>
          <a:p>
            <a:endParaRPr lang="en-US"/>
          </a:p>
          <a:p>
            <a:r>
              <a:rPr lang="en-US" err="1"/>
              <a:t>Exemples</a:t>
            </a:r>
            <a:r>
              <a:rPr lang="en-US"/>
              <a:t> de </a:t>
            </a:r>
            <a:r>
              <a:rPr lang="en-US" err="1"/>
              <a:t>biais</a:t>
            </a:r>
            <a:r>
              <a:rPr lang="en-US"/>
              <a:t> de </a:t>
            </a:r>
            <a:r>
              <a:rPr lang="en-US" err="1"/>
              <a:t>représentation</a:t>
            </a:r>
            <a:r>
              <a:rPr lang="en-US"/>
              <a:t> </a:t>
            </a:r>
            <a:r>
              <a:rPr lang="en-US" err="1"/>
              <a:t>liés</a:t>
            </a:r>
            <a:r>
              <a:rPr lang="en-US"/>
              <a:t> aux équipes de conception qui </a:t>
            </a:r>
            <a:r>
              <a:rPr lang="en-US" err="1"/>
              <a:t>ont</a:t>
            </a:r>
            <a:r>
              <a:rPr lang="en-US"/>
              <a:t> tendance à </a:t>
            </a:r>
            <a:r>
              <a:rPr lang="en-US" err="1"/>
              <a:t>être</a:t>
            </a:r>
            <a:r>
              <a:rPr lang="en-US"/>
              <a:t> </a:t>
            </a:r>
            <a:r>
              <a:rPr lang="en-US" err="1"/>
              <a:t>plutôt</a:t>
            </a:r>
            <a:r>
              <a:rPr lang="en-US"/>
              <a:t> </a:t>
            </a:r>
            <a:r>
              <a:rPr lang="en-US" err="1"/>
              <a:t>homogènes</a:t>
            </a:r>
            <a:r>
              <a:rPr lang="en-US"/>
              <a:t> : </a:t>
            </a:r>
          </a:p>
          <a:p>
            <a:endParaRPr lang="en-US"/>
          </a:p>
          <a:p>
            <a:r>
              <a:rPr lang="en-US"/>
              <a:t>- Le personnel </a:t>
            </a:r>
            <a:r>
              <a:rPr lang="en-US" err="1"/>
              <a:t>professionnel</a:t>
            </a:r>
            <a:r>
              <a:rPr lang="en-US"/>
              <a:t> </a:t>
            </a:r>
            <a:r>
              <a:rPr lang="en-US" err="1"/>
              <a:t>en</a:t>
            </a:r>
            <a:r>
              <a:rPr lang="en-US"/>
              <a:t> IA se compose de  </a:t>
            </a:r>
            <a:r>
              <a:rPr lang="en-US" err="1"/>
              <a:t>seulement</a:t>
            </a:r>
            <a:r>
              <a:rPr lang="en-US"/>
              <a:t> 24 % de femmes au Canada et 22 % à </a:t>
            </a:r>
            <a:r>
              <a:rPr lang="en-US" err="1"/>
              <a:t>l’échelle</a:t>
            </a:r>
            <a:r>
              <a:rPr lang="en-US"/>
              <a:t> </a:t>
            </a:r>
            <a:r>
              <a:rPr lang="en-US" err="1"/>
              <a:t>mondiale</a:t>
            </a:r>
            <a:r>
              <a:rPr lang="en-US"/>
              <a:t> (</a:t>
            </a:r>
            <a:r>
              <a:rPr lang="en-US" err="1"/>
              <a:t>Ravanera</a:t>
            </a:r>
            <a:r>
              <a:rPr lang="en-US"/>
              <a:t> et Kaplan, 2021) ;</a:t>
            </a:r>
          </a:p>
          <a:p>
            <a:endParaRPr lang="en-US"/>
          </a:p>
          <a:p>
            <a:r>
              <a:rPr lang="en-US"/>
              <a:t>- </a:t>
            </a:r>
            <a:r>
              <a:rPr lang="en-US" err="1"/>
              <a:t>Moins</a:t>
            </a:r>
            <a:r>
              <a:rPr lang="en-US"/>
              <a:t> de 3 % des </a:t>
            </a:r>
            <a:r>
              <a:rPr lang="en-US" err="1"/>
              <a:t>personnes</a:t>
            </a:r>
            <a:r>
              <a:rPr lang="en-US"/>
              <a:t> qui </a:t>
            </a:r>
            <a:r>
              <a:rPr lang="en-US" err="1"/>
              <a:t>travaillent</a:t>
            </a:r>
            <a:r>
              <a:rPr lang="en-US"/>
              <a:t> à temps plein chez Google </a:t>
            </a:r>
            <a:r>
              <a:rPr lang="en-US" err="1"/>
              <a:t>sont</a:t>
            </a:r>
            <a:r>
              <a:rPr lang="en-US"/>
              <a:t> noires. Ce </a:t>
            </a:r>
            <a:r>
              <a:rPr lang="en-US" err="1"/>
              <a:t>pourcentage</a:t>
            </a:r>
            <a:r>
              <a:rPr lang="en-US"/>
              <a:t> </a:t>
            </a:r>
            <a:r>
              <a:rPr lang="en-US" err="1"/>
              <a:t>grimpe</a:t>
            </a:r>
            <a:r>
              <a:rPr lang="en-US"/>
              <a:t> à 4 % chez Microsoft (West et al., 2019, dans </a:t>
            </a:r>
            <a:r>
              <a:rPr lang="en-US" err="1"/>
              <a:t>Ravanera</a:t>
            </a:r>
            <a:r>
              <a:rPr lang="en-US"/>
              <a:t> et Kaplan, 2021).</a:t>
            </a:r>
          </a:p>
          <a:p>
            <a:endParaRPr lang="en-US"/>
          </a:p>
          <a:p>
            <a:r>
              <a:rPr lang="en-US"/>
              <a:t>Les </a:t>
            </a:r>
            <a:r>
              <a:rPr lang="en-US" err="1"/>
              <a:t>biais</a:t>
            </a:r>
            <a:r>
              <a:rPr lang="en-US"/>
              <a:t> </a:t>
            </a:r>
            <a:r>
              <a:rPr lang="en-US" err="1"/>
              <a:t>cognitifs</a:t>
            </a:r>
            <a:r>
              <a:rPr lang="en-US"/>
              <a:t> et les </a:t>
            </a:r>
            <a:r>
              <a:rPr lang="en-US" err="1"/>
              <a:t>biais</a:t>
            </a:r>
            <a:r>
              <a:rPr lang="en-US"/>
              <a:t> de </a:t>
            </a:r>
            <a:r>
              <a:rPr lang="en-US" err="1"/>
              <a:t>représentativité</a:t>
            </a:r>
            <a:r>
              <a:rPr lang="en-US"/>
              <a:t> </a:t>
            </a:r>
            <a:r>
              <a:rPr lang="en-US" err="1"/>
              <a:t>risquent</a:t>
            </a:r>
            <a:r>
              <a:rPr lang="en-US"/>
              <a:t> de </a:t>
            </a:r>
            <a:r>
              <a:rPr lang="en-US" err="1"/>
              <a:t>compromettre</a:t>
            </a:r>
            <a:r>
              <a:rPr lang="en-US"/>
              <a:t> </a:t>
            </a:r>
            <a:r>
              <a:rPr lang="en-US" err="1"/>
              <a:t>l’accessibilité</a:t>
            </a:r>
            <a:r>
              <a:rPr lang="en-US"/>
              <a:t> à </a:t>
            </a:r>
            <a:r>
              <a:rPr lang="en-US" err="1"/>
              <a:t>l’enseignement</a:t>
            </a:r>
            <a:r>
              <a:rPr lang="en-US"/>
              <a:t> supérieur pour </a:t>
            </a:r>
            <a:r>
              <a:rPr lang="en-US" err="1"/>
              <a:t>certaines</a:t>
            </a:r>
            <a:r>
              <a:rPr lang="en-US"/>
              <a:t> populations </a:t>
            </a:r>
            <a:r>
              <a:rPr lang="en-US" err="1"/>
              <a:t>étudiantes</a:t>
            </a:r>
            <a:r>
              <a:rPr lang="en-US"/>
              <a:t> </a:t>
            </a:r>
            <a:r>
              <a:rPr lang="en-US" err="1"/>
              <a:t>ou</a:t>
            </a:r>
            <a:r>
              <a:rPr lang="en-US"/>
              <a:t> de </a:t>
            </a:r>
            <a:r>
              <a:rPr lang="en-US" err="1"/>
              <a:t>mener</a:t>
            </a:r>
            <a:r>
              <a:rPr lang="en-US"/>
              <a:t> à des </a:t>
            </a:r>
            <a:r>
              <a:rPr lang="en-US" err="1"/>
              <a:t>décisions</a:t>
            </a:r>
            <a:r>
              <a:rPr lang="en-US"/>
              <a:t> </a:t>
            </a:r>
            <a:r>
              <a:rPr lang="en-US" err="1"/>
              <a:t>discriminatoires</a:t>
            </a:r>
            <a:r>
              <a:rPr lang="en-US"/>
              <a:t> </a:t>
            </a:r>
            <a:r>
              <a:rPr lang="en-US" err="1"/>
              <a:t>influençant</a:t>
            </a:r>
            <a:r>
              <a:rPr lang="en-US"/>
              <a:t> </a:t>
            </a:r>
            <a:r>
              <a:rPr lang="en-US" err="1"/>
              <a:t>leur</a:t>
            </a:r>
            <a:r>
              <a:rPr lang="en-US"/>
              <a:t> </a:t>
            </a:r>
            <a:r>
              <a:rPr lang="en-US" err="1"/>
              <a:t>réussite</a:t>
            </a:r>
            <a:r>
              <a:rPr lang="en-US"/>
              <a:t> (Gauvreau, 2021; </a:t>
            </a:r>
            <a:r>
              <a:rPr lang="en-US" err="1"/>
              <a:t>Noiry</a:t>
            </a:r>
            <a:r>
              <a:rPr lang="en-US"/>
              <a:t>, 2021; </a:t>
            </a:r>
            <a:r>
              <a:rPr lang="en-US" err="1"/>
              <a:t>Ravanera</a:t>
            </a:r>
            <a:r>
              <a:rPr lang="en-US"/>
              <a:t> et Kaplan, 2021).</a:t>
            </a:r>
          </a:p>
          <a:p>
            <a:endParaRPr lang="en-US"/>
          </a:p>
          <a:p>
            <a:r>
              <a:rPr lang="en-US" err="1"/>
              <a:t>Exemples</a:t>
            </a:r>
            <a:r>
              <a:rPr lang="en-US"/>
              <a:t> de </a:t>
            </a:r>
            <a:r>
              <a:rPr lang="en-US" err="1"/>
              <a:t>biais</a:t>
            </a:r>
            <a:r>
              <a:rPr lang="en-US"/>
              <a:t> </a:t>
            </a:r>
            <a:r>
              <a:rPr lang="en-US" err="1"/>
              <a:t>liés</a:t>
            </a:r>
            <a:r>
              <a:rPr lang="en-US"/>
              <a:t> à la </a:t>
            </a:r>
            <a:r>
              <a:rPr lang="en-US" err="1"/>
              <a:t>collecte</a:t>
            </a:r>
            <a:r>
              <a:rPr lang="en-US"/>
              <a:t> des données : </a:t>
            </a:r>
          </a:p>
          <a:p>
            <a:r>
              <a:rPr lang="en-US"/>
              <a:t>- </a:t>
            </a:r>
            <a:r>
              <a:rPr lang="en-US" err="1"/>
              <a:t>Représentativité</a:t>
            </a:r>
            <a:r>
              <a:rPr lang="en-US"/>
              <a:t> des jeux de données </a:t>
            </a:r>
            <a:r>
              <a:rPr lang="en-US" err="1"/>
              <a:t>utilisés</a:t>
            </a:r>
            <a:r>
              <a:rPr lang="en-US"/>
              <a:t> pour </a:t>
            </a:r>
            <a:r>
              <a:rPr lang="en-US" err="1"/>
              <a:t>l'entraînement</a:t>
            </a:r>
            <a:r>
              <a:rPr lang="en-US"/>
              <a:t> de </a:t>
            </a:r>
            <a:r>
              <a:rPr lang="en-US" err="1"/>
              <a:t>l'IAg</a:t>
            </a:r>
            <a:endParaRPr lang="en-US"/>
          </a:p>
          <a:p>
            <a:r>
              <a:rPr lang="en-US"/>
              <a:t>- </a:t>
            </a:r>
            <a:r>
              <a:rPr lang="en-US" err="1"/>
              <a:t>Opacité</a:t>
            </a:r>
            <a:r>
              <a:rPr lang="en-US"/>
              <a:t> de la provenance et du </a:t>
            </a:r>
            <a:r>
              <a:rPr lang="en-US" err="1"/>
              <a:t>traitement</a:t>
            </a:r>
            <a:r>
              <a:rPr lang="en-US"/>
              <a:t> des données</a:t>
            </a:r>
          </a:p>
          <a:p>
            <a:endParaRPr lang="en-US"/>
          </a:p>
          <a:p>
            <a:r>
              <a:rPr lang="en-US" err="1"/>
              <a:t>Exemples</a:t>
            </a:r>
            <a:r>
              <a:rPr lang="en-US"/>
              <a:t> de </a:t>
            </a:r>
            <a:r>
              <a:rPr lang="en-US" err="1"/>
              <a:t>biais</a:t>
            </a:r>
            <a:r>
              <a:rPr lang="en-US"/>
              <a:t> </a:t>
            </a:r>
            <a:r>
              <a:rPr lang="en-US" err="1"/>
              <a:t>d'interprétation</a:t>
            </a:r>
            <a:r>
              <a:rPr lang="en-US"/>
              <a:t> (chez les </a:t>
            </a:r>
            <a:r>
              <a:rPr lang="en-US" err="1"/>
              <a:t>personnes</a:t>
            </a:r>
            <a:r>
              <a:rPr lang="en-US"/>
              <a:t> qui </a:t>
            </a:r>
            <a:r>
              <a:rPr lang="en-US" err="1"/>
              <a:t>utilisent</a:t>
            </a:r>
            <a:r>
              <a:rPr lang="en-US"/>
              <a:t> </a:t>
            </a:r>
            <a:r>
              <a:rPr lang="en-US" err="1"/>
              <a:t>l'IA</a:t>
            </a:r>
            <a:r>
              <a:rPr lang="en-US"/>
              <a:t>) : </a:t>
            </a:r>
          </a:p>
          <a:p>
            <a:r>
              <a:rPr lang="en-US"/>
              <a:t>- </a:t>
            </a:r>
            <a:r>
              <a:rPr lang="en-US" err="1"/>
              <a:t>Anthropomorphisme</a:t>
            </a:r>
            <a:r>
              <a:rPr lang="en-US"/>
              <a:t> (</a:t>
            </a:r>
            <a:r>
              <a:rPr lang="en-US" err="1"/>
              <a:t>attribuer</a:t>
            </a:r>
            <a:r>
              <a:rPr lang="en-US"/>
              <a:t> des </a:t>
            </a:r>
            <a:r>
              <a:rPr lang="en-US" err="1"/>
              <a:t>caractéristiques</a:t>
            </a:r>
            <a:r>
              <a:rPr lang="en-US"/>
              <a:t> </a:t>
            </a:r>
            <a:r>
              <a:rPr lang="en-US" err="1"/>
              <a:t>humaines</a:t>
            </a:r>
            <a:r>
              <a:rPr lang="en-US"/>
              <a:t>, </a:t>
            </a:r>
            <a:r>
              <a:rPr lang="en-US" err="1"/>
              <a:t>comme</a:t>
            </a:r>
            <a:r>
              <a:rPr lang="en-US"/>
              <a:t> </a:t>
            </a:r>
            <a:r>
              <a:rPr lang="en-US" err="1"/>
              <a:t>trouver</a:t>
            </a:r>
            <a:r>
              <a:rPr lang="en-US"/>
              <a:t> que le robot </a:t>
            </a:r>
            <a:r>
              <a:rPr lang="en-US" err="1"/>
              <a:t>conversationnel</a:t>
            </a:r>
            <a:r>
              <a:rPr lang="en-US"/>
              <a:t> </a:t>
            </a:r>
            <a:r>
              <a:rPr lang="en-US" err="1"/>
              <a:t>est</a:t>
            </a:r>
            <a:r>
              <a:rPr lang="en-US"/>
              <a:t> ''</a:t>
            </a:r>
            <a:r>
              <a:rPr lang="en-US" err="1"/>
              <a:t>empathique</a:t>
            </a:r>
            <a:r>
              <a:rPr lang="en-US"/>
              <a:t>'') </a:t>
            </a:r>
          </a:p>
          <a:p>
            <a:r>
              <a:rPr lang="en-US"/>
              <a:t>- </a:t>
            </a:r>
            <a:r>
              <a:rPr lang="en-US" err="1"/>
              <a:t>Biais</a:t>
            </a:r>
            <a:r>
              <a:rPr lang="en-US"/>
              <a:t> </a:t>
            </a:r>
            <a:r>
              <a:rPr lang="en-US" err="1"/>
              <a:t>d’automatisation</a:t>
            </a:r>
            <a:r>
              <a:rPr lang="en-US"/>
              <a:t> (accorder </a:t>
            </a:r>
            <a:r>
              <a:rPr lang="en-US" err="1"/>
              <a:t>davantage</a:t>
            </a:r>
            <a:r>
              <a:rPr lang="en-US"/>
              <a:t> de </a:t>
            </a:r>
            <a:r>
              <a:rPr lang="en-US" err="1"/>
              <a:t>crédit</a:t>
            </a:r>
            <a:r>
              <a:rPr lang="en-US"/>
              <a:t> à la </a:t>
            </a:r>
            <a:r>
              <a:rPr lang="en-US" err="1"/>
              <a:t>réponse</a:t>
            </a:r>
            <a:r>
              <a:rPr lang="en-US"/>
              <a:t> donnée par </a:t>
            </a:r>
            <a:r>
              <a:rPr lang="en-US" err="1"/>
              <a:t>l'IA</a:t>
            </a:r>
            <a:r>
              <a:rPr lang="en-US"/>
              <a:t>, malgré des indices qui la </a:t>
            </a:r>
            <a:r>
              <a:rPr lang="en-US" err="1"/>
              <a:t>décrédibilise</a:t>
            </a:r>
            <a:r>
              <a:rPr lang="en-US"/>
              <a:t> </a:t>
            </a:r>
            <a:r>
              <a:rPr lang="en-US" err="1"/>
              <a:t>donc</a:t>
            </a:r>
            <a:r>
              <a:rPr lang="en-US"/>
              <a:t> </a:t>
            </a:r>
            <a:r>
              <a:rPr lang="en-US" err="1"/>
              <a:t>si</a:t>
            </a:r>
            <a:r>
              <a:rPr lang="en-US"/>
              <a:t> </a:t>
            </a:r>
            <a:r>
              <a:rPr lang="en-US" err="1"/>
              <a:t>l'IA</a:t>
            </a:r>
            <a:r>
              <a:rPr lang="en-US"/>
              <a:t> </a:t>
            </a:r>
            <a:r>
              <a:rPr lang="en-US" err="1"/>
              <a:t>prédit</a:t>
            </a:r>
            <a:r>
              <a:rPr lang="en-US"/>
              <a:t> un </a:t>
            </a:r>
            <a:r>
              <a:rPr lang="en-US" err="1"/>
              <a:t>échec</a:t>
            </a:r>
            <a:r>
              <a:rPr lang="en-US"/>
              <a:t>, je </a:t>
            </a:r>
            <a:r>
              <a:rPr lang="en-US" err="1"/>
              <a:t>pourrais</a:t>
            </a:r>
            <a:r>
              <a:rPr lang="en-US"/>
              <a:t> </a:t>
            </a:r>
            <a:r>
              <a:rPr lang="en-US" err="1"/>
              <a:t>minimiser</a:t>
            </a:r>
            <a:r>
              <a:rPr lang="en-US"/>
              <a:t> les </a:t>
            </a:r>
            <a:r>
              <a:rPr lang="en-US" err="1"/>
              <a:t>progrès</a:t>
            </a:r>
            <a:r>
              <a:rPr lang="en-US"/>
              <a:t> de la </a:t>
            </a:r>
            <a:r>
              <a:rPr lang="en-US" err="1"/>
              <a:t>personne</a:t>
            </a:r>
            <a:r>
              <a:rPr lang="en-US"/>
              <a:t>)</a:t>
            </a:r>
            <a:endParaRPr lang="en-US">
              <a:ea typeface="Calibri"/>
              <a:cs typeface="Calibri"/>
            </a:endParaRPr>
          </a:p>
          <a:p>
            <a:r>
              <a:rPr lang="en-US"/>
              <a:t>- </a:t>
            </a:r>
            <a:r>
              <a:rPr lang="en-US" err="1"/>
              <a:t>Effet</a:t>
            </a:r>
            <a:r>
              <a:rPr lang="en-US"/>
              <a:t> de halo (se </a:t>
            </a:r>
            <a:r>
              <a:rPr lang="en-US" err="1"/>
              <a:t>fier</a:t>
            </a:r>
            <a:r>
              <a:rPr lang="en-US"/>
              <a:t> à </a:t>
            </a:r>
            <a:r>
              <a:rPr lang="en-US" err="1"/>
              <a:t>notre</a:t>
            </a:r>
            <a:r>
              <a:rPr lang="en-US"/>
              <a:t> 1re impression, ''</a:t>
            </a:r>
            <a:r>
              <a:rPr lang="en-US" err="1"/>
              <a:t>si</a:t>
            </a:r>
            <a:r>
              <a:rPr lang="en-US"/>
              <a:t> le </a:t>
            </a:r>
            <a:r>
              <a:rPr lang="en-US" err="1"/>
              <a:t>résultat</a:t>
            </a:r>
            <a:r>
              <a:rPr lang="en-US"/>
              <a:t> </a:t>
            </a:r>
            <a:r>
              <a:rPr lang="en-US" err="1"/>
              <a:t>est</a:t>
            </a:r>
            <a:r>
              <a:rPr lang="en-US"/>
              <a:t> bon, </a:t>
            </a:r>
            <a:r>
              <a:rPr lang="en-US" err="1"/>
              <a:t>c'est</a:t>
            </a:r>
            <a:r>
              <a:rPr lang="en-US"/>
              <a:t> que </a:t>
            </a:r>
            <a:r>
              <a:rPr lang="en-US" err="1"/>
              <a:t>l'IA</a:t>
            </a:r>
            <a:r>
              <a:rPr lang="en-US"/>
              <a:t> </a:t>
            </a:r>
            <a:r>
              <a:rPr lang="en-US" err="1"/>
              <a:t>fonctionne</a:t>
            </a:r>
            <a:r>
              <a:rPr lang="en-US"/>
              <a:t> bien et a </a:t>
            </a:r>
            <a:r>
              <a:rPr lang="en-US" err="1"/>
              <a:t>toujours</a:t>
            </a:r>
            <a:r>
              <a:rPr lang="en-US"/>
              <a:t> raison'')</a:t>
            </a:r>
            <a:endParaRPr lang="en-US">
              <a:ea typeface="Calibri"/>
              <a:cs typeface="Calibri"/>
            </a:endParaRPr>
          </a:p>
          <a:p>
            <a:endParaRPr lang="en-US"/>
          </a:p>
          <a:p>
            <a:r>
              <a:rPr lang="en-US"/>
              <a:t>Les </a:t>
            </a:r>
            <a:r>
              <a:rPr lang="en-US" err="1"/>
              <a:t>systèmes</a:t>
            </a:r>
            <a:r>
              <a:rPr lang="en-US"/>
              <a:t> </a:t>
            </a:r>
            <a:r>
              <a:rPr lang="en-US" err="1"/>
              <a:t>basés</a:t>
            </a:r>
            <a:r>
              <a:rPr lang="en-US"/>
              <a:t> sur </a:t>
            </a:r>
            <a:r>
              <a:rPr lang="en-US" err="1"/>
              <a:t>l'IA</a:t>
            </a:r>
            <a:r>
              <a:rPr lang="en-US"/>
              <a:t>, </a:t>
            </a:r>
            <a:r>
              <a:rPr lang="en-US" err="1"/>
              <a:t>étant</a:t>
            </a:r>
            <a:r>
              <a:rPr lang="en-US"/>
              <a:t> </a:t>
            </a:r>
            <a:r>
              <a:rPr lang="en-US" err="1"/>
              <a:t>conçus</a:t>
            </a:r>
            <a:r>
              <a:rPr lang="en-US"/>
              <a:t> par des </a:t>
            </a:r>
            <a:r>
              <a:rPr lang="en-US" err="1"/>
              <a:t>humains</a:t>
            </a:r>
            <a:r>
              <a:rPr lang="en-US"/>
              <a:t> à </a:t>
            </a:r>
            <a:r>
              <a:rPr lang="en-US" err="1"/>
              <a:t>partir</a:t>
            </a:r>
            <a:r>
              <a:rPr lang="en-US"/>
              <a:t> de données </a:t>
            </a:r>
            <a:r>
              <a:rPr lang="en-US" err="1"/>
              <a:t>produites</a:t>
            </a:r>
            <a:r>
              <a:rPr lang="en-US"/>
              <a:t> par des </a:t>
            </a:r>
            <a:r>
              <a:rPr lang="en-US" err="1"/>
              <a:t>humains</a:t>
            </a:r>
            <a:r>
              <a:rPr lang="en-US"/>
              <a:t>, </a:t>
            </a:r>
            <a:r>
              <a:rPr lang="en-US" err="1"/>
              <a:t>peuvent</a:t>
            </a:r>
            <a:r>
              <a:rPr lang="en-US"/>
              <a:t> </a:t>
            </a:r>
            <a:r>
              <a:rPr lang="en-US" err="1"/>
              <a:t>donc</a:t>
            </a:r>
            <a:r>
              <a:rPr lang="en-US"/>
              <a:t> </a:t>
            </a:r>
            <a:r>
              <a:rPr lang="en-US" err="1"/>
              <a:t>reproduire</a:t>
            </a:r>
            <a:r>
              <a:rPr lang="en-US"/>
              <a:t> et amplifier des </a:t>
            </a:r>
            <a:r>
              <a:rPr lang="en-US" err="1"/>
              <a:t>inégalités</a:t>
            </a:r>
            <a:r>
              <a:rPr lang="en-US"/>
              <a:t> déjà </a:t>
            </a:r>
            <a:r>
              <a:rPr lang="en-US" err="1"/>
              <a:t>présentes</a:t>
            </a:r>
            <a:r>
              <a:rPr lang="en-US"/>
              <a:t> dans la société, </a:t>
            </a:r>
            <a:r>
              <a:rPr lang="en-US" err="1"/>
              <a:t>ce</a:t>
            </a:r>
            <a:r>
              <a:rPr lang="en-US"/>
              <a:t> qui </a:t>
            </a:r>
            <a:r>
              <a:rPr lang="en-US" err="1"/>
              <a:t>peut</a:t>
            </a:r>
            <a:r>
              <a:rPr lang="en-US"/>
              <a:t> </a:t>
            </a:r>
            <a:r>
              <a:rPr lang="en-US" err="1"/>
              <a:t>mener</a:t>
            </a:r>
            <a:r>
              <a:rPr lang="en-US"/>
              <a:t> à des </a:t>
            </a:r>
            <a:r>
              <a:rPr lang="en-US" err="1"/>
              <a:t>décisions</a:t>
            </a:r>
            <a:r>
              <a:rPr lang="en-US"/>
              <a:t> </a:t>
            </a:r>
            <a:r>
              <a:rPr lang="en-US" err="1"/>
              <a:t>discriminatoires</a:t>
            </a:r>
            <a:r>
              <a:rPr lang="en-US"/>
              <a:t> pour des </a:t>
            </a:r>
            <a:r>
              <a:rPr lang="en-US" err="1"/>
              <a:t>groupes</a:t>
            </a:r>
            <a:r>
              <a:rPr lang="en-US"/>
              <a:t> plus </a:t>
            </a:r>
            <a:r>
              <a:rPr lang="en-US" err="1"/>
              <a:t>marginalisés</a:t>
            </a:r>
            <a:r>
              <a:rPr lang="en-US"/>
              <a:t>.</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90763" y="512763"/>
            <a:ext cx="4562475" cy="2566987"/>
          </a:xfrm>
        </p:spPr>
      </p:sp>
      <p:sp>
        <p:nvSpPr>
          <p:cNvPr id="3" name="Espace réservé des notes 2"/>
          <p:cNvSpPr>
            <a:spLocks noGrp="1"/>
          </p:cNvSpPr>
          <p:nvPr>
            <p:ph type="body" idx="1"/>
          </p:nvPr>
        </p:nvSpPr>
        <p:spPr/>
        <p:txBody>
          <a:bodyPr/>
          <a:lstStyle/>
          <a:p>
            <a:r>
              <a:rPr lang="fr-CA"/>
              <a:t>Cette diapositive peut être masquée lors de la présentation, mais doit demeurer si la présentation est partagée. Elle sert à informer les personnes utilisatrices des usages permis de cette ressource.</a:t>
            </a:r>
          </a:p>
        </p:txBody>
      </p:sp>
      <p:sp>
        <p:nvSpPr>
          <p:cNvPr id="4" name="Espace réservé du numéro de diapositive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429233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Période de réflexion en sous-groupes (4 à 6 personnes) : </a:t>
            </a:r>
          </a:p>
          <a:p>
            <a:endParaRPr lang="fr-CA"/>
          </a:p>
          <a:p>
            <a:r>
              <a:rPr lang="fr-CA"/>
              <a:t>Matériel : document Pistes de réflexion et d'action</a:t>
            </a:r>
          </a:p>
          <a:p>
            <a:endParaRPr lang="fr-CA"/>
          </a:p>
          <a:p>
            <a:r>
              <a:rPr lang="fr-CA"/>
              <a:t>Secteurs = 1re page du document</a:t>
            </a:r>
          </a:p>
          <a:p>
            <a:endParaRPr lang="fr-CA"/>
          </a:p>
          <a:p>
            <a:r>
              <a:rPr lang="fr-CA"/>
              <a:t>Catégories = pages 2 à 4 (blocs de couleurs/publics cibles)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Questions au groupe :</a:t>
            </a:r>
            <a:br>
              <a:rPr lang="fr-CA">
                <a:cs typeface="+mn-lt"/>
              </a:rPr>
            </a:br>
            <a:br>
              <a:rPr lang="fr-CA">
                <a:cs typeface="+mn-lt"/>
              </a:rPr>
            </a:br>
            <a:r>
              <a:rPr lang="fr-CA"/>
              <a:t>Que retenez-vous des échanges avec vos collègues?</a:t>
            </a:r>
          </a:p>
          <a:p>
            <a:endParaRPr lang="fr-CA"/>
          </a:p>
          <a:p>
            <a:r>
              <a:rPr lang="fr-CA"/>
              <a:t>Quelle importance de mettre en place une culture d'inclusion au sein de l'établissement?</a:t>
            </a:r>
          </a:p>
          <a:p>
            <a:endParaRPr lang="fr-CA"/>
          </a:p>
          <a:p>
            <a:r>
              <a:rPr lang="fr-CA"/>
              <a:t>Posez les questions en plénière afin de faire une synthèse des idées phares retenues.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N'hésitez pas à faire appel à l'ORES pour animer cette activité dans votre milieu!</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Lorsque vous verrez l'icône avec le point d'interrogation à droite, c'est que nous aurons besoin de votre participation.</a:t>
            </a:r>
          </a:p>
          <a:p>
            <a:endParaRPr lang="fr-CA"/>
          </a:p>
          <a:p>
            <a:r>
              <a:rPr lang="fr-CA"/>
              <a:t>La dernière partie, Pistes de réflexion et d'action, se veut davantage participative et ce temps est prévu pour discuter entre vous avant qu'on partage les réflexions.</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Mise en contexte : </a:t>
            </a:r>
          </a:p>
          <a:p>
            <a:endParaRPr lang="fr-CA"/>
          </a:p>
          <a:p>
            <a:r>
              <a:rPr lang="fr-CA"/>
              <a:t>Le dossier thématique Équité, diversité et inclusion : au </a:t>
            </a:r>
            <a:r>
              <a:rPr lang="fr-CA" err="1"/>
              <a:t>coeur</a:t>
            </a:r>
            <a:r>
              <a:rPr lang="fr-CA"/>
              <a:t> de la réussite étudiante de l'ORES est paru en mars 2023.</a:t>
            </a:r>
          </a:p>
          <a:p>
            <a:endParaRPr lang="fr-CA"/>
          </a:p>
          <a:p>
            <a:r>
              <a:rPr lang="fr-CA"/>
              <a:t>Depuis, le contenu du dossier vit à travers le coffre à outils et les activités qui continuent d'avoir lieu dans les établissements et lors de différents colloques.</a:t>
            </a:r>
          </a:p>
          <a:p>
            <a:endParaRPr lang="fr-CA"/>
          </a:p>
          <a:p>
            <a:r>
              <a:rPr lang="fr-CA"/>
              <a:t>Cette présentation découle du dossier lui-même ainsi que des outils, activités et pratiques inspirantes y étant rattachés.</a:t>
            </a:r>
          </a:p>
          <a:p>
            <a:endParaRPr lang="fr-CA"/>
          </a:p>
          <a:p>
            <a:r>
              <a:rPr lang="fr-CA"/>
              <a:t>L'ensemble du dossier est disponible au oresquebec.ca</a:t>
            </a:r>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Une idée maîtresse du dossier, qui nous vient d'Emilie Doutreloux, est de se représenter la philosophie derrière l'EDI comme un parcours menant ultimement vers la réussite. ​</a:t>
            </a:r>
          </a:p>
          <a:p>
            <a:endParaRPr lang="fr-CA"/>
          </a:p>
          <a:p>
            <a:r>
              <a:rPr lang="fr-CA"/>
              <a:t>Dans un établissement d'enseignement supérieur,  cette réussite peut être académique, mais aussi expérientielle ou même professionnelle si on songe à l'insertion sur le marché du travail. Se sentir à sa place, sur son X, vivre une expérience positive : voilà ce qu'on recherche à peu près tous et toutes!​</a:t>
            </a:r>
          </a:p>
          <a:p>
            <a:endParaRPr lang="fr-CA"/>
          </a:p>
          <a:p>
            <a:r>
              <a:rPr lang="fr-CA"/>
              <a:t>Il est proposé de structurer la présentation autour de ce parcours :​</a:t>
            </a:r>
          </a:p>
          <a:p>
            <a:endParaRPr lang="fr-CA"/>
          </a:p>
          <a:p>
            <a:r>
              <a:rPr lang="fr-CA"/>
              <a:t>1re étape : reconnaissance de la diversité et de la variété des besoins, parcours, etc.​</a:t>
            </a:r>
          </a:p>
          <a:p>
            <a:endParaRPr lang="fr-CA"/>
          </a:p>
          <a:p>
            <a:r>
              <a:rPr lang="fr-CA"/>
              <a:t>2e étape : mise en place de mesures d'équité​ pour lever les obstacles et viser l'inclusion.</a:t>
            </a:r>
          </a:p>
          <a:p>
            <a:endParaRPr lang="fr-CA"/>
          </a:p>
          <a:p>
            <a:r>
              <a:rPr lang="fr-CA"/>
              <a:t>3e étape : établir un milieu inclusif pour tous et toutes et les mener vers la réussite​</a:t>
            </a:r>
          </a:p>
          <a:p>
            <a:endParaRPr lang="fr-CA"/>
          </a:p>
          <a:p>
            <a:r>
              <a:rPr lang="fr-CA"/>
              <a:t>« Agir pour la réussite revient ainsi à reconnaitre la diversité de la population étudiante et à agir pour l’équité et l’inclusion des différents groupes qui la composent, dans la mesure où les personnes étudiantes ne vivent pas les mêmes réalités, n’ont pas les mêmes besoins et ne rencontrent pas les mêmes obstacles à la réussite. » (ORES, 2023, p. 7)</a:t>
            </a:r>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Interaction avec le public : Posons-nous certaines questions sur qui est dans la salle aujourd'hui. </a:t>
            </a:r>
          </a:p>
          <a:p>
            <a:endParaRPr lang="fr-CA">
              <a:ea typeface="Calibri"/>
              <a:cs typeface="Calibri"/>
            </a:endParaRPr>
          </a:p>
          <a:p>
            <a:r>
              <a:rPr lang="fr-CA"/>
              <a:t>Objectif : visibiliser la diversité au sein même des personnes participantes</a:t>
            </a:r>
            <a:endParaRPr lang="fr-CA">
              <a:ea typeface="Calibri"/>
              <a:cs typeface="Calibri"/>
            </a:endParaRPr>
          </a:p>
          <a:p>
            <a:endParaRPr lang="fr-CA"/>
          </a:p>
          <a:p>
            <a:r>
              <a:rPr lang="fr-CA"/>
              <a:t>À main levée (questions à ajuster selon le contexte) :</a:t>
            </a:r>
          </a:p>
          <a:p>
            <a:endParaRPr lang="fr-CA"/>
          </a:p>
          <a:p>
            <a:r>
              <a:rPr lang="fr-CA"/>
              <a:t>- Qui est étudiant ou étudiante?</a:t>
            </a:r>
          </a:p>
          <a:p>
            <a:endParaRPr lang="fr-CA"/>
          </a:p>
          <a:p>
            <a:r>
              <a:rPr lang="fr-CA"/>
              <a:t>- Qui enseigne?</a:t>
            </a:r>
          </a:p>
          <a:p>
            <a:endParaRPr lang="fr-CA"/>
          </a:p>
          <a:p>
            <a:r>
              <a:rPr lang="fr-CA"/>
              <a:t>- Qui travaille pour les services d'aide ou à la vie étudiante?</a:t>
            </a:r>
          </a:p>
          <a:p>
            <a:endParaRPr lang="fr-CA"/>
          </a:p>
          <a:p>
            <a:r>
              <a:rPr lang="fr-CA"/>
              <a:t>- Qui est gestionnaire?</a:t>
            </a:r>
          </a:p>
          <a:p>
            <a:endParaRPr lang="fr-CA"/>
          </a:p>
          <a:p>
            <a:r>
              <a:rPr lang="fr-CA"/>
              <a:t>- Qui est-ce que je n'ai pas nommé?</a:t>
            </a:r>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Par cette diapositive, </a:t>
            </a:r>
            <a:r>
              <a:rPr lang="fr-CA" err="1"/>
              <a:t>Emilie</a:t>
            </a:r>
            <a:r>
              <a:rPr lang="fr-CA"/>
              <a:t> </a:t>
            </a:r>
            <a:r>
              <a:rPr lang="fr-CA" err="1"/>
              <a:t>Doutreloux</a:t>
            </a:r>
            <a:r>
              <a:rPr lang="fr-CA"/>
              <a:t>, titulaire de la Chaire de leadership en enseignement en équité, diversité et inclusion - Banque Nationale, nous amène à réfléchir à QUI sont les étudiants et étudiantes qui évoluent dans notre établissement et qu'on souhaite voir réussir.</a:t>
            </a:r>
            <a:endParaRPr lang="fr-CA">
              <a:ea typeface="Calibri"/>
              <a:cs typeface="Calibri"/>
            </a:endParaRPr>
          </a:p>
          <a:p>
            <a:endParaRPr lang="fr-CA"/>
          </a:p>
          <a:p>
            <a:r>
              <a:rPr lang="fr-CA"/>
              <a:t>Probablement que plusieurs d'entre vous se reconnaissent dans l'un ou l'autre de ces groupes. La reconnaissance de la diversité est une 1re étape dans le parcours menant à l'inclusion.</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63251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Pratique inspirante de l'ORES : </a:t>
            </a:r>
          </a:p>
          <a:p>
            <a:endParaRPr lang="fr-CA"/>
          </a:p>
          <a:p>
            <a:r>
              <a:rPr lang="fr-CA"/>
              <a:t>Ressource conçue par et pour les membres de la communauté du collège </a:t>
            </a:r>
            <a:r>
              <a:rPr lang="fr-CA" err="1"/>
              <a:t>Ahunstic</a:t>
            </a:r>
            <a:r>
              <a:rPr lang="fr-CA"/>
              <a:t>. Peut être un outil intéressant pour visibiliser des identités minoritaires ou en apprendre davantage sur la diversité présente dans nos établissements.</a:t>
            </a:r>
          </a:p>
          <a:p>
            <a:endParaRPr lang="fr-CA"/>
          </a:p>
          <a:p>
            <a:r>
              <a:rPr lang="fr-CA"/>
              <a:t>Connaissez-vous cette ressource?</a:t>
            </a:r>
            <a:br>
              <a:rPr lang="fr-CA">
                <a:cs typeface="+mn-lt"/>
              </a:rPr>
            </a:br>
            <a:br>
              <a:rPr lang="fr-CA">
                <a:cs typeface="+mn-lt"/>
              </a:rPr>
            </a:br>
            <a:r>
              <a:rPr lang="fr-CA">
                <a:hlinkClick r:id="rId3"/>
              </a:rPr>
              <a:t>Le Portail (auto)éducatif EDI du Collège Ahuntsic : coconstruire et apprendre des savoirs expérientiels de chaque personne</a:t>
            </a:r>
            <a:endParaRPr lang="fr-CA">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fr-CA"/>
              <a:t>Toujours dans la reconnaissance de la diversité, poursuivons avec un outil d'analyse utile pour bien comprendre l'étendue de ce qu'on appelle la diversité humaine et sociale.</a:t>
            </a:r>
          </a:p>
          <a:p>
            <a:endParaRPr lang="fr-CA"/>
          </a:p>
          <a:p>
            <a:r>
              <a:rPr lang="fr-CA"/>
              <a:t>Les réalités que nous vivons ne sont pas « hiérarchisées »; elles sont toutes aussi valides et, selon les contextes et les situations, peuvent nous placer en situation de marginalisation ou d'exclusion. </a:t>
            </a:r>
          </a:p>
          <a:p>
            <a:endParaRPr lang="fr-CA"/>
          </a:p>
          <a:p>
            <a:r>
              <a:rPr lang="fr-CA"/>
              <a:t>Dans la roue, plus on s'éloigne du centre du pouvoir, plus on est à risque d'être en situation de marginalisation. Évidemment, cette roue est applicable à un milieu comme ici, en Occident/au Québec.</a:t>
            </a:r>
          </a:p>
          <a:p>
            <a:endParaRPr lang="fr-CA"/>
          </a:p>
          <a:p>
            <a:r>
              <a:rPr lang="fr-CA"/>
              <a:t>Les situations peuvent se vivre de manière simultanée. L'intersectionnalité est une théorie interdisciplinaire ET un outil d'analyse. Les inégalités se situent au croisement des situations et dépendent des rapports de pouvoir en jeu.</a:t>
            </a:r>
            <a:endParaRPr lang="fr-CA">
              <a:ea typeface="Calibri"/>
              <a:cs typeface="Calibri"/>
            </a:endParaRPr>
          </a:p>
          <a:p>
            <a:endParaRPr lang="fr-CA"/>
          </a:p>
          <a:p>
            <a:r>
              <a:rPr lang="fr-CA"/>
              <a:t>On pourrait se demander : À quoi ça sert de visibiliser les privilèges et les systèmes d'oppression? Est-ce que ça ne contribue pas à nous diviser davantage?</a:t>
            </a:r>
          </a:p>
          <a:p>
            <a:endParaRPr lang="fr-CA"/>
          </a:p>
          <a:p>
            <a:r>
              <a:rPr lang="fr-CA"/>
              <a:t>Ça peut permettre de tisser des solidarités en visibilisant certains vécus qui sont justement vécus dans l'ombre et construire un pouvoir d'agir.</a:t>
            </a:r>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hyperlink" Target="https://cleedie.chaire.ulaval.ca/projets/brigade-pedagogie-inclusive/?etat=actif" TargetMode="External"/><Relationship Id="rId5" Type="http://schemas.openxmlformats.org/officeDocument/2006/relationships/image" Target="../media/image15.png"/><Relationship Id="rId10" Type="http://schemas.openxmlformats.org/officeDocument/2006/relationships/hyperlink" Target="https://www.ulaval.ca/equite-diversite-inclusion/semaine-de-linclusion" TargetMode="External"/><Relationship Id="rId4" Type="http://schemas.openxmlformats.org/officeDocument/2006/relationships/image" Target="../media/image28.png"/><Relationship Id="rId9" Type="http://schemas.openxmlformats.org/officeDocument/2006/relationships/hyperlink" Target="https://saea-tlss.uottawa.ca/fr/conception-de-cours/inclusion-pedagogiqu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2.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4.0/deed.f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7.png"/><Relationship Id="rId7" Type="http://schemas.openxmlformats.org/officeDocument/2006/relationships/image" Target="../media/image43.png"/><Relationship Id="rId12" Type="http://schemas.openxmlformats.org/officeDocument/2006/relationships/image" Target="../media/image26.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25.png"/><Relationship Id="rId5" Type="http://schemas.openxmlformats.org/officeDocument/2006/relationships/image" Target="../media/image39.png"/><Relationship Id="rId10" Type="http://schemas.openxmlformats.org/officeDocument/2006/relationships/image" Target="../media/image46.svg"/><Relationship Id="rId4" Type="http://schemas.openxmlformats.org/officeDocument/2006/relationships/image" Target="../media/image38.sv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hyperlink" Target="https://cleedie.chaire.ulaval.ca/projets/brigade-pedagogie-inclusive/?etat=actif" TargetMode="External"/><Relationship Id="rId2" Type="http://schemas.openxmlformats.org/officeDocument/2006/relationships/hyperlink" Target="https://www.ulaval.ca/equite-diversite-inclusion/semaine-de-linclusion" TargetMode="External"/><Relationship Id="rId1" Type="http://schemas.openxmlformats.org/officeDocument/2006/relationships/slideLayout" Target="../slideLayouts/slideLayout7.xml"/><Relationship Id="rId6" Type="http://schemas.openxmlformats.org/officeDocument/2006/relationships/hyperlink" Target="https://www.youtube.com/watch?v=LY_39mLmqDw" TargetMode="External"/><Relationship Id="rId5" Type="http://schemas.openxmlformats.org/officeDocument/2006/relationships/hyperlink" Target="https://doi.org/10.1002/yd.20344" TargetMode="External"/><Relationship Id="rId4" Type="http://schemas.openxmlformats.org/officeDocument/2006/relationships/hyperlink" Target="https://doi.org/10.4000/ree.3300"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3" Type="http://schemas.openxmlformats.org/officeDocument/2006/relationships/image" Target="../media/image47.png"/><Relationship Id="rId7" Type="http://schemas.openxmlformats.org/officeDocument/2006/relationships/hyperlink" Target="https://www.facebook.com/ores.reussite" TargetMode="External"/><Relationship Id="rId12" Type="http://schemas.openxmlformats.org/officeDocument/2006/relationships/image" Target="../media/image53.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2.png"/><Relationship Id="rId5" Type="http://schemas.openxmlformats.org/officeDocument/2006/relationships/image" Target="../media/image48.png"/><Relationship Id="rId15" Type="http://schemas.openxmlformats.org/officeDocument/2006/relationships/image" Target="../media/image56.svg"/><Relationship Id="rId10" Type="http://schemas.openxmlformats.org/officeDocument/2006/relationships/hyperlink" Target="https://www.linkedin.com/company/ores-reussite/" TargetMode="External"/><Relationship Id="rId4" Type="http://schemas.openxmlformats.org/officeDocument/2006/relationships/hyperlink" Target="https://www.oresquebec.ca" TargetMode="External"/><Relationship Id="rId9" Type="http://schemas.openxmlformats.org/officeDocument/2006/relationships/image" Target="../media/image51.svg"/><Relationship Id="rId1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oresquebec.ca/dossiers/equite-diversite-et-inclusion-edi-au-coeur-de-la-reussite-etudian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B3A"/>
        </a:solidFill>
        <a:effectLst/>
      </p:bgPr>
    </p:bg>
    <p:spTree>
      <p:nvGrpSpPr>
        <p:cNvPr id="1" name=""/>
        <p:cNvGrpSpPr/>
        <p:nvPr/>
      </p:nvGrpSpPr>
      <p:grpSpPr>
        <a:xfrm>
          <a:off x="0" y="0"/>
          <a:ext cx="0" cy="0"/>
          <a:chOff x="0" y="0"/>
          <a:chExt cx="0" cy="0"/>
        </a:xfrm>
      </p:grpSpPr>
      <p:sp>
        <p:nvSpPr>
          <p:cNvPr id="2" name="TextBox 2"/>
          <p:cNvSpPr txBox="1"/>
          <p:nvPr/>
        </p:nvSpPr>
        <p:spPr>
          <a:xfrm>
            <a:off x="1735884" y="4726227"/>
            <a:ext cx="9224595" cy="1491996"/>
          </a:xfrm>
          <a:prstGeom prst="rect">
            <a:avLst/>
          </a:prstGeom>
        </p:spPr>
        <p:txBody>
          <a:bodyPr lIns="0" tIns="0" rIns="0" bIns="0" rtlCol="0" anchor="t">
            <a:spAutoFit/>
          </a:bodyPr>
          <a:lstStyle/>
          <a:p>
            <a:pPr algn="l">
              <a:lnSpc>
                <a:spcPts val="5832"/>
              </a:lnSpc>
            </a:pPr>
            <a:r>
              <a:rPr lang="en-US" sz="5400">
                <a:solidFill>
                  <a:srgbClr val="1B1B3A"/>
                </a:solidFill>
                <a:latin typeface="DM Sans"/>
                <a:ea typeface="DM Sans"/>
                <a:cs typeface="DM Sans"/>
                <a:sym typeface="DM Sans"/>
              </a:rPr>
              <a:t>Rencontre entre l'ORES et (nom du partenaire)</a:t>
            </a:r>
          </a:p>
        </p:txBody>
      </p:sp>
      <p:sp>
        <p:nvSpPr>
          <p:cNvPr id="3" name="TextBox 3"/>
          <p:cNvSpPr txBox="1"/>
          <p:nvPr/>
        </p:nvSpPr>
        <p:spPr>
          <a:xfrm>
            <a:off x="1754934" y="6642084"/>
            <a:ext cx="8211982" cy="542925"/>
          </a:xfrm>
          <a:prstGeom prst="rect">
            <a:avLst/>
          </a:prstGeom>
        </p:spPr>
        <p:txBody>
          <a:bodyPr lIns="0" tIns="0" rIns="0" bIns="0" rtlCol="0" anchor="t">
            <a:spAutoFit/>
          </a:bodyPr>
          <a:lstStyle/>
          <a:p>
            <a:pPr algn="l">
              <a:lnSpc>
                <a:spcPts val="4320"/>
              </a:lnSpc>
            </a:pPr>
            <a:r>
              <a:rPr lang="en-US" sz="3600">
                <a:solidFill>
                  <a:srgbClr val="1B1B3A"/>
                </a:solidFill>
                <a:latin typeface="DM Sans"/>
                <a:ea typeface="DM Sans"/>
                <a:cs typeface="DM Sans"/>
                <a:sym typeface="DM Sans"/>
              </a:rPr>
              <a:t>Date de la rencontre </a:t>
            </a:r>
          </a:p>
        </p:txBody>
      </p:sp>
      <p:sp>
        <p:nvSpPr>
          <p:cNvPr id="4" name="Freeform 4"/>
          <p:cNvSpPr/>
          <p:nvPr/>
        </p:nvSpPr>
        <p:spPr>
          <a:xfrm>
            <a:off x="0" y="495504"/>
            <a:ext cx="8289733" cy="3143191"/>
          </a:xfrm>
          <a:custGeom>
            <a:avLst/>
            <a:gdLst/>
            <a:ahLst/>
            <a:cxnLst/>
            <a:rect l="l" t="t" r="r" b="b"/>
            <a:pathLst>
              <a:path w="8289733" h="3143191">
                <a:moveTo>
                  <a:pt x="0" y="0"/>
                </a:moveTo>
                <a:lnTo>
                  <a:pt x="8289733" y="0"/>
                </a:lnTo>
                <a:lnTo>
                  <a:pt x="8289733" y="3143191"/>
                </a:lnTo>
                <a:lnTo>
                  <a:pt x="0" y="3143191"/>
                </a:lnTo>
                <a:lnTo>
                  <a:pt x="0" y="0"/>
                </a:lnTo>
                <a:close/>
              </a:path>
            </a:pathLst>
          </a:custGeom>
          <a:blipFill>
            <a:blip r:embed="rId3"/>
            <a:stretch>
              <a:fillRect/>
            </a:stretch>
          </a:blipFill>
        </p:spPr>
        <p:txBody>
          <a:bodyPr/>
          <a:lstStyle/>
          <a:p>
            <a:endParaRPr lang="fr-CA"/>
          </a:p>
        </p:txBody>
      </p:sp>
      <p:grpSp>
        <p:nvGrpSpPr>
          <p:cNvPr id="5" name="Group 5"/>
          <p:cNvGrpSpPr/>
          <p:nvPr/>
        </p:nvGrpSpPr>
        <p:grpSpPr>
          <a:xfrm>
            <a:off x="9488544" y="2237674"/>
            <a:ext cx="8885039" cy="7020626"/>
            <a:chOff x="0" y="0"/>
            <a:chExt cx="11846719" cy="9360834"/>
          </a:xfrm>
        </p:grpSpPr>
        <p:pic>
          <p:nvPicPr>
            <p:cNvPr id="6" name="Picture 6"/>
            <p:cNvPicPr>
              <a:picLocks noChangeAspect="1"/>
            </p:cNvPicPr>
            <p:nvPr/>
          </p:nvPicPr>
          <p:blipFill>
            <a:blip r:embed="rId4"/>
            <a:srcRect l="14439" r="2159" b="12210"/>
            <a:stretch>
              <a:fillRect/>
            </a:stretch>
          </p:blipFill>
          <p:spPr>
            <a:xfrm>
              <a:off x="0" y="0"/>
              <a:ext cx="11846719" cy="9360834"/>
            </a:xfrm>
            <a:prstGeom prst="rect">
              <a:avLst/>
            </a:prstGeom>
          </p:spPr>
        </p:pic>
      </p:grpSp>
      <p:grpSp>
        <p:nvGrpSpPr>
          <p:cNvPr id="7" name="Group 7"/>
          <p:cNvGrpSpPr/>
          <p:nvPr/>
        </p:nvGrpSpPr>
        <p:grpSpPr>
          <a:xfrm>
            <a:off x="0" y="4305945"/>
            <a:ext cx="9488544" cy="5981055"/>
            <a:chOff x="0" y="0"/>
            <a:chExt cx="2499040" cy="1575257"/>
          </a:xfrm>
        </p:grpSpPr>
        <p:sp>
          <p:nvSpPr>
            <p:cNvPr id="8" name="Freeform 8"/>
            <p:cNvSpPr/>
            <p:nvPr/>
          </p:nvSpPr>
          <p:spPr>
            <a:xfrm>
              <a:off x="0" y="0"/>
              <a:ext cx="2499040" cy="1575257"/>
            </a:xfrm>
            <a:custGeom>
              <a:avLst/>
              <a:gdLst/>
              <a:ahLst/>
              <a:cxnLst/>
              <a:rect l="l" t="t" r="r" b="b"/>
              <a:pathLst>
                <a:path w="2499040" h="1575257">
                  <a:moveTo>
                    <a:pt x="0" y="0"/>
                  </a:moveTo>
                  <a:lnTo>
                    <a:pt x="2499040" y="0"/>
                  </a:lnTo>
                  <a:lnTo>
                    <a:pt x="2499040" y="1575257"/>
                  </a:lnTo>
                  <a:lnTo>
                    <a:pt x="0" y="1575257"/>
                  </a:lnTo>
                  <a:close/>
                </a:path>
              </a:pathLst>
            </a:custGeom>
            <a:solidFill>
              <a:srgbClr val="9EE7C7"/>
            </a:solidFill>
          </p:spPr>
          <p:txBody>
            <a:bodyPr/>
            <a:lstStyle/>
            <a:p>
              <a:endParaRPr lang="fr-CA"/>
            </a:p>
          </p:txBody>
        </p:sp>
        <p:sp>
          <p:nvSpPr>
            <p:cNvPr id="9" name="TextBox 9"/>
            <p:cNvSpPr txBox="1"/>
            <p:nvPr/>
          </p:nvSpPr>
          <p:spPr>
            <a:xfrm>
              <a:off x="0" y="-76200"/>
              <a:ext cx="2499040" cy="1651457"/>
            </a:xfrm>
            <a:prstGeom prst="rect">
              <a:avLst/>
            </a:prstGeom>
          </p:spPr>
          <p:txBody>
            <a:bodyPr lIns="50800" tIns="50800" rIns="50800" bIns="50800" rtlCol="0" anchor="ctr"/>
            <a:lstStyle/>
            <a:p>
              <a:pPr algn="ctr">
                <a:lnSpc>
                  <a:spcPts val="2417"/>
                </a:lnSpc>
              </a:pPr>
              <a:endParaRPr/>
            </a:p>
          </p:txBody>
        </p:sp>
      </p:grpSp>
      <p:sp>
        <p:nvSpPr>
          <p:cNvPr id="10" name="TextBox 10"/>
          <p:cNvSpPr txBox="1"/>
          <p:nvPr/>
        </p:nvSpPr>
        <p:spPr>
          <a:xfrm>
            <a:off x="820684" y="5306480"/>
            <a:ext cx="8140163" cy="1871091"/>
          </a:xfrm>
          <a:prstGeom prst="rect">
            <a:avLst/>
          </a:prstGeom>
        </p:spPr>
        <p:txBody>
          <a:bodyPr lIns="0" tIns="0" rIns="0" bIns="0" rtlCol="0" anchor="t">
            <a:spAutoFit/>
          </a:bodyPr>
          <a:lstStyle/>
          <a:p>
            <a:pPr>
              <a:lnSpc>
                <a:spcPts val="4902"/>
              </a:lnSpc>
            </a:pPr>
            <a:r>
              <a:rPr lang="en-US" sz="4300" b="1" dirty="0" err="1">
                <a:solidFill>
                  <a:srgbClr val="1B1B3A"/>
                </a:solidFill>
                <a:latin typeface="DM Sans Bold"/>
                <a:ea typeface="DM Sans Bold"/>
                <a:cs typeface="DM Sans Bold"/>
                <a:sym typeface="DM Sans Bold"/>
              </a:rPr>
              <a:t>Équité</a:t>
            </a:r>
            <a:r>
              <a:rPr lang="en-US" sz="4300" b="1" dirty="0">
                <a:solidFill>
                  <a:srgbClr val="1B1B3A"/>
                </a:solidFill>
                <a:latin typeface="DM Sans Bold"/>
                <a:ea typeface="DM Sans Bold"/>
                <a:cs typeface="DM Sans Bold"/>
                <a:sym typeface="DM Sans Bold"/>
              </a:rPr>
              <a:t>, </a:t>
            </a:r>
            <a:r>
              <a:rPr lang="en-US" sz="4300" b="1" dirty="0" err="1">
                <a:solidFill>
                  <a:srgbClr val="1B1B3A"/>
                </a:solidFill>
                <a:latin typeface="DM Sans Bold"/>
                <a:ea typeface="DM Sans Bold"/>
                <a:cs typeface="DM Sans Bold"/>
                <a:sym typeface="DM Sans Bold"/>
              </a:rPr>
              <a:t>diversité</a:t>
            </a:r>
            <a:r>
              <a:rPr lang="en-US" sz="4300" b="1" dirty="0">
                <a:solidFill>
                  <a:srgbClr val="1B1B3A"/>
                </a:solidFill>
                <a:latin typeface="DM Sans Bold"/>
                <a:ea typeface="DM Sans Bold"/>
                <a:cs typeface="DM Sans Bold"/>
                <a:sym typeface="DM Sans Bold"/>
              </a:rPr>
              <a:t> et inclusion</a:t>
            </a:r>
            <a:r>
              <a:rPr lang="en-US" sz="4300" b="1" dirty="0">
                <a:solidFill>
                  <a:srgbClr val="1B1B3A"/>
                </a:solidFill>
                <a:latin typeface="DM Sans Bold"/>
                <a:ea typeface="DM Sans"/>
                <a:cs typeface="DM Sans"/>
                <a:sym typeface="DM Sans"/>
              </a:rPr>
              <a:t> </a:t>
            </a:r>
            <a:r>
              <a:rPr lang="en-US" sz="4300" dirty="0">
                <a:solidFill>
                  <a:srgbClr val="1B1B3A"/>
                </a:solidFill>
                <a:latin typeface="DM Sans"/>
                <a:ea typeface="DM Sans"/>
                <a:cs typeface="DM Sans"/>
                <a:sym typeface="DM Sans"/>
              </a:rPr>
              <a:t>: au </a:t>
            </a:r>
            <a:r>
              <a:rPr lang="en-US" sz="4300" dirty="0" err="1">
                <a:solidFill>
                  <a:srgbClr val="1B1B3A"/>
                </a:solidFill>
                <a:latin typeface="DM Sans"/>
                <a:ea typeface="DM Sans"/>
                <a:cs typeface="DM Sans"/>
                <a:sym typeface="DM Sans"/>
              </a:rPr>
              <a:t>coeur</a:t>
            </a:r>
            <a:r>
              <a:rPr lang="en-US" sz="4300" dirty="0">
                <a:solidFill>
                  <a:srgbClr val="1B1B3A"/>
                </a:solidFill>
                <a:latin typeface="DM Sans"/>
                <a:ea typeface="DM Sans"/>
                <a:cs typeface="DM Sans"/>
                <a:sym typeface="DM Sans"/>
              </a:rPr>
              <a:t> de la </a:t>
            </a:r>
            <a:r>
              <a:rPr lang="en-US" sz="4300" dirty="0" err="1">
                <a:solidFill>
                  <a:srgbClr val="1B1B3A"/>
                </a:solidFill>
                <a:latin typeface="DM Sans"/>
                <a:ea typeface="DM Sans"/>
                <a:cs typeface="DM Sans"/>
                <a:sym typeface="DM Sans"/>
              </a:rPr>
              <a:t>réussite</a:t>
            </a:r>
            <a:r>
              <a:rPr lang="en-US" sz="4300" dirty="0">
                <a:solidFill>
                  <a:srgbClr val="1B1B3A"/>
                </a:solidFill>
                <a:latin typeface="DM Sans"/>
                <a:ea typeface="DM Sans"/>
                <a:cs typeface="DM Sans"/>
                <a:sym typeface="DM Sans"/>
              </a:rPr>
              <a:t> </a:t>
            </a:r>
            <a:r>
              <a:rPr lang="en-US" sz="4300" dirty="0" err="1">
                <a:solidFill>
                  <a:srgbClr val="1B1B3A"/>
                </a:solidFill>
                <a:latin typeface="DM Sans"/>
                <a:ea typeface="DM Sans"/>
                <a:cs typeface="DM Sans"/>
                <a:sym typeface="DM Sans"/>
              </a:rPr>
              <a:t>étudiante</a:t>
            </a:r>
            <a:endParaRPr lang="en-US" sz="4300" dirty="0">
              <a:solidFill>
                <a:srgbClr val="1B1B3A"/>
              </a:solidFill>
              <a:latin typeface="DM Sans"/>
              <a:ea typeface="DM Sans"/>
              <a:cs typeface="DM Sans"/>
            </a:endParaRPr>
          </a:p>
        </p:txBody>
      </p:sp>
      <p:sp>
        <p:nvSpPr>
          <p:cNvPr id="11" name="AutoShape 11"/>
          <p:cNvSpPr/>
          <p:nvPr/>
        </p:nvSpPr>
        <p:spPr>
          <a:xfrm>
            <a:off x="820684" y="8755604"/>
            <a:ext cx="6492240" cy="0"/>
          </a:xfrm>
          <a:prstGeom prst="line">
            <a:avLst/>
          </a:prstGeom>
          <a:ln w="19050" cap="flat">
            <a:solidFill>
              <a:srgbClr val="000000"/>
            </a:solidFill>
            <a:prstDash val="solid"/>
            <a:headEnd type="none" w="sm" len="sm"/>
            <a:tailEnd type="none" w="sm" len="sm"/>
          </a:ln>
        </p:spPr>
        <p:txBody>
          <a:bodyPr/>
          <a:lstStyle/>
          <a:p>
            <a:endParaRPr lang="fr-CA"/>
          </a:p>
        </p:txBody>
      </p:sp>
      <p:sp>
        <p:nvSpPr>
          <p:cNvPr id="12" name="TextBox 12"/>
          <p:cNvSpPr txBox="1"/>
          <p:nvPr/>
        </p:nvSpPr>
        <p:spPr>
          <a:xfrm>
            <a:off x="820684" y="8784179"/>
            <a:ext cx="2977455" cy="1076770"/>
          </a:xfrm>
          <a:prstGeom prst="rect">
            <a:avLst/>
          </a:prstGeom>
        </p:spPr>
        <p:txBody>
          <a:bodyPr lIns="0" tIns="0" rIns="0" bIns="0" rtlCol="0" anchor="t">
            <a:spAutoFit/>
          </a:bodyPr>
          <a:lstStyle/>
          <a:p>
            <a:pPr algn="l">
              <a:lnSpc>
                <a:spcPts val="4339"/>
              </a:lnSpc>
            </a:pPr>
            <a:r>
              <a:rPr lang="en-US" sz="3050" err="1">
                <a:solidFill>
                  <a:srgbClr val="1B1B3A"/>
                </a:solidFill>
                <a:latin typeface="DM Sans"/>
                <a:ea typeface="DM Sans"/>
                <a:cs typeface="DM Sans"/>
                <a:sym typeface="DM Sans"/>
              </a:rPr>
              <a:t>Établissement</a:t>
            </a:r>
            <a:endParaRPr lang="en-US" sz="3099" err="1">
              <a:solidFill>
                <a:srgbClr val="1B1B3A"/>
              </a:solidFill>
              <a:latin typeface="DM Sans"/>
              <a:ea typeface="DM Sans"/>
              <a:cs typeface="DM Sans"/>
              <a:sym typeface="DM Sans"/>
            </a:endParaRPr>
          </a:p>
          <a:p>
            <a:pPr algn="l">
              <a:lnSpc>
                <a:spcPts val="4339"/>
              </a:lnSpc>
            </a:pPr>
            <a:r>
              <a:rPr lang="en-US" sz="3050">
                <a:solidFill>
                  <a:srgbClr val="1B1B3A"/>
                </a:solidFill>
                <a:latin typeface="DM Sans"/>
                <a:ea typeface="DM Sans"/>
                <a:cs typeface="DM Sans"/>
                <a:sym typeface="DM Sans"/>
              </a:rPr>
              <a:t>Date</a:t>
            </a:r>
            <a:endParaRPr lang="en-US" sz="3050">
              <a:solidFill>
                <a:srgbClr val="1B1B3A"/>
              </a:solidFill>
              <a:latin typeface="DM Sans"/>
              <a:ea typeface="DM Sans"/>
              <a:cs typeface="DM Sans"/>
            </a:endParaRPr>
          </a:p>
        </p:txBody>
      </p:sp>
      <p:sp>
        <p:nvSpPr>
          <p:cNvPr id="13" name="Rectangle 1">
            <a:extLst>
              <a:ext uri="{FF2B5EF4-FFF2-40B4-BE49-F238E27FC236}">
                <a16:creationId xmlns:a16="http://schemas.microsoft.com/office/drawing/2014/main" id="{890BF514-AF81-7770-A661-D2A8B97DA8D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4" name="Rectangle 2">
            <a:extLst>
              <a:ext uri="{FF2B5EF4-FFF2-40B4-BE49-F238E27FC236}">
                <a16:creationId xmlns:a16="http://schemas.microsoft.com/office/drawing/2014/main" id="{2FAEF847-5F46-63B6-C51E-8B4DFAD5737C}"/>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42559" y="0"/>
            <a:ext cx="9245441" cy="10287000"/>
          </a:xfrm>
          <a:custGeom>
            <a:avLst/>
            <a:gdLst/>
            <a:ahLst/>
            <a:cxnLst/>
            <a:rect l="l" t="t" r="r" b="b"/>
            <a:pathLst>
              <a:path w="9245441" h="10287000">
                <a:moveTo>
                  <a:pt x="0" y="0"/>
                </a:moveTo>
                <a:lnTo>
                  <a:pt x="9245441" y="0"/>
                </a:lnTo>
                <a:lnTo>
                  <a:pt x="9245441" y="10287000"/>
                </a:lnTo>
                <a:lnTo>
                  <a:pt x="0" y="10287000"/>
                </a:lnTo>
                <a:lnTo>
                  <a:pt x="0" y="0"/>
                </a:lnTo>
                <a:close/>
              </a:path>
            </a:pathLst>
          </a:custGeom>
          <a:blipFill>
            <a:blip r:embed="rId3"/>
            <a:stretch>
              <a:fillRect/>
            </a:stretch>
          </a:blipFill>
        </p:spPr>
        <p:txBody>
          <a:bodyPr/>
          <a:lstStyle/>
          <a:p>
            <a:endParaRPr lang="fr-CA"/>
          </a:p>
        </p:txBody>
      </p:sp>
      <p:grpSp>
        <p:nvGrpSpPr>
          <p:cNvPr id="3" name="Group 3"/>
          <p:cNvGrpSpPr/>
          <p:nvPr/>
        </p:nvGrpSpPr>
        <p:grpSpPr>
          <a:xfrm>
            <a:off x="0" y="0"/>
            <a:ext cx="8398952" cy="4362163"/>
            <a:chOff x="0" y="0"/>
            <a:chExt cx="2212070" cy="1148882"/>
          </a:xfrm>
        </p:grpSpPr>
        <p:sp>
          <p:nvSpPr>
            <p:cNvPr id="4" name="Freeform 4"/>
            <p:cNvSpPr/>
            <p:nvPr/>
          </p:nvSpPr>
          <p:spPr>
            <a:xfrm>
              <a:off x="0" y="0"/>
              <a:ext cx="2212070" cy="1148882"/>
            </a:xfrm>
            <a:custGeom>
              <a:avLst/>
              <a:gdLst/>
              <a:ahLst/>
              <a:cxnLst/>
              <a:rect l="l" t="t" r="r" b="b"/>
              <a:pathLst>
                <a:path w="2212070" h="1148882">
                  <a:moveTo>
                    <a:pt x="0" y="0"/>
                  </a:moveTo>
                  <a:lnTo>
                    <a:pt x="2212070" y="0"/>
                  </a:lnTo>
                  <a:lnTo>
                    <a:pt x="2212070" y="1148882"/>
                  </a:lnTo>
                  <a:lnTo>
                    <a:pt x="0" y="1148882"/>
                  </a:lnTo>
                  <a:close/>
                </a:path>
              </a:pathLst>
            </a:custGeom>
            <a:solidFill>
              <a:srgbClr val="9EE7C7"/>
            </a:solidFill>
          </p:spPr>
          <p:txBody>
            <a:bodyPr/>
            <a:lstStyle/>
            <a:p>
              <a:endParaRPr lang="fr-CA"/>
            </a:p>
          </p:txBody>
        </p:sp>
        <p:sp>
          <p:nvSpPr>
            <p:cNvPr id="5" name="TextBox 5"/>
            <p:cNvSpPr txBox="1"/>
            <p:nvPr/>
          </p:nvSpPr>
          <p:spPr>
            <a:xfrm>
              <a:off x="0" y="-38100"/>
              <a:ext cx="2212070" cy="1186982"/>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028700" y="989818"/>
            <a:ext cx="6530069" cy="2482215"/>
          </a:xfrm>
          <a:prstGeom prst="rect">
            <a:avLst/>
          </a:prstGeom>
        </p:spPr>
        <p:txBody>
          <a:bodyPr lIns="0" tIns="0" rIns="0" bIns="0" rtlCol="0" anchor="t">
            <a:spAutoFit/>
          </a:bodyPr>
          <a:lstStyle/>
          <a:p>
            <a:pPr algn="l">
              <a:lnSpc>
                <a:spcPts val="6480"/>
              </a:lnSpc>
            </a:pPr>
            <a:r>
              <a:rPr lang="en-US" sz="6000" b="1">
                <a:solidFill>
                  <a:srgbClr val="1B1B3A"/>
                </a:solidFill>
                <a:latin typeface="DM Sans Bold"/>
                <a:ea typeface="DM Sans Bold"/>
                <a:cs typeface="DM Sans Bold"/>
                <a:sym typeface="DM Sans Bold"/>
              </a:rPr>
              <a:t>L’équité</a:t>
            </a:r>
            <a:r>
              <a:rPr lang="en-US" sz="6000">
                <a:solidFill>
                  <a:srgbClr val="1B1B3A"/>
                </a:solidFill>
                <a:latin typeface="DM Sans"/>
                <a:ea typeface="DM Sans"/>
                <a:cs typeface="DM Sans"/>
                <a:sym typeface="DM Sans"/>
              </a:rPr>
              <a:t> : pour rétablir l’égalité des chances</a:t>
            </a:r>
          </a:p>
        </p:txBody>
      </p:sp>
      <p:sp>
        <p:nvSpPr>
          <p:cNvPr id="7" name="TextBox 7"/>
          <p:cNvSpPr txBox="1"/>
          <p:nvPr/>
        </p:nvSpPr>
        <p:spPr>
          <a:xfrm>
            <a:off x="1114964" y="4645504"/>
            <a:ext cx="5451768" cy="1880002"/>
          </a:xfrm>
          <a:prstGeom prst="rect">
            <a:avLst/>
          </a:prstGeom>
        </p:spPr>
        <p:txBody>
          <a:bodyPr wrap="square" lIns="0" tIns="0" rIns="0" bIns="0" rtlCol="0" anchor="t">
            <a:spAutoFit/>
          </a:bodyPr>
          <a:lstStyle/>
          <a:p>
            <a:pPr algn="l">
              <a:lnSpc>
                <a:spcPct val="150000"/>
              </a:lnSpc>
            </a:pPr>
            <a:r>
              <a:rPr lang="en-US" sz="2800">
                <a:solidFill>
                  <a:srgbClr val="1B1B3A"/>
                </a:solidFill>
                <a:latin typeface="DM Sans"/>
                <a:ea typeface="DM Sans"/>
                <a:cs typeface="DM Sans"/>
                <a:sym typeface="DM Sans"/>
              </a:rPr>
              <a:t>« </a:t>
            </a:r>
            <a:r>
              <a:rPr lang="en-US" sz="2800" err="1">
                <a:solidFill>
                  <a:srgbClr val="1B1B3A"/>
                </a:solidFill>
                <a:latin typeface="DM Sans"/>
                <a:ea typeface="DM Sans"/>
                <a:cs typeface="DM Sans"/>
                <a:sym typeface="DM Sans"/>
              </a:rPr>
              <a:t>L’équité</a:t>
            </a:r>
            <a:r>
              <a:rPr lang="en-US" sz="2800">
                <a:solidFill>
                  <a:srgbClr val="1B1B3A"/>
                </a:solidFill>
                <a:latin typeface="DM Sans"/>
                <a:ea typeface="DM Sans"/>
                <a:cs typeface="DM Sans"/>
                <a:sym typeface="DM Sans"/>
              </a:rPr>
              <a:t> </a:t>
            </a:r>
            <a:r>
              <a:rPr lang="en-US" sz="2800" err="1">
                <a:solidFill>
                  <a:srgbClr val="1B1B3A"/>
                </a:solidFill>
                <a:latin typeface="DM Sans"/>
                <a:ea typeface="DM Sans"/>
                <a:cs typeface="DM Sans"/>
                <a:sym typeface="DM Sans"/>
              </a:rPr>
              <a:t>n’implique</a:t>
            </a:r>
            <a:r>
              <a:rPr lang="en-US" sz="2800">
                <a:solidFill>
                  <a:srgbClr val="1B1B3A"/>
                </a:solidFill>
                <a:latin typeface="DM Sans"/>
                <a:ea typeface="DM Sans"/>
                <a:cs typeface="DM Sans"/>
                <a:sym typeface="DM Sans"/>
              </a:rPr>
              <a:t> pas de </a:t>
            </a:r>
            <a:r>
              <a:rPr lang="en-US" sz="2800" err="1">
                <a:solidFill>
                  <a:srgbClr val="1B1B3A"/>
                </a:solidFill>
                <a:latin typeface="DM Sans"/>
                <a:ea typeface="DM Sans"/>
                <a:cs typeface="DM Sans"/>
                <a:sym typeface="DM Sans"/>
              </a:rPr>
              <a:t>traiter</a:t>
            </a:r>
            <a:r>
              <a:rPr lang="en-US" sz="2800">
                <a:solidFill>
                  <a:srgbClr val="1B1B3A"/>
                </a:solidFill>
                <a:latin typeface="DM Sans"/>
                <a:ea typeface="DM Sans"/>
                <a:cs typeface="DM Sans"/>
                <a:sym typeface="DM Sans"/>
              </a:rPr>
              <a:t> </a:t>
            </a:r>
            <a:r>
              <a:rPr lang="en-US" sz="2800" err="1">
                <a:solidFill>
                  <a:srgbClr val="1B1B3A"/>
                </a:solidFill>
                <a:latin typeface="DM Sans"/>
                <a:ea typeface="DM Sans"/>
                <a:cs typeface="DM Sans"/>
                <a:sym typeface="DM Sans"/>
              </a:rPr>
              <a:t>toutes</a:t>
            </a:r>
            <a:r>
              <a:rPr lang="en-US" sz="2800">
                <a:solidFill>
                  <a:srgbClr val="1B1B3A"/>
                </a:solidFill>
                <a:latin typeface="DM Sans"/>
                <a:ea typeface="DM Sans"/>
                <a:cs typeface="DM Sans"/>
                <a:sym typeface="DM Sans"/>
              </a:rPr>
              <a:t> les </a:t>
            </a:r>
            <a:r>
              <a:rPr lang="en-US" sz="2800" err="1">
                <a:solidFill>
                  <a:srgbClr val="1B1B3A"/>
                </a:solidFill>
                <a:latin typeface="DM Sans"/>
                <a:ea typeface="DM Sans"/>
                <a:cs typeface="DM Sans"/>
                <a:sym typeface="DM Sans"/>
              </a:rPr>
              <a:t>personnes</a:t>
            </a:r>
            <a:r>
              <a:rPr lang="en-US" sz="2800">
                <a:solidFill>
                  <a:srgbClr val="1B1B3A"/>
                </a:solidFill>
                <a:latin typeface="DM Sans"/>
                <a:ea typeface="DM Sans"/>
                <a:cs typeface="DM Sans"/>
                <a:sym typeface="DM Sans"/>
              </a:rPr>
              <a:t> de la </a:t>
            </a:r>
            <a:r>
              <a:rPr lang="en-US" sz="2800" err="1">
                <a:solidFill>
                  <a:srgbClr val="1B1B3A"/>
                </a:solidFill>
                <a:latin typeface="DM Sans"/>
                <a:ea typeface="DM Sans"/>
                <a:cs typeface="DM Sans"/>
                <a:sym typeface="DM Sans"/>
              </a:rPr>
              <a:t>même</a:t>
            </a:r>
            <a:r>
              <a:rPr lang="en-US" sz="2800">
                <a:solidFill>
                  <a:srgbClr val="1B1B3A"/>
                </a:solidFill>
                <a:latin typeface="DM Sans"/>
                <a:ea typeface="DM Sans"/>
                <a:cs typeface="DM Sans"/>
                <a:sym typeface="DM Sans"/>
              </a:rPr>
              <a:t> façon (</a:t>
            </a:r>
            <a:r>
              <a:rPr lang="en-US" sz="2800" err="1">
                <a:solidFill>
                  <a:srgbClr val="1B1B3A"/>
                </a:solidFill>
                <a:latin typeface="DM Sans"/>
                <a:ea typeface="DM Sans"/>
                <a:cs typeface="DM Sans"/>
                <a:sym typeface="DM Sans"/>
              </a:rPr>
              <a:t>traitement</a:t>
            </a:r>
            <a:r>
              <a:rPr lang="en-US" sz="2800">
                <a:solidFill>
                  <a:srgbClr val="1B1B3A"/>
                </a:solidFill>
                <a:latin typeface="DM Sans"/>
                <a:ea typeface="DM Sans"/>
                <a:cs typeface="DM Sans"/>
                <a:sym typeface="DM Sans"/>
              </a:rPr>
              <a:t> </a:t>
            </a:r>
            <a:r>
              <a:rPr lang="en-US" sz="2800" err="1">
                <a:solidFill>
                  <a:srgbClr val="1B1B3A"/>
                </a:solidFill>
                <a:latin typeface="DM Sans"/>
                <a:ea typeface="DM Sans"/>
                <a:cs typeface="DM Sans"/>
                <a:sym typeface="DM Sans"/>
              </a:rPr>
              <a:t>égal</a:t>
            </a:r>
            <a:r>
              <a:rPr lang="en-US" sz="2800">
                <a:solidFill>
                  <a:srgbClr val="1B1B3A"/>
                </a:solidFill>
                <a:latin typeface="DM Sans"/>
                <a:ea typeface="DM Sans"/>
                <a:cs typeface="DM Sans"/>
                <a:sym typeface="DM Sans"/>
              </a:rPr>
              <a:t>), </a:t>
            </a:r>
            <a:endParaRPr lang="en-US" sz="2800">
              <a:solidFill>
                <a:srgbClr val="1B1B3A"/>
              </a:solidFill>
              <a:latin typeface="DM Sans"/>
              <a:ea typeface="DM Sans"/>
              <a:cs typeface="DM Sans"/>
            </a:endParaRPr>
          </a:p>
        </p:txBody>
      </p:sp>
      <p:sp>
        <p:nvSpPr>
          <p:cNvPr id="8" name="TextBox 8"/>
          <p:cNvSpPr txBox="1"/>
          <p:nvPr/>
        </p:nvSpPr>
        <p:spPr>
          <a:xfrm>
            <a:off x="1977795" y="9387822"/>
            <a:ext cx="6422049" cy="306705"/>
          </a:xfrm>
          <a:prstGeom prst="rect">
            <a:avLst/>
          </a:prstGeom>
        </p:spPr>
        <p:txBody>
          <a:bodyPr lIns="0" tIns="0" rIns="0" bIns="0" rtlCol="0" anchor="t">
            <a:spAutoFit/>
          </a:bodyPr>
          <a:lstStyle/>
          <a:p>
            <a:pPr algn="r">
              <a:lnSpc>
                <a:spcPts val="2519"/>
              </a:lnSpc>
            </a:pPr>
            <a:r>
              <a:rPr lang="en-US" sz="1750">
                <a:solidFill>
                  <a:srgbClr val="1B1B3A"/>
                </a:solidFill>
                <a:latin typeface="DM Sans"/>
                <a:ea typeface="DM Sans"/>
                <a:cs typeface="DM Sans"/>
                <a:sym typeface="DM Sans"/>
              </a:rPr>
              <a:t> (ORES, 2023, p. 39)</a:t>
            </a:r>
            <a:endParaRPr lang="en-US" sz="1799">
              <a:solidFill>
                <a:srgbClr val="1B1B3A"/>
              </a:solidFill>
              <a:latin typeface="DM Sans"/>
              <a:ea typeface="DM Sans"/>
              <a:cs typeface="DM Sans"/>
              <a:sym typeface="DM Sans"/>
            </a:endParaRPr>
          </a:p>
        </p:txBody>
      </p:sp>
      <p:sp>
        <p:nvSpPr>
          <p:cNvPr id="10" name="Freeform 6">
            <a:extLst>
              <a:ext uri="{FF2B5EF4-FFF2-40B4-BE49-F238E27FC236}">
                <a16:creationId xmlns:a16="http://schemas.microsoft.com/office/drawing/2014/main" id="{10D9BB16-6161-D2CC-B5C0-1054F24127CF}"/>
              </a:ext>
            </a:extLst>
          </p:cNvPr>
          <p:cNvSpPr/>
          <p:nvPr/>
        </p:nvSpPr>
        <p:spPr>
          <a:xfrm>
            <a:off x="6830072" y="4635554"/>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1" name="ZoneTexte 10">
            <a:extLst>
              <a:ext uri="{FF2B5EF4-FFF2-40B4-BE49-F238E27FC236}">
                <a16:creationId xmlns:a16="http://schemas.microsoft.com/office/drawing/2014/main" id="{16251231-4596-B3E7-3A02-FB67F865487F}"/>
              </a:ext>
            </a:extLst>
          </p:cNvPr>
          <p:cNvSpPr txBox="1"/>
          <p:nvPr/>
        </p:nvSpPr>
        <p:spPr>
          <a:xfrm>
            <a:off x="1020028" y="6537261"/>
            <a:ext cx="7364112" cy="2618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800" err="1">
                <a:solidFill>
                  <a:srgbClr val="1B1B3A"/>
                </a:solidFill>
                <a:latin typeface="DM Sans"/>
              </a:rPr>
              <a:t>mais</a:t>
            </a:r>
            <a:r>
              <a:rPr lang="en-US" sz="2800">
                <a:solidFill>
                  <a:srgbClr val="1B1B3A"/>
                </a:solidFill>
                <a:latin typeface="DM Sans"/>
              </a:rPr>
              <a:t> </a:t>
            </a:r>
            <a:r>
              <a:rPr lang="en-US" sz="2800" err="1">
                <a:solidFill>
                  <a:srgbClr val="1B1B3A"/>
                </a:solidFill>
                <a:latin typeface="DM Sans"/>
              </a:rPr>
              <a:t>plutôt</a:t>
            </a:r>
            <a:r>
              <a:rPr lang="en-US" sz="2800">
                <a:solidFill>
                  <a:srgbClr val="1B1B3A"/>
                </a:solidFill>
                <a:latin typeface="DM Sans"/>
              </a:rPr>
              <a:t> de </a:t>
            </a:r>
            <a:r>
              <a:rPr lang="en-US" sz="2800" b="1">
                <a:solidFill>
                  <a:srgbClr val="1B1B3A"/>
                </a:solidFill>
                <a:latin typeface="DM Sans"/>
              </a:rPr>
              <a:t>prendre </a:t>
            </a:r>
            <a:r>
              <a:rPr lang="en-US" sz="2800" b="1" err="1">
                <a:solidFill>
                  <a:srgbClr val="1B1B3A"/>
                </a:solidFill>
                <a:latin typeface="DM Sans"/>
              </a:rPr>
              <a:t>en</a:t>
            </a:r>
            <a:r>
              <a:rPr lang="en-US" sz="2800" b="1">
                <a:solidFill>
                  <a:srgbClr val="1B1B3A"/>
                </a:solidFill>
                <a:latin typeface="DM Sans"/>
              </a:rPr>
              <a:t> </a:t>
            </a:r>
            <a:r>
              <a:rPr lang="en-US" sz="2800" b="1" err="1">
                <a:solidFill>
                  <a:srgbClr val="1B1B3A"/>
                </a:solidFill>
                <a:latin typeface="DM Sans"/>
              </a:rPr>
              <a:t>considération</a:t>
            </a:r>
            <a:r>
              <a:rPr lang="en-US" sz="2800" b="1">
                <a:solidFill>
                  <a:srgbClr val="1B1B3A"/>
                </a:solidFill>
                <a:latin typeface="DM Sans"/>
              </a:rPr>
              <a:t> </a:t>
            </a:r>
            <a:r>
              <a:rPr lang="en-US" sz="2800" b="1" err="1">
                <a:solidFill>
                  <a:srgbClr val="1B1B3A"/>
                </a:solidFill>
                <a:latin typeface="DM Sans"/>
              </a:rPr>
              <a:t>leurs</a:t>
            </a:r>
            <a:r>
              <a:rPr lang="en-US" sz="2800" b="1">
                <a:solidFill>
                  <a:srgbClr val="1B1B3A"/>
                </a:solidFill>
                <a:latin typeface="DM Sans"/>
              </a:rPr>
              <a:t> </a:t>
            </a:r>
            <a:r>
              <a:rPr lang="en-US" sz="2800" b="1" err="1">
                <a:solidFill>
                  <a:srgbClr val="1B1B3A"/>
                </a:solidFill>
                <a:latin typeface="DM Sans"/>
              </a:rPr>
              <a:t>différences</a:t>
            </a:r>
            <a:r>
              <a:rPr lang="en-US" sz="2800" b="1">
                <a:solidFill>
                  <a:srgbClr val="1B1B3A"/>
                </a:solidFill>
                <a:latin typeface="DM Sans"/>
              </a:rPr>
              <a:t> </a:t>
            </a:r>
            <a:r>
              <a:rPr lang="en-US" sz="2800">
                <a:solidFill>
                  <a:srgbClr val="1B1B3A"/>
                </a:solidFill>
                <a:latin typeface="DM Sans"/>
              </a:rPr>
              <a:t>et de se donner les </a:t>
            </a:r>
            <a:r>
              <a:rPr lang="en-US" sz="2800" err="1">
                <a:solidFill>
                  <a:srgbClr val="1B1B3A"/>
                </a:solidFill>
                <a:latin typeface="DM Sans"/>
              </a:rPr>
              <a:t>moyens</a:t>
            </a:r>
            <a:r>
              <a:rPr lang="en-US" sz="2800">
                <a:solidFill>
                  <a:srgbClr val="1B1B3A"/>
                </a:solidFill>
                <a:latin typeface="DM Sans"/>
              </a:rPr>
              <a:t> </a:t>
            </a:r>
            <a:r>
              <a:rPr lang="en-US" sz="2800" err="1">
                <a:solidFill>
                  <a:srgbClr val="1B1B3A"/>
                </a:solidFill>
                <a:latin typeface="DM Sans"/>
              </a:rPr>
              <a:t>d’</a:t>
            </a:r>
            <a:r>
              <a:rPr lang="en-US" sz="2800" b="1" err="1">
                <a:solidFill>
                  <a:srgbClr val="1B1B3A"/>
                </a:solidFill>
                <a:latin typeface="DM Sans"/>
              </a:rPr>
              <a:t>amoindrir</a:t>
            </a:r>
            <a:r>
              <a:rPr lang="en-US" sz="2800" b="1">
                <a:solidFill>
                  <a:srgbClr val="1B1B3A"/>
                </a:solidFill>
                <a:latin typeface="DM Sans"/>
              </a:rPr>
              <a:t> les obstacles</a:t>
            </a:r>
            <a:r>
              <a:rPr lang="en-US" sz="2800">
                <a:solidFill>
                  <a:srgbClr val="1B1B3A"/>
                </a:solidFill>
                <a:latin typeface="DM Sans"/>
              </a:rPr>
              <a:t> </a:t>
            </a:r>
            <a:r>
              <a:rPr lang="en-US" sz="2800" err="1">
                <a:solidFill>
                  <a:srgbClr val="1B1B3A"/>
                </a:solidFill>
                <a:latin typeface="DM Sans"/>
              </a:rPr>
              <a:t>ou</a:t>
            </a:r>
            <a:r>
              <a:rPr lang="en-US" sz="2800">
                <a:solidFill>
                  <a:srgbClr val="1B1B3A"/>
                </a:solidFill>
                <a:latin typeface="DM Sans"/>
              </a:rPr>
              <a:t> de </a:t>
            </a:r>
            <a:r>
              <a:rPr lang="en-US" sz="2800" b="1" err="1">
                <a:solidFill>
                  <a:srgbClr val="1B1B3A"/>
                </a:solidFill>
                <a:latin typeface="DM Sans"/>
              </a:rPr>
              <a:t>répondre</a:t>
            </a:r>
            <a:r>
              <a:rPr lang="en-US" sz="2800" b="1">
                <a:solidFill>
                  <a:srgbClr val="1B1B3A"/>
                </a:solidFill>
                <a:latin typeface="DM Sans"/>
              </a:rPr>
              <a:t> à </a:t>
            </a:r>
            <a:r>
              <a:rPr lang="en-US" sz="2800" b="1" err="1">
                <a:solidFill>
                  <a:srgbClr val="1B1B3A"/>
                </a:solidFill>
                <a:latin typeface="DM Sans"/>
              </a:rPr>
              <a:t>leurs</a:t>
            </a:r>
            <a:r>
              <a:rPr lang="en-US" sz="2800" b="1">
                <a:solidFill>
                  <a:srgbClr val="1B1B3A"/>
                </a:solidFill>
                <a:latin typeface="DM Sans"/>
              </a:rPr>
              <a:t> </a:t>
            </a:r>
            <a:r>
              <a:rPr lang="en-US" sz="2800" b="1" err="1">
                <a:solidFill>
                  <a:srgbClr val="1B1B3A"/>
                </a:solidFill>
                <a:latin typeface="DM Sans"/>
              </a:rPr>
              <a:t>besoins</a:t>
            </a:r>
            <a:r>
              <a:rPr lang="en-US" sz="2800" b="1">
                <a:solidFill>
                  <a:srgbClr val="1B1B3A"/>
                </a:solidFill>
                <a:latin typeface="DM Sans"/>
              </a:rPr>
              <a:t> </a:t>
            </a:r>
            <a:r>
              <a:rPr lang="en-US" sz="2800" err="1">
                <a:solidFill>
                  <a:srgbClr val="1B1B3A"/>
                </a:solidFill>
                <a:latin typeface="DM Sans"/>
              </a:rPr>
              <a:t>spécifiques</a:t>
            </a:r>
            <a:r>
              <a:rPr lang="en-US" sz="2800">
                <a:solidFill>
                  <a:srgbClr val="1B1B3A"/>
                </a:solidFill>
                <a:latin typeface="DM Sans"/>
              </a:rPr>
              <a:t>. »</a:t>
            </a:r>
            <a:endParaRPr lang="fr-FR" sz="2800">
              <a:solidFill>
                <a:srgbClr val="1B1B3A"/>
              </a:solidFill>
              <a:latin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42559" y="0"/>
            <a:ext cx="9245441" cy="10287000"/>
          </a:xfrm>
          <a:custGeom>
            <a:avLst/>
            <a:gdLst/>
            <a:ahLst/>
            <a:cxnLst/>
            <a:rect l="l" t="t" r="r" b="b"/>
            <a:pathLst>
              <a:path w="9245441" h="10287000">
                <a:moveTo>
                  <a:pt x="0" y="0"/>
                </a:moveTo>
                <a:lnTo>
                  <a:pt x="9245441" y="0"/>
                </a:lnTo>
                <a:lnTo>
                  <a:pt x="9245441" y="10287000"/>
                </a:lnTo>
                <a:lnTo>
                  <a:pt x="0" y="10287000"/>
                </a:lnTo>
                <a:lnTo>
                  <a:pt x="0" y="0"/>
                </a:lnTo>
                <a:close/>
              </a:path>
            </a:pathLst>
          </a:custGeom>
          <a:blipFill>
            <a:blip r:embed="rId3"/>
            <a:stretch>
              <a:fillRect/>
            </a:stretch>
          </a:blipFill>
        </p:spPr>
        <p:txBody>
          <a:bodyPr/>
          <a:lstStyle/>
          <a:p>
            <a:endParaRPr lang="fr-CA"/>
          </a:p>
        </p:txBody>
      </p:sp>
      <p:grpSp>
        <p:nvGrpSpPr>
          <p:cNvPr id="3" name="Group 3"/>
          <p:cNvGrpSpPr/>
          <p:nvPr/>
        </p:nvGrpSpPr>
        <p:grpSpPr>
          <a:xfrm>
            <a:off x="0" y="0"/>
            <a:ext cx="7747871" cy="3173940"/>
            <a:chOff x="0" y="0"/>
            <a:chExt cx="2040592" cy="835935"/>
          </a:xfrm>
        </p:grpSpPr>
        <p:sp>
          <p:nvSpPr>
            <p:cNvPr id="4" name="Freeform 4"/>
            <p:cNvSpPr/>
            <p:nvPr/>
          </p:nvSpPr>
          <p:spPr>
            <a:xfrm>
              <a:off x="0" y="0"/>
              <a:ext cx="2040592" cy="835935"/>
            </a:xfrm>
            <a:custGeom>
              <a:avLst/>
              <a:gdLst/>
              <a:ahLst/>
              <a:cxnLst/>
              <a:rect l="l" t="t" r="r" b="b"/>
              <a:pathLst>
                <a:path w="2040592" h="835935">
                  <a:moveTo>
                    <a:pt x="0" y="0"/>
                  </a:moveTo>
                  <a:lnTo>
                    <a:pt x="2040592" y="0"/>
                  </a:lnTo>
                  <a:lnTo>
                    <a:pt x="2040592" y="835935"/>
                  </a:lnTo>
                  <a:lnTo>
                    <a:pt x="0" y="835935"/>
                  </a:lnTo>
                  <a:close/>
                </a:path>
              </a:pathLst>
            </a:custGeom>
            <a:solidFill>
              <a:srgbClr val="9EE7C7"/>
            </a:solidFill>
          </p:spPr>
          <p:txBody>
            <a:bodyPr/>
            <a:lstStyle/>
            <a:p>
              <a:endParaRPr lang="fr-CA"/>
            </a:p>
          </p:txBody>
        </p:sp>
        <p:sp>
          <p:nvSpPr>
            <p:cNvPr id="5" name="TextBox 5"/>
            <p:cNvSpPr txBox="1"/>
            <p:nvPr/>
          </p:nvSpPr>
          <p:spPr>
            <a:xfrm>
              <a:off x="0" y="-38100"/>
              <a:ext cx="2040592" cy="874035"/>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028700" y="989818"/>
            <a:ext cx="6530069" cy="1663065"/>
          </a:xfrm>
          <a:prstGeom prst="rect">
            <a:avLst/>
          </a:prstGeom>
        </p:spPr>
        <p:txBody>
          <a:bodyPr lIns="0" tIns="0" rIns="0" bIns="0" rtlCol="0" anchor="t">
            <a:spAutoFit/>
          </a:bodyPr>
          <a:lstStyle/>
          <a:p>
            <a:pPr algn="l">
              <a:lnSpc>
                <a:spcPts val="6480"/>
              </a:lnSpc>
            </a:pPr>
            <a:r>
              <a:rPr lang="en-US" sz="6000" b="1">
                <a:solidFill>
                  <a:srgbClr val="1B1B3A"/>
                </a:solidFill>
                <a:latin typeface="DM Sans Bold"/>
                <a:ea typeface="DM Sans Bold"/>
                <a:cs typeface="DM Sans Bold"/>
                <a:sym typeface="DM Sans Bold"/>
              </a:rPr>
              <a:t>L’inclusion </a:t>
            </a:r>
            <a:r>
              <a:rPr lang="en-US" sz="6000">
                <a:solidFill>
                  <a:srgbClr val="1B1B3A"/>
                </a:solidFill>
                <a:latin typeface="DM Sans"/>
                <a:ea typeface="DM Sans"/>
                <a:cs typeface="DM Sans"/>
                <a:sym typeface="DM Sans"/>
              </a:rPr>
              <a:t>: une vision commune</a:t>
            </a:r>
          </a:p>
        </p:txBody>
      </p:sp>
      <p:sp>
        <p:nvSpPr>
          <p:cNvPr id="7" name="TextBox 7"/>
          <p:cNvSpPr txBox="1"/>
          <p:nvPr/>
        </p:nvSpPr>
        <p:spPr>
          <a:xfrm>
            <a:off x="1028700" y="4366744"/>
            <a:ext cx="5931984" cy="3837589"/>
          </a:xfrm>
          <a:prstGeom prst="rect">
            <a:avLst/>
          </a:prstGeom>
        </p:spPr>
        <p:txBody>
          <a:bodyPr wrap="square" lIns="0" tIns="0" rIns="0" bIns="0" rtlCol="0" anchor="t">
            <a:spAutoFit/>
          </a:bodyPr>
          <a:lstStyle/>
          <a:p>
            <a:pPr>
              <a:lnSpc>
                <a:spcPts val="7200"/>
              </a:lnSpc>
            </a:pPr>
            <a:r>
              <a:rPr lang="en-US" sz="4800" dirty="0">
                <a:solidFill>
                  <a:srgbClr val="1B1B3A"/>
                </a:solidFill>
                <a:latin typeface="DM Sans"/>
                <a:ea typeface="DM Sans"/>
                <a:cs typeface="DM Sans"/>
                <a:sym typeface="DM Sans"/>
              </a:rPr>
              <a:t>Comment y arriver ?</a:t>
            </a:r>
          </a:p>
          <a:p>
            <a:pPr algn="l">
              <a:lnSpc>
                <a:spcPts val="4199"/>
              </a:lnSpc>
            </a:pPr>
            <a:endParaRPr lang="en-US" sz="4800">
              <a:solidFill>
                <a:srgbClr val="1B1B3A"/>
              </a:solidFill>
              <a:latin typeface="DM Sans"/>
              <a:ea typeface="DM Sans"/>
              <a:cs typeface="DM Sans"/>
              <a:sym typeface="DM Sans"/>
            </a:endParaRPr>
          </a:p>
          <a:p>
            <a:pPr marL="906780" lvl="1" indent="-453390" algn="l">
              <a:lnSpc>
                <a:spcPts val="6300"/>
              </a:lnSpc>
              <a:buFont typeface="Arial"/>
              <a:buChar char="•"/>
            </a:pPr>
            <a:r>
              <a:rPr lang="en-US" sz="4200" dirty="0" err="1">
                <a:solidFill>
                  <a:srgbClr val="1B1B3A"/>
                </a:solidFill>
                <a:latin typeface="DM Sans"/>
                <a:ea typeface="DM Sans"/>
                <a:cs typeface="DM Sans"/>
                <a:sym typeface="DM Sans"/>
              </a:rPr>
              <a:t>S’informer</a:t>
            </a:r>
            <a:endParaRPr lang="en-US" sz="4200" dirty="0" err="1">
              <a:solidFill>
                <a:srgbClr val="1B1B3A"/>
              </a:solidFill>
              <a:latin typeface="DM Sans"/>
              <a:ea typeface="DM Sans"/>
              <a:cs typeface="DM Sans"/>
            </a:endParaRPr>
          </a:p>
          <a:p>
            <a:pPr marL="906780" lvl="1" indent="-453390" algn="l">
              <a:lnSpc>
                <a:spcPts val="6300"/>
              </a:lnSpc>
              <a:buFont typeface="Arial"/>
              <a:buChar char="•"/>
            </a:pPr>
            <a:r>
              <a:rPr lang="en-US" sz="4200" dirty="0">
                <a:solidFill>
                  <a:srgbClr val="1B1B3A"/>
                </a:solidFill>
                <a:latin typeface="DM Sans"/>
                <a:ea typeface="DM Sans"/>
                <a:cs typeface="DM Sans"/>
                <a:sym typeface="DM Sans"/>
              </a:rPr>
              <a:t>Se former</a:t>
            </a:r>
            <a:endParaRPr lang="en-US" sz="4200" dirty="0">
              <a:solidFill>
                <a:srgbClr val="1B1B3A"/>
              </a:solidFill>
              <a:latin typeface="DM Sans"/>
              <a:ea typeface="DM Sans"/>
              <a:cs typeface="DM Sans"/>
            </a:endParaRPr>
          </a:p>
          <a:p>
            <a:pPr marL="906780" lvl="1" indent="-453390" algn="l">
              <a:lnSpc>
                <a:spcPts val="6300"/>
              </a:lnSpc>
              <a:buFont typeface="Arial"/>
              <a:buChar char="•"/>
            </a:pPr>
            <a:r>
              <a:rPr lang="en-US" sz="4200" dirty="0" err="1">
                <a:solidFill>
                  <a:srgbClr val="1B1B3A"/>
                </a:solidFill>
                <a:latin typeface="DM Sans"/>
                <a:ea typeface="DM Sans"/>
                <a:cs typeface="DM Sans"/>
                <a:sym typeface="DM Sans"/>
              </a:rPr>
              <a:t>Ouvrir</a:t>
            </a:r>
            <a:r>
              <a:rPr lang="en-US" sz="4200" dirty="0">
                <a:solidFill>
                  <a:srgbClr val="1B1B3A"/>
                </a:solidFill>
                <a:latin typeface="DM Sans"/>
                <a:ea typeface="DM Sans"/>
                <a:cs typeface="DM Sans"/>
                <a:sym typeface="DM Sans"/>
              </a:rPr>
              <a:t> la discussion</a:t>
            </a:r>
            <a:endParaRPr lang="en-US" sz="4200" dirty="0">
              <a:solidFill>
                <a:srgbClr val="1B1B3A"/>
              </a:solidFill>
              <a:latin typeface="DM Sans"/>
              <a:ea typeface="DM Sans"/>
              <a:cs typeface="DM Sans"/>
            </a:endParaRPr>
          </a:p>
        </p:txBody>
      </p:sp>
      <p:sp>
        <p:nvSpPr>
          <p:cNvPr id="8" name="Freeform 8"/>
          <p:cNvSpPr/>
          <p:nvPr/>
        </p:nvSpPr>
        <p:spPr>
          <a:xfrm>
            <a:off x="6965078" y="3959549"/>
            <a:ext cx="1565587" cy="1542103"/>
          </a:xfrm>
          <a:custGeom>
            <a:avLst/>
            <a:gdLst/>
            <a:ahLst/>
            <a:cxnLst/>
            <a:rect l="l" t="t" r="r" b="b"/>
            <a:pathLst>
              <a:path w="1565587" h="1542103">
                <a:moveTo>
                  <a:pt x="0" y="0"/>
                </a:moveTo>
                <a:lnTo>
                  <a:pt x="1565587" y="0"/>
                </a:lnTo>
                <a:lnTo>
                  <a:pt x="1565587" y="1542103"/>
                </a:lnTo>
                <a:lnTo>
                  <a:pt x="0" y="1542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50294" y="0"/>
            <a:ext cx="14387413" cy="10287000"/>
          </a:xfrm>
          <a:custGeom>
            <a:avLst/>
            <a:gdLst/>
            <a:ahLst/>
            <a:cxnLst/>
            <a:rect l="l" t="t" r="r" b="b"/>
            <a:pathLst>
              <a:path w="14387413" h="10287000">
                <a:moveTo>
                  <a:pt x="0" y="0"/>
                </a:moveTo>
                <a:lnTo>
                  <a:pt x="14387412" y="0"/>
                </a:lnTo>
                <a:lnTo>
                  <a:pt x="14387412" y="10287000"/>
                </a:lnTo>
                <a:lnTo>
                  <a:pt x="0" y="10287000"/>
                </a:lnTo>
                <a:lnTo>
                  <a:pt x="0" y="0"/>
                </a:lnTo>
                <a:close/>
              </a:path>
            </a:pathLst>
          </a:custGeom>
          <a:blipFill>
            <a:blip r:embed="rId3"/>
            <a:stretch>
              <a:fillRect/>
            </a:stretch>
          </a:blipFill>
        </p:spPr>
        <p:txBody>
          <a:bodyPr/>
          <a:lstStyle/>
          <a:p>
            <a:endParaRPr lang="fr-CA"/>
          </a:p>
        </p:txBody>
      </p:sp>
      <p:sp>
        <p:nvSpPr>
          <p:cNvPr id="4" name="Freeform 8">
            <a:extLst>
              <a:ext uri="{FF2B5EF4-FFF2-40B4-BE49-F238E27FC236}">
                <a16:creationId xmlns:a16="http://schemas.microsoft.com/office/drawing/2014/main" id="{3646C560-CA99-B620-0076-43D34E433A70}"/>
              </a:ext>
            </a:extLst>
          </p:cNvPr>
          <p:cNvSpPr/>
          <p:nvPr/>
        </p:nvSpPr>
        <p:spPr>
          <a:xfrm>
            <a:off x="16356728" y="340049"/>
            <a:ext cx="1565587" cy="1542103"/>
          </a:xfrm>
          <a:custGeom>
            <a:avLst/>
            <a:gdLst/>
            <a:ahLst/>
            <a:cxnLst/>
            <a:rect l="l" t="t" r="r" b="b"/>
            <a:pathLst>
              <a:path w="1565587" h="1542103">
                <a:moveTo>
                  <a:pt x="0" y="0"/>
                </a:moveTo>
                <a:lnTo>
                  <a:pt x="1565587" y="0"/>
                </a:lnTo>
                <a:lnTo>
                  <a:pt x="1565587" y="1542103"/>
                </a:lnTo>
                <a:lnTo>
                  <a:pt x="0" y="1542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sp>
        <p:nvSpPr>
          <p:cNvPr id="2" name="Freeform 2"/>
          <p:cNvSpPr/>
          <p:nvPr/>
        </p:nvSpPr>
        <p:spPr>
          <a:xfrm>
            <a:off x="8112136" y="0"/>
            <a:ext cx="10175864" cy="10531296"/>
          </a:xfrm>
          <a:custGeom>
            <a:avLst/>
            <a:gdLst/>
            <a:ahLst/>
            <a:cxnLst/>
            <a:rect l="l" t="t" r="r" b="b"/>
            <a:pathLst>
              <a:path w="10175864" h="10531296">
                <a:moveTo>
                  <a:pt x="0" y="0"/>
                </a:moveTo>
                <a:lnTo>
                  <a:pt x="10175864" y="0"/>
                </a:lnTo>
                <a:lnTo>
                  <a:pt x="10175864" y="10531296"/>
                </a:lnTo>
                <a:lnTo>
                  <a:pt x="0" y="10531296"/>
                </a:lnTo>
                <a:lnTo>
                  <a:pt x="0" y="0"/>
                </a:lnTo>
                <a:close/>
              </a:path>
            </a:pathLst>
          </a:custGeom>
          <a:blipFill>
            <a:blip r:embed="rId3"/>
            <a:stretch>
              <a:fillRect/>
            </a:stretch>
          </a:blipFill>
        </p:spPr>
        <p:txBody>
          <a:bodyPr/>
          <a:lstStyle/>
          <a:p>
            <a:endParaRPr lang="fr-CA"/>
          </a:p>
        </p:txBody>
      </p:sp>
      <p:sp>
        <p:nvSpPr>
          <p:cNvPr id="3" name="TextBox 3"/>
          <p:cNvSpPr txBox="1"/>
          <p:nvPr/>
        </p:nvSpPr>
        <p:spPr>
          <a:xfrm>
            <a:off x="1028700" y="989818"/>
            <a:ext cx="7181150" cy="24822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L’EDI, une </a:t>
            </a:r>
            <a:r>
              <a:rPr lang="en-US" sz="6000" b="1">
                <a:solidFill>
                  <a:srgbClr val="1B1B3A"/>
                </a:solidFill>
                <a:latin typeface="DM Sans Bold"/>
                <a:ea typeface="DM Sans Bold"/>
                <a:cs typeface="DM Sans Bold"/>
                <a:sym typeface="DM Sans Bold"/>
              </a:rPr>
              <a:t>responsabilité partagée</a:t>
            </a:r>
          </a:p>
        </p:txBody>
      </p:sp>
      <p:sp>
        <p:nvSpPr>
          <p:cNvPr id="4" name="TextBox 4"/>
          <p:cNvSpPr txBox="1"/>
          <p:nvPr/>
        </p:nvSpPr>
        <p:spPr>
          <a:xfrm>
            <a:off x="1028700" y="4319270"/>
            <a:ext cx="6422049" cy="4939030"/>
          </a:xfrm>
          <a:prstGeom prst="rect">
            <a:avLst/>
          </a:prstGeom>
        </p:spPr>
        <p:txBody>
          <a:bodyPr lIns="0" tIns="0" rIns="0" bIns="0" rtlCol="0" anchor="t">
            <a:spAutoFit/>
          </a:bodyPr>
          <a:lstStyle/>
          <a:p>
            <a:pPr algn="ctr">
              <a:lnSpc>
                <a:spcPts val="3919"/>
              </a:lnSpc>
            </a:pPr>
            <a:r>
              <a:rPr lang="en-US" sz="2799">
                <a:solidFill>
                  <a:srgbClr val="1B1B3A"/>
                </a:solidFill>
                <a:latin typeface="DM Sans"/>
                <a:ea typeface="DM Sans"/>
                <a:cs typeface="DM Sans"/>
                <a:sym typeface="DM Sans"/>
              </a:rPr>
              <a:t>« Ce passage de la vision intégrative à la vision inclusive implique une </a:t>
            </a:r>
            <a:r>
              <a:rPr lang="en-US" sz="2799" b="1">
                <a:solidFill>
                  <a:srgbClr val="1B1B3A"/>
                </a:solidFill>
                <a:latin typeface="DM Sans Bold"/>
                <a:ea typeface="DM Sans Bold"/>
                <a:cs typeface="DM Sans Bold"/>
                <a:sym typeface="DM Sans Bold"/>
              </a:rPr>
              <a:t>réorganisation des services d’aide à l’apprentissage</a:t>
            </a:r>
            <a:r>
              <a:rPr lang="en-US" sz="2799">
                <a:solidFill>
                  <a:srgbClr val="1B1B3A"/>
                </a:solidFill>
                <a:latin typeface="DM Sans"/>
                <a:ea typeface="DM Sans"/>
                <a:cs typeface="DM Sans"/>
                <a:sym typeface="DM Sans"/>
              </a:rPr>
              <a:t> afin qu’ils tiennent compte de la diversité des personnes et des parcours étudiants de manière globale. Pour ce faire, il est possible de s’appuyer sur le </a:t>
            </a:r>
            <a:r>
              <a:rPr lang="en-US" sz="2799" b="1">
                <a:solidFill>
                  <a:srgbClr val="1B1B3A"/>
                </a:solidFill>
                <a:latin typeface="DM Sans Bold"/>
                <a:ea typeface="DM Sans Bold"/>
                <a:cs typeface="DM Sans Bold"/>
                <a:sym typeface="DM Sans Bold"/>
              </a:rPr>
              <a:t>modèle RAI</a:t>
            </a:r>
            <a:r>
              <a:rPr lang="en-US" sz="2799">
                <a:solidFill>
                  <a:srgbClr val="1B1B3A"/>
                </a:solidFill>
                <a:latin typeface="DM Sans"/>
                <a:ea typeface="DM Sans"/>
                <a:cs typeface="DM Sans"/>
                <a:sym typeface="DM Sans"/>
              </a:rPr>
              <a:t>, qui convient à tous les ordres d’enseignement. »</a:t>
            </a:r>
          </a:p>
        </p:txBody>
      </p:sp>
      <p:sp>
        <p:nvSpPr>
          <p:cNvPr id="5" name="TextBox 5"/>
          <p:cNvSpPr txBox="1"/>
          <p:nvPr/>
        </p:nvSpPr>
        <p:spPr>
          <a:xfrm>
            <a:off x="1028700" y="9431801"/>
            <a:ext cx="6422049" cy="306705"/>
          </a:xfrm>
          <a:prstGeom prst="rect">
            <a:avLst/>
          </a:prstGeom>
        </p:spPr>
        <p:txBody>
          <a:bodyPr lIns="0" tIns="0" rIns="0" bIns="0" rtlCol="0" anchor="t">
            <a:spAutoFit/>
          </a:bodyPr>
          <a:lstStyle/>
          <a:p>
            <a:pPr algn="r">
              <a:lnSpc>
                <a:spcPts val="2519"/>
              </a:lnSpc>
            </a:pPr>
            <a:r>
              <a:rPr lang="en-US" sz="1799">
                <a:solidFill>
                  <a:srgbClr val="1B1B3A"/>
                </a:solidFill>
                <a:latin typeface="DM Sans"/>
                <a:ea typeface="DM Sans"/>
                <a:cs typeface="DM Sans"/>
                <a:sym typeface="DM Sans"/>
              </a:rPr>
              <a:t> (Bissonnette, 2020)</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grpSp>
        <p:nvGrpSpPr>
          <p:cNvPr id="2" name="Group 2"/>
          <p:cNvGrpSpPr/>
          <p:nvPr/>
        </p:nvGrpSpPr>
        <p:grpSpPr>
          <a:xfrm>
            <a:off x="10287079" y="0"/>
            <a:ext cx="8000921" cy="10287000"/>
            <a:chOff x="0" y="0"/>
            <a:chExt cx="2107238" cy="2709333"/>
          </a:xfrm>
        </p:grpSpPr>
        <p:sp>
          <p:nvSpPr>
            <p:cNvPr id="3" name="Freeform 3"/>
            <p:cNvSpPr/>
            <p:nvPr/>
          </p:nvSpPr>
          <p:spPr>
            <a:xfrm>
              <a:off x="0" y="0"/>
              <a:ext cx="2107238" cy="2709333"/>
            </a:xfrm>
            <a:custGeom>
              <a:avLst/>
              <a:gdLst/>
              <a:ahLst/>
              <a:cxnLst/>
              <a:rect l="l" t="t" r="r" b="b"/>
              <a:pathLst>
                <a:path w="2107238" h="2709333">
                  <a:moveTo>
                    <a:pt x="0" y="0"/>
                  </a:moveTo>
                  <a:lnTo>
                    <a:pt x="2107238" y="0"/>
                  </a:lnTo>
                  <a:lnTo>
                    <a:pt x="2107238" y="2709333"/>
                  </a:lnTo>
                  <a:lnTo>
                    <a:pt x="0" y="2709333"/>
                  </a:lnTo>
                  <a:close/>
                </a:path>
              </a:pathLst>
            </a:custGeom>
            <a:solidFill>
              <a:srgbClr val="FFFFFF"/>
            </a:solidFill>
          </p:spPr>
          <p:txBody>
            <a:bodyPr/>
            <a:lstStyle/>
            <a:p>
              <a:endParaRPr lang="fr-CA"/>
            </a:p>
          </p:txBody>
        </p:sp>
        <p:sp>
          <p:nvSpPr>
            <p:cNvPr id="4" name="TextBox 4"/>
            <p:cNvSpPr txBox="1"/>
            <p:nvPr/>
          </p:nvSpPr>
          <p:spPr>
            <a:xfrm>
              <a:off x="0" y="-38100"/>
              <a:ext cx="2107238" cy="2747433"/>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a:off x="10387353" y="-1221790"/>
            <a:ext cx="7800373" cy="7527360"/>
          </a:xfrm>
          <a:custGeom>
            <a:avLst/>
            <a:gdLst/>
            <a:ahLst/>
            <a:cxnLst/>
            <a:rect l="l" t="t" r="r" b="b"/>
            <a:pathLst>
              <a:path w="7800373" h="7527360">
                <a:moveTo>
                  <a:pt x="0" y="0"/>
                </a:moveTo>
                <a:lnTo>
                  <a:pt x="7800373" y="0"/>
                </a:lnTo>
                <a:lnTo>
                  <a:pt x="7800373" y="7527360"/>
                </a:lnTo>
                <a:lnTo>
                  <a:pt x="0" y="7527360"/>
                </a:lnTo>
                <a:lnTo>
                  <a:pt x="0" y="0"/>
                </a:lnTo>
                <a:close/>
              </a:path>
            </a:pathLst>
          </a:custGeom>
          <a:blipFill>
            <a:blip r:embed="rId3"/>
            <a:stretch>
              <a:fillRect/>
            </a:stretch>
          </a:blipFill>
        </p:spPr>
        <p:txBody>
          <a:bodyPr/>
          <a:lstStyle/>
          <a:p>
            <a:endParaRPr lang="fr-CA"/>
          </a:p>
        </p:txBody>
      </p:sp>
      <p:sp>
        <p:nvSpPr>
          <p:cNvPr id="6" name="TextBox 6"/>
          <p:cNvSpPr txBox="1"/>
          <p:nvPr/>
        </p:nvSpPr>
        <p:spPr>
          <a:xfrm>
            <a:off x="1028700" y="989818"/>
            <a:ext cx="8434481" cy="24822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L’EDI, une</a:t>
            </a:r>
            <a:r>
              <a:rPr lang="en-US" sz="6000" b="1">
                <a:solidFill>
                  <a:srgbClr val="1B1B3A"/>
                </a:solidFill>
                <a:latin typeface="DM Sans Bold"/>
                <a:ea typeface="DM Sans Bold"/>
                <a:cs typeface="DM Sans Bold"/>
                <a:sym typeface="DM Sans Bold"/>
              </a:rPr>
              <a:t> responsabilité partagée</a:t>
            </a:r>
          </a:p>
        </p:txBody>
      </p:sp>
      <p:sp>
        <p:nvSpPr>
          <p:cNvPr id="7" name="TextBox 7"/>
          <p:cNvSpPr txBox="1"/>
          <p:nvPr/>
        </p:nvSpPr>
        <p:spPr>
          <a:xfrm>
            <a:off x="1047750" y="4619625"/>
            <a:ext cx="8619888" cy="4466416"/>
          </a:xfrm>
          <a:prstGeom prst="rect">
            <a:avLst/>
          </a:prstGeom>
        </p:spPr>
        <p:txBody>
          <a:bodyPr lIns="0" tIns="0" rIns="0" bIns="0" rtlCol="0" anchor="t">
            <a:spAutoFit/>
          </a:bodyPr>
          <a:lstStyle/>
          <a:p>
            <a:pPr algn="l">
              <a:lnSpc>
                <a:spcPts val="5040"/>
              </a:lnSpc>
            </a:pPr>
            <a:r>
              <a:rPr lang="en-US" sz="4000">
                <a:solidFill>
                  <a:srgbClr val="1B1B3A"/>
                </a:solidFill>
                <a:latin typeface="DM Sans"/>
                <a:ea typeface="DM Sans"/>
                <a:cs typeface="DM Sans"/>
                <a:sym typeface="DM Sans"/>
              </a:rPr>
              <a:t>Leadership </a:t>
            </a:r>
            <a:r>
              <a:rPr lang="en-US" sz="4000" err="1">
                <a:solidFill>
                  <a:srgbClr val="1B1B3A"/>
                </a:solidFill>
                <a:latin typeface="DM Sans"/>
                <a:ea typeface="DM Sans"/>
                <a:cs typeface="DM Sans"/>
                <a:sym typeface="DM Sans"/>
              </a:rPr>
              <a:t>inclusif</a:t>
            </a:r>
            <a:r>
              <a:rPr lang="en-US" sz="4000">
                <a:solidFill>
                  <a:srgbClr val="1B1B3A"/>
                </a:solidFill>
                <a:latin typeface="DM Sans"/>
                <a:ea typeface="DM Sans"/>
                <a:cs typeface="DM Sans"/>
                <a:sym typeface="DM Sans"/>
              </a:rPr>
              <a:t> : à qui le </a:t>
            </a:r>
            <a:r>
              <a:rPr lang="en-US" sz="4000" err="1">
                <a:solidFill>
                  <a:srgbClr val="1B1B3A"/>
                </a:solidFill>
                <a:latin typeface="DM Sans"/>
                <a:ea typeface="DM Sans"/>
                <a:cs typeface="DM Sans"/>
                <a:sym typeface="DM Sans"/>
              </a:rPr>
              <a:t>rôle</a:t>
            </a:r>
            <a:r>
              <a:rPr lang="en-US" sz="4000">
                <a:solidFill>
                  <a:srgbClr val="1B1B3A"/>
                </a:solidFill>
                <a:latin typeface="DM Sans"/>
                <a:ea typeface="DM Sans"/>
                <a:cs typeface="DM Sans"/>
                <a:sym typeface="DM Sans"/>
              </a:rPr>
              <a:t>?</a:t>
            </a:r>
          </a:p>
          <a:p>
            <a:pPr algn="l">
              <a:lnSpc>
                <a:spcPts val="4480"/>
              </a:lnSpc>
            </a:pPr>
            <a:endParaRPr lang="en-US" sz="3600">
              <a:solidFill>
                <a:srgbClr val="1B1B3A"/>
              </a:solidFill>
              <a:latin typeface="DM Sans"/>
              <a:ea typeface="DM Sans"/>
              <a:cs typeface="DM Sans"/>
              <a:sym typeface="DM Sans"/>
            </a:endParaRPr>
          </a:p>
          <a:p>
            <a:pPr marL="690880" lvl="1" indent="-345440">
              <a:lnSpc>
                <a:spcPct val="150000"/>
              </a:lnSpc>
              <a:buFont typeface="Arial"/>
              <a:buChar char="•"/>
            </a:pPr>
            <a:r>
              <a:rPr lang="en-US" sz="3600">
                <a:solidFill>
                  <a:srgbClr val="1B1B3A"/>
                </a:solidFill>
                <a:latin typeface="DM Sans"/>
                <a:ea typeface="DM Sans"/>
                <a:cs typeface="DM Sans"/>
                <a:sym typeface="DM Sans"/>
              </a:rPr>
              <a:t>La </a:t>
            </a:r>
            <a:r>
              <a:rPr lang="en-US" sz="3600" err="1">
                <a:solidFill>
                  <a:srgbClr val="1B1B3A"/>
                </a:solidFill>
                <a:latin typeface="DM Sans"/>
                <a:ea typeface="DM Sans"/>
                <a:cs typeface="DM Sans"/>
                <a:sym typeface="DM Sans"/>
              </a:rPr>
              <a:t>gouvernance</a:t>
            </a:r>
            <a:r>
              <a:rPr lang="en-US" sz="3600">
                <a:solidFill>
                  <a:srgbClr val="1B1B3A"/>
                </a:solidFill>
                <a:latin typeface="DM Sans"/>
                <a:ea typeface="DM Sans"/>
                <a:cs typeface="DM Sans"/>
                <a:sym typeface="DM Sans"/>
              </a:rPr>
              <a:t>?</a:t>
            </a:r>
            <a:endParaRPr lang="en-US" sz="3600">
              <a:solidFill>
                <a:srgbClr val="1B1B3A"/>
              </a:solidFill>
              <a:latin typeface="DM Sans"/>
              <a:ea typeface="DM Sans"/>
              <a:cs typeface="DM Sans"/>
            </a:endParaRPr>
          </a:p>
          <a:p>
            <a:pPr marL="690880" lvl="1" indent="-345440" algn="l">
              <a:lnSpc>
                <a:spcPct val="150000"/>
              </a:lnSpc>
              <a:buFont typeface="Arial"/>
              <a:buChar char="•"/>
            </a:pPr>
            <a:r>
              <a:rPr lang="en-US" sz="3600">
                <a:solidFill>
                  <a:srgbClr val="1B1B3A"/>
                </a:solidFill>
                <a:latin typeface="DM Sans"/>
                <a:ea typeface="DM Sans"/>
                <a:cs typeface="DM Sans"/>
                <a:sym typeface="DM Sans"/>
              </a:rPr>
              <a:t>Les </a:t>
            </a:r>
            <a:r>
              <a:rPr lang="en-US" sz="3600" err="1">
                <a:solidFill>
                  <a:srgbClr val="1B1B3A"/>
                </a:solidFill>
                <a:latin typeface="DM Sans"/>
                <a:ea typeface="DM Sans"/>
                <a:cs typeface="DM Sans"/>
                <a:sym typeface="DM Sans"/>
              </a:rPr>
              <a:t>regroupements</a:t>
            </a:r>
            <a:r>
              <a:rPr lang="en-US" sz="3600">
                <a:solidFill>
                  <a:srgbClr val="1B1B3A"/>
                </a:solidFill>
                <a:latin typeface="DM Sans"/>
                <a:ea typeface="DM Sans"/>
                <a:cs typeface="DM Sans"/>
                <a:sym typeface="DM Sans"/>
              </a:rPr>
              <a:t> </a:t>
            </a:r>
            <a:r>
              <a:rPr lang="en-US" sz="3600" err="1">
                <a:solidFill>
                  <a:srgbClr val="1B1B3A"/>
                </a:solidFill>
                <a:latin typeface="DM Sans"/>
                <a:ea typeface="DM Sans"/>
                <a:cs typeface="DM Sans"/>
                <a:sym typeface="DM Sans"/>
              </a:rPr>
              <a:t>étudiants</a:t>
            </a:r>
            <a:r>
              <a:rPr lang="en-US" sz="3600">
                <a:solidFill>
                  <a:srgbClr val="1B1B3A"/>
                </a:solidFill>
                <a:latin typeface="DM Sans"/>
                <a:ea typeface="DM Sans"/>
                <a:cs typeface="DM Sans"/>
                <a:sym typeface="DM Sans"/>
              </a:rPr>
              <a:t>?</a:t>
            </a:r>
            <a:endParaRPr lang="en-US" sz="3600">
              <a:solidFill>
                <a:srgbClr val="1B1B3A"/>
              </a:solidFill>
              <a:latin typeface="DM Sans"/>
              <a:ea typeface="DM Sans"/>
              <a:cs typeface="DM Sans"/>
            </a:endParaRPr>
          </a:p>
          <a:p>
            <a:pPr marL="690880" lvl="1" indent="-345440" algn="l">
              <a:lnSpc>
                <a:spcPct val="150000"/>
              </a:lnSpc>
              <a:buFont typeface="Arial"/>
              <a:buChar char="•"/>
            </a:pPr>
            <a:r>
              <a:rPr lang="en-US" sz="3600">
                <a:solidFill>
                  <a:srgbClr val="1B1B3A"/>
                </a:solidFill>
                <a:latin typeface="DM Sans"/>
                <a:ea typeface="DM Sans"/>
                <a:cs typeface="DM Sans"/>
                <a:sym typeface="DM Sans"/>
              </a:rPr>
              <a:t>Les </a:t>
            </a:r>
            <a:r>
              <a:rPr lang="en-US" sz="3600" err="1">
                <a:solidFill>
                  <a:srgbClr val="1B1B3A"/>
                </a:solidFill>
                <a:latin typeface="DM Sans"/>
                <a:ea typeface="DM Sans"/>
                <a:cs typeface="DM Sans"/>
                <a:sym typeface="DM Sans"/>
              </a:rPr>
              <a:t>syndicats</a:t>
            </a:r>
            <a:r>
              <a:rPr lang="en-US" sz="3600">
                <a:solidFill>
                  <a:srgbClr val="1B1B3A"/>
                </a:solidFill>
                <a:latin typeface="DM Sans"/>
                <a:ea typeface="DM Sans"/>
                <a:cs typeface="DM Sans"/>
                <a:sym typeface="DM Sans"/>
              </a:rPr>
              <a:t>?</a:t>
            </a:r>
            <a:endParaRPr lang="en-US" sz="3600">
              <a:solidFill>
                <a:srgbClr val="1B1B3A"/>
              </a:solidFill>
              <a:latin typeface="DM Sans"/>
              <a:ea typeface="DM Sans"/>
              <a:cs typeface="DM Sans"/>
            </a:endParaRPr>
          </a:p>
          <a:p>
            <a:pPr marL="690880" lvl="1" indent="-345440" algn="l">
              <a:lnSpc>
                <a:spcPct val="150000"/>
              </a:lnSpc>
              <a:buFont typeface="Arial"/>
              <a:buChar char="•"/>
            </a:pPr>
            <a:r>
              <a:rPr lang="en-US" sz="3600" err="1">
                <a:solidFill>
                  <a:srgbClr val="1B1B3A"/>
                </a:solidFill>
                <a:latin typeface="DM Sans"/>
                <a:ea typeface="DM Sans"/>
                <a:cs typeface="DM Sans"/>
                <a:sym typeface="DM Sans"/>
              </a:rPr>
              <a:t>Chaque</a:t>
            </a:r>
            <a:r>
              <a:rPr lang="en-US" sz="3600">
                <a:solidFill>
                  <a:srgbClr val="1B1B3A"/>
                </a:solidFill>
                <a:latin typeface="DM Sans"/>
                <a:ea typeface="DM Sans"/>
                <a:cs typeface="DM Sans"/>
                <a:sym typeface="DM Sans"/>
              </a:rPr>
              <a:t> </a:t>
            </a:r>
            <a:r>
              <a:rPr lang="en-US" sz="3600" err="1">
                <a:solidFill>
                  <a:srgbClr val="1B1B3A"/>
                </a:solidFill>
                <a:latin typeface="DM Sans"/>
                <a:ea typeface="DM Sans"/>
                <a:cs typeface="DM Sans"/>
                <a:sym typeface="DM Sans"/>
              </a:rPr>
              <a:t>individu</a:t>
            </a:r>
            <a:r>
              <a:rPr lang="en-US" sz="3600">
                <a:solidFill>
                  <a:srgbClr val="1B1B3A"/>
                </a:solidFill>
                <a:latin typeface="DM Sans"/>
                <a:ea typeface="DM Sans"/>
                <a:cs typeface="DM Sans"/>
                <a:sym typeface="DM Sans"/>
              </a:rPr>
              <a:t>?</a:t>
            </a:r>
            <a:endParaRPr lang="en-US" sz="3600">
              <a:solidFill>
                <a:srgbClr val="1B1B3A"/>
              </a:solidFill>
              <a:latin typeface="DM Sans"/>
              <a:ea typeface="DM Sans"/>
              <a:cs typeface="DM Sans"/>
            </a:endParaRPr>
          </a:p>
        </p:txBody>
      </p:sp>
      <p:sp>
        <p:nvSpPr>
          <p:cNvPr id="8" name="TextBox 8"/>
          <p:cNvSpPr txBox="1"/>
          <p:nvPr/>
        </p:nvSpPr>
        <p:spPr>
          <a:xfrm>
            <a:off x="10905606" y="5687167"/>
            <a:ext cx="6763867" cy="3453130"/>
          </a:xfrm>
          <a:prstGeom prst="rect">
            <a:avLst/>
          </a:prstGeom>
        </p:spPr>
        <p:txBody>
          <a:bodyPr lIns="0" tIns="0" rIns="0" bIns="0" rtlCol="0" anchor="t">
            <a:spAutoFit/>
          </a:bodyPr>
          <a:lstStyle/>
          <a:p>
            <a:pPr algn="ctr">
              <a:lnSpc>
                <a:spcPts val="3919"/>
              </a:lnSpc>
            </a:pPr>
            <a:r>
              <a:rPr lang="en-US" sz="2799">
                <a:solidFill>
                  <a:srgbClr val="1B1B3A"/>
                </a:solidFill>
                <a:latin typeface="DM Sans"/>
                <a:ea typeface="DM Sans"/>
                <a:cs typeface="DM Sans"/>
                <a:sym typeface="DM Sans"/>
              </a:rPr>
              <a:t>« Un leadership inclusif implique de </a:t>
            </a:r>
            <a:r>
              <a:rPr lang="en-US" sz="2799" b="1">
                <a:solidFill>
                  <a:srgbClr val="1B1B3A"/>
                </a:solidFill>
                <a:latin typeface="DM Sans Bold"/>
                <a:ea typeface="DM Sans Bold"/>
                <a:cs typeface="DM Sans Bold"/>
                <a:sym typeface="DM Sans Bold"/>
              </a:rPr>
              <a:t>coconstruire</a:t>
            </a:r>
            <a:r>
              <a:rPr lang="en-US" sz="2799">
                <a:solidFill>
                  <a:srgbClr val="1B1B3A"/>
                </a:solidFill>
                <a:latin typeface="DM Sans"/>
                <a:ea typeface="DM Sans"/>
                <a:cs typeface="DM Sans"/>
                <a:sym typeface="DM Sans"/>
              </a:rPr>
              <a:t> des stratégies institutionnelles EDI avec certains groupes qui composent la population étudiante. Le dialogue n’est pas qu’une partie du processus; il s’agit d’un élément crucial du leadership inclusif. »</a:t>
            </a:r>
          </a:p>
        </p:txBody>
      </p:sp>
      <p:sp>
        <p:nvSpPr>
          <p:cNvPr id="9" name="TextBox 9"/>
          <p:cNvSpPr txBox="1"/>
          <p:nvPr/>
        </p:nvSpPr>
        <p:spPr>
          <a:xfrm>
            <a:off x="10387353" y="9395183"/>
            <a:ext cx="7333563" cy="306705"/>
          </a:xfrm>
          <a:prstGeom prst="rect">
            <a:avLst/>
          </a:prstGeom>
        </p:spPr>
        <p:txBody>
          <a:bodyPr lIns="0" tIns="0" rIns="0" bIns="0" rtlCol="0" anchor="t">
            <a:spAutoFit/>
          </a:bodyPr>
          <a:lstStyle/>
          <a:p>
            <a:pPr algn="r">
              <a:lnSpc>
                <a:spcPts val="2520"/>
              </a:lnSpc>
            </a:pPr>
            <a:r>
              <a:rPr lang="en-US" sz="1800">
                <a:solidFill>
                  <a:srgbClr val="1B1B3A"/>
                </a:solidFill>
                <a:latin typeface="DM Sans"/>
                <a:ea typeface="DM Sans"/>
                <a:cs typeface="DM Sans"/>
                <a:sym typeface="DM Sans"/>
              </a:rPr>
              <a:t>(Roper, 2019)</a:t>
            </a:r>
          </a:p>
        </p:txBody>
      </p:sp>
      <p:sp>
        <p:nvSpPr>
          <p:cNvPr id="10" name="Freeform 10"/>
          <p:cNvSpPr/>
          <p:nvPr/>
        </p:nvSpPr>
        <p:spPr>
          <a:xfrm>
            <a:off x="7908320" y="1937780"/>
            <a:ext cx="1565587" cy="1542103"/>
          </a:xfrm>
          <a:custGeom>
            <a:avLst/>
            <a:gdLst/>
            <a:ahLst/>
            <a:cxnLst/>
            <a:rect l="l" t="t" r="r" b="b"/>
            <a:pathLst>
              <a:path w="1565587" h="1542103">
                <a:moveTo>
                  <a:pt x="0" y="0"/>
                </a:moveTo>
                <a:lnTo>
                  <a:pt x="1565586" y="0"/>
                </a:lnTo>
                <a:lnTo>
                  <a:pt x="1565586" y="1542103"/>
                </a:lnTo>
                <a:lnTo>
                  <a:pt x="0" y="15421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sp>
        <p:nvSpPr>
          <p:cNvPr id="2" name="Freeform 2"/>
          <p:cNvSpPr/>
          <p:nvPr/>
        </p:nvSpPr>
        <p:spPr>
          <a:xfrm>
            <a:off x="9632889" y="2626025"/>
            <a:ext cx="4642098" cy="2390680"/>
          </a:xfrm>
          <a:custGeom>
            <a:avLst/>
            <a:gdLst/>
            <a:ahLst/>
            <a:cxnLst/>
            <a:rect l="l" t="t" r="r" b="b"/>
            <a:pathLst>
              <a:path w="4642098" h="2390680">
                <a:moveTo>
                  <a:pt x="0" y="0"/>
                </a:moveTo>
                <a:lnTo>
                  <a:pt x="4642098" y="0"/>
                </a:lnTo>
                <a:lnTo>
                  <a:pt x="4642098" y="2390680"/>
                </a:lnTo>
                <a:lnTo>
                  <a:pt x="0" y="2390680"/>
                </a:lnTo>
                <a:lnTo>
                  <a:pt x="0" y="0"/>
                </a:lnTo>
                <a:close/>
              </a:path>
            </a:pathLst>
          </a:custGeom>
          <a:blipFill>
            <a:blip r:embed="rId3"/>
            <a:stretch>
              <a:fillRect/>
            </a:stretch>
          </a:blipFill>
        </p:spPr>
        <p:txBody>
          <a:bodyPr/>
          <a:lstStyle/>
          <a:p>
            <a:endParaRPr lang="fr-CA"/>
          </a:p>
        </p:txBody>
      </p:sp>
      <p:sp>
        <p:nvSpPr>
          <p:cNvPr id="3" name="Freeform 3"/>
          <p:cNvSpPr/>
          <p:nvPr/>
        </p:nvSpPr>
        <p:spPr>
          <a:xfrm>
            <a:off x="9897356" y="6066048"/>
            <a:ext cx="4113164" cy="3347087"/>
          </a:xfrm>
          <a:custGeom>
            <a:avLst/>
            <a:gdLst/>
            <a:ahLst/>
            <a:cxnLst/>
            <a:rect l="l" t="t" r="r" b="b"/>
            <a:pathLst>
              <a:path w="4113164" h="3347087">
                <a:moveTo>
                  <a:pt x="0" y="0"/>
                </a:moveTo>
                <a:lnTo>
                  <a:pt x="4113164" y="0"/>
                </a:lnTo>
                <a:lnTo>
                  <a:pt x="4113164" y="3347087"/>
                </a:lnTo>
                <a:lnTo>
                  <a:pt x="0" y="3347087"/>
                </a:lnTo>
                <a:lnTo>
                  <a:pt x="0" y="0"/>
                </a:lnTo>
                <a:close/>
              </a:path>
            </a:pathLst>
          </a:custGeom>
          <a:blipFill>
            <a:blip r:embed="rId4"/>
            <a:stretch>
              <a:fillRect/>
            </a:stretch>
          </a:blipFill>
        </p:spPr>
        <p:txBody>
          <a:bodyPr/>
          <a:lstStyle/>
          <a:p>
            <a:endParaRPr lang="fr-CA"/>
          </a:p>
        </p:txBody>
      </p:sp>
      <p:sp>
        <p:nvSpPr>
          <p:cNvPr id="4" name="Freeform 4"/>
          <p:cNvSpPr/>
          <p:nvPr/>
        </p:nvSpPr>
        <p:spPr>
          <a:xfrm>
            <a:off x="600971" y="2745393"/>
            <a:ext cx="855458" cy="949191"/>
          </a:xfrm>
          <a:custGeom>
            <a:avLst/>
            <a:gdLst/>
            <a:ahLst/>
            <a:cxnLst/>
            <a:rect l="l" t="t" r="r" b="b"/>
            <a:pathLst>
              <a:path w="855458" h="949191">
                <a:moveTo>
                  <a:pt x="0" y="0"/>
                </a:moveTo>
                <a:lnTo>
                  <a:pt x="855458" y="0"/>
                </a:lnTo>
                <a:lnTo>
                  <a:pt x="855458" y="949191"/>
                </a:lnTo>
                <a:lnTo>
                  <a:pt x="0" y="9491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a:off x="600971" y="5706941"/>
            <a:ext cx="855458" cy="949191"/>
          </a:xfrm>
          <a:custGeom>
            <a:avLst/>
            <a:gdLst/>
            <a:ahLst/>
            <a:cxnLst/>
            <a:rect l="l" t="t" r="r" b="b"/>
            <a:pathLst>
              <a:path w="855458" h="949191">
                <a:moveTo>
                  <a:pt x="0" y="0"/>
                </a:moveTo>
                <a:lnTo>
                  <a:pt x="855458" y="0"/>
                </a:lnTo>
                <a:lnTo>
                  <a:pt x="855458" y="949191"/>
                </a:lnTo>
                <a:lnTo>
                  <a:pt x="0" y="94919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grpSp>
        <p:nvGrpSpPr>
          <p:cNvPr id="6" name="Group 6"/>
          <p:cNvGrpSpPr/>
          <p:nvPr/>
        </p:nvGrpSpPr>
        <p:grpSpPr>
          <a:xfrm>
            <a:off x="1757919" y="8322168"/>
            <a:ext cx="130215" cy="13021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1B3A"/>
            </a:solidFill>
          </p:spPr>
          <p:txBody>
            <a:bodyPr/>
            <a:lstStyle/>
            <a:p>
              <a:endParaRPr lang="fr-CA"/>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1757919" y="9111807"/>
            <a:ext cx="130215" cy="13021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1B3A"/>
            </a:solidFill>
          </p:spPr>
          <p:txBody>
            <a:bodyPr/>
            <a:lstStyle/>
            <a:p>
              <a:endParaRPr lang="fr-CA"/>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520"/>
                </a:lnSpc>
              </a:pPr>
              <a:endParaRPr/>
            </a:p>
          </p:txBody>
        </p:sp>
      </p:grpSp>
      <p:sp>
        <p:nvSpPr>
          <p:cNvPr id="12" name="Freeform 12"/>
          <p:cNvSpPr/>
          <p:nvPr/>
        </p:nvSpPr>
        <p:spPr>
          <a:xfrm>
            <a:off x="14890773" y="2626025"/>
            <a:ext cx="2368527" cy="2368527"/>
          </a:xfrm>
          <a:custGeom>
            <a:avLst/>
            <a:gdLst/>
            <a:ahLst/>
            <a:cxnLst/>
            <a:rect l="l" t="t" r="r" b="b"/>
            <a:pathLst>
              <a:path w="2368527" h="2368527">
                <a:moveTo>
                  <a:pt x="0" y="0"/>
                </a:moveTo>
                <a:lnTo>
                  <a:pt x="2368527" y="0"/>
                </a:lnTo>
                <a:lnTo>
                  <a:pt x="2368527" y="2368527"/>
                </a:lnTo>
                <a:lnTo>
                  <a:pt x="0" y="2368527"/>
                </a:lnTo>
                <a:lnTo>
                  <a:pt x="0" y="0"/>
                </a:lnTo>
                <a:close/>
              </a:path>
            </a:pathLst>
          </a:custGeom>
          <a:blipFill>
            <a:blip r:embed="rId7"/>
            <a:stretch>
              <a:fillRect/>
            </a:stretch>
          </a:blipFill>
        </p:spPr>
        <p:txBody>
          <a:bodyPr/>
          <a:lstStyle/>
          <a:p>
            <a:endParaRPr lang="fr-CA"/>
          </a:p>
        </p:txBody>
      </p:sp>
      <p:sp>
        <p:nvSpPr>
          <p:cNvPr id="13" name="Freeform 13"/>
          <p:cNvSpPr/>
          <p:nvPr/>
        </p:nvSpPr>
        <p:spPr>
          <a:xfrm>
            <a:off x="14890773" y="6493282"/>
            <a:ext cx="2368527" cy="2368527"/>
          </a:xfrm>
          <a:custGeom>
            <a:avLst/>
            <a:gdLst/>
            <a:ahLst/>
            <a:cxnLst/>
            <a:rect l="l" t="t" r="r" b="b"/>
            <a:pathLst>
              <a:path w="2368527" h="2368527">
                <a:moveTo>
                  <a:pt x="0" y="0"/>
                </a:moveTo>
                <a:lnTo>
                  <a:pt x="2368527" y="0"/>
                </a:lnTo>
                <a:lnTo>
                  <a:pt x="2368527" y="2368527"/>
                </a:lnTo>
                <a:lnTo>
                  <a:pt x="0" y="2368527"/>
                </a:lnTo>
                <a:lnTo>
                  <a:pt x="0" y="0"/>
                </a:lnTo>
                <a:close/>
              </a:path>
            </a:pathLst>
          </a:custGeom>
          <a:blipFill>
            <a:blip r:embed="rId8"/>
            <a:stretch>
              <a:fillRect/>
            </a:stretch>
          </a:blipFill>
        </p:spPr>
        <p:txBody>
          <a:bodyPr/>
          <a:lstStyle/>
          <a:p>
            <a:endParaRPr lang="fr-CA"/>
          </a:p>
        </p:txBody>
      </p:sp>
      <p:sp>
        <p:nvSpPr>
          <p:cNvPr id="14" name="TextBox 14"/>
          <p:cNvSpPr txBox="1"/>
          <p:nvPr/>
        </p:nvSpPr>
        <p:spPr>
          <a:xfrm>
            <a:off x="1028700" y="989818"/>
            <a:ext cx="14977845" cy="8439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Des exemples inspirants</a:t>
            </a:r>
          </a:p>
        </p:txBody>
      </p:sp>
      <p:sp>
        <p:nvSpPr>
          <p:cNvPr id="15" name="TextBox 15"/>
          <p:cNvSpPr txBox="1"/>
          <p:nvPr/>
        </p:nvSpPr>
        <p:spPr>
          <a:xfrm>
            <a:off x="1592663" y="2678718"/>
            <a:ext cx="6535988" cy="2231380"/>
          </a:xfrm>
          <a:prstGeom prst="rect">
            <a:avLst/>
          </a:prstGeom>
        </p:spPr>
        <p:txBody>
          <a:bodyPr lIns="0" tIns="0" rIns="0" bIns="0" rtlCol="0" anchor="t">
            <a:spAutoFit/>
          </a:bodyPr>
          <a:lstStyle/>
          <a:p>
            <a:pPr algn="l">
              <a:lnSpc>
                <a:spcPts val="4409"/>
              </a:lnSpc>
            </a:pPr>
            <a:r>
              <a:rPr lang="en-US" sz="3150" err="1">
                <a:solidFill>
                  <a:srgbClr val="1B1B3A"/>
                </a:solidFill>
                <a:latin typeface="DM Sans"/>
                <a:ea typeface="DM Sans"/>
                <a:cs typeface="DM Sans"/>
                <a:sym typeface="DM Sans"/>
              </a:rPr>
              <a:t>Projet</a:t>
            </a:r>
            <a:r>
              <a:rPr lang="en-US" sz="3150">
                <a:solidFill>
                  <a:srgbClr val="1B1B3A"/>
                </a:solidFill>
                <a:latin typeface="DM Sans"/>
                <a:ea typeface="DM Sans"/>
                <a:cs typeface="DM Sans"/>
                <a:sym typeface="DM Sans"/>
              </a:rPr>
              <a:t> </a:t>
            </a:r>
            <a:r>
              <a:rPr lang="en-US" sz="3150" i="1" u="sng">
                <a:solidFill>
                  <a:srgbClr val="1B1B3A"/>
                </a:solidFill>
                <a:latin typeface="DM Sans"/>
                <a:ea typeface="DM Sans Italics"/>
                <a:cs typeface="DM Sans Italics"/>
                <a:sym typeface="DM Sans Italics"/>
                <a:hlinkClick r:id="rId9">
                  <a:extLst>
                    <a:ext uri="{A12FA001-AC4F-418D-AE19-62706E023703}">
                      <ahyp:hlinkClr xmlns:ahyp="http://schemas.microsoft.com/office/drawing/2018/hyperlinkcolor" val="tx"/>
                    </a:ext>
                  </a:extLst>
                </a:hlinkClick>
              </a:rPr>
              <a:t>Inclusion pédagogique</a:t>
            </a:r>
            <a:r>
              <a:rPr lang="en-US" sz="3150">
                <a:solidFill>
                  <a:srgbClr val="1B1B3A"/>
                </a:solidFill>
                <a:latin typeface="DM Sans"/>
                <a:ea typeface="DM Sans"/>
                <a:cs typeface="DM Sans"/>
                <a:sym typeface="DM Sans"/>
              </a:rPr>
              <a:t> du Service d’appui à </a:t>
            </a:r>
            <a:r>
              <a:rPr lang="en-US" sz="3150" err="1">
                <a:solidFill>
                  <a:srgbClr val="1B1B3A"/>
                </a:solidFill>
                <a:latin typeface="DM Sans"/>
                <a:ea typeface="DM Sans"/>
                <a:cs typeface="DM Sans"/>
                <a:sym typeface="DM Sans"/>
              </a:rPr>
              <a:t>l’enseignement</a:t>
            </a:r>
            <a:r>
              <a:rPr lang="en-US" sz="3150">
                <a:solidFill>
                  <a:srgbClr val="1B1B3A"/>
                </a:solidFill>
                <a:latin typeface="DM Sans"/>
                <a:ea typeface="DM Sans"/>
                <a:cs typeface="DM Sans"/>
                <a:sym typeface="DM Sans"/>
              </a:rPr>
              <a:t> et à </a:t>
            </a:r>
            <a:r>
              <a:rPr lang="en-US" sz="3150" err="1">
                <a:solidFill>
                  <a:srgbClr val="1B1B3A"/>
                </a:solidFill>
                <a:latin typeface="DM Sans"/>
                <a:ea typeface="DM Sans"/>
                <a:cs typeface="DM Sans"/>
                <a:sym typeface="DM Sans"/>
              </a:rPr>
              <a:t>l’apprentissage</a:t>
            </a:r>
            <a:r>
              <a:rPr lang="en-US" sz="3150">
                <a:solidFill>
                  <a:srgbClr val="1B1B3A"/>
                </a:solidFill>
                <a:latin typeface="DM Sans"/>
                <a:ea typeface="DM Sans"/>
                <a:cs typeface="DM Sans"/>
                <a:sym typeface="DM Sans"/>
              </a:rPr>
              <a:t> (SAEA) de </a:t>
            </a:r>
            <a:r>
              <a:rPr lang="en-US" sz="3150" err="1">
                <a:solidFill>
                  <a:srgbClr val="1B1B3A"/>
                </a:solidFill>
                <a:latin typeface="DM Sans"/>
                <a:ea typeface="DM Sans"/>
                <a:cs typeface="DM Sans"/>
                <a:sym typeface="DM Sans"/>
              </a:rPr>
              <a:t>l’Université</a:t>
            </a:r>
            <a:r>
              <a:rPr lang="en-US" sz="3150">
                <a:solidFill>
                  <a:srgbClr val="1B1B3A"/>
                </a:solidFill>
                <a:latin typeface="DM Sans"/>
                <a:ea typeface="DM Sans"/>
                <a:cs typeface="DM Sans"/>
                <a:sym typeface="DM Sans"/>
              </a:rPr>
              <a:t> </a:t>
            </a:r>
            <a:r>
              <a:rPr lang="en-US" sz="3150" err="1">
                <a:solidFill>
                  <a:srgbClr val="1B1B3A"/>
                </a:solidFill>
                <a:latin typeface="DM Sans"/>
                <a:ea typeface="DM Sans"/>
                <a:cs typeface="DM Sans"/>
                <a:sym typeface="DM Sans"/>
              </a:rPr>
              <a:t>d’Ottawa</a:t>
            </a:r>
            <a:endParaRPr lang="en-US" sz="3150" err="1">
              <a:solidFill>
                <a:srgbClr val="1B1B3A"/>
              </a:solidFill>
              <a:latin typeface="DM Sans"/>
              <a:ea typeface="DM Sans"/>
              <a:cs typeface="DM Sans"/>
            </a:endParaRPr>
          </a:p>
        </p:txBody>
      </p:sp>
      <p:sp>
        <p:nvSpPr>
          <p:cNvPr id="16" name="TextBox 16"/>
          <p:cNvSpPr txBox="1"/>
          <p:nvPr/>
        </p:nvSpPr>
        <p:spPr>
          <a:xfrm>
            <a:off x="1592663" y="5640266"/>
            <a:ext cx="6924960" cy="2231380"/>
          </a:xfrm>
          <a:prstGeom prst="rect">
            <a:avLst/>
          </a:prstGeom>
        </p:spPr>
        <p:txBody>
          <a:bodyPr lIns="0" tIns="0" rIns="0" bIns="0" rtlCol="0" anchor="t">
            <a:spAutoFit/>
          </a:bodyPr>
          <a:lstStyle/>
          <a:p>
            <a:pPr algn="l">
              <a:lnSpc>
                <a:spcPts val="4409"/>
              </a:lnSpc>
            </a:pPr>
            <a:r>
              <a:rPr lang="en-US" sz="3150" err="1">
                <a:solidFill>
                  <a:srgbClr val="1B1B3A"/>
                </a:solidFill>
                <a:latin typeface="DM Sans"/>
                <a:ea typeface="DM Sans"/>
                <a:cs typeface="DM Sans"/>
                <a:sym typeface="DM Sans"/>
              </a:rPr>
              <a:t>Projets</a:t>
            </a:r>
            <a:r>
              <a:rPr lang="en-US" sz="3150">
                <a:solidFill>
                  <a:srgbClr val="1B1B3A"/>
                </a:solidFill>
                <a:latin typeface="DM Sans"/>
                <a:ea typeface="DM Sans"/>
                <a:cs typeface="DM Sans"/>
                <a:sym typeface="DM Sans"/>
              </a:rPr>
              <a:t> de la</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Chaire</a:t>
            </a:r>
            <a:r>
              <a:rPr lang="en-US" sz="3150" i="1">
                <a:solidFill>
                  <a:srgbClr val="1B1B3A"/>
                </a:solidFill>
                <a:latin typeface="DM Sans"/>
                <a:ea typeface="DM Sans Italics"/>
                <a:cs typeface="DM Sans Italics"/>
                <a:sym typeface="DM Sans Italics"/>
              </a:rPr>
              <a:t> de leadership </a:t>
            </a:r>
            <a:r>
              <a:rPr lang="en-US" sz="3150" i="1" err="1">
                <a:solidFill>
                  <a:srgbClr val="1B1B3A"/>
                </a:solidFill>
                <a:latin typeface="DM Sans"/>
                <a:ea typeface="DM Sans Italics"/>
                <a:cs typeface="DM Sans Italics"/>
                <a:sym typeface="DM Sans Italics"/>
              </a:rPr>
              <a:t>en</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enseignement</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en</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équité</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diversité</a:t>
            </a:r>
            <a:r>
              <a:rPr lang="en-US" sz="3150" i="1">
                <a:solidFill>
                  <a:srgbClr val="1B1B3A"/>
                </a:solidFill>
                <a:latin typeface="DM Sans"/>
                <a:ea typeface="DM Sans Italics"/>
                <a:cs typeface="DM Sans Italics"/>
                <a:sym typeface="DM Sans Italics"/>
              </a:rPr>
              <a:t> et inclusion </a:t>
            </a:r>
            <a:r>
              <a:rPr lang="en-US" sz="3150" i="1" err="1">
                <a:solidFill>
                  <a:srgbClr val="1B1B3A"/>
                </a:solidFill>
                <a:latin typeface="DM Sans"/>
                <a:ea typeface="DM Sans Italics"/>
                <a:cs typeface="DM Sans Italics"/>
                <a:sym typeface="DM Sans Italics"/>
              </a:rPr>
              <a:t>en</a:t>
            </a:r>
            <a:r>
              <a:rPr lang="en-US" sz="3150" i="1">
                <a:solidFill>
                  <a:srgbClr val="1B1B3A"/>
                </a:solidFill>
                <a:latin typeface="DM Sans"/>
                <a:ea typeface="DM Sans Italics"/>
                <a:cs typeface="DM Sans Italics"/>
                <a:sym typeface="DM Sans Italics"/>
              </a:rPr>
              <a:t> </a:t>
            </a:r>
            <a:r>
              <a:rPr lang="en-US" sz="3150" i="1" err="1">
                <a:solidFill>
                  <a:srgbClr val="1B1B3A"/>
                </a:solidFill>
                <a:latin typeface="DM Sans"/>
                <a:ea typeface="DM Sans Italics"/>
                <a:cs typeface="DM Sans Italics"/>
                <a:sym typeface="DM Sans Italics"/>
              </a:rPr>
              <a:t>éducation</a:t>
            </a:r>
            <a:r>
              <a:rPr lang="en-US" sz="3150" i="1">
                <a:solidFill>
                  <a:srgbClr val="1B1B3A"/>
                </a:solidFill>
                <a:latin typeface="DM Sans"/>
                <a:ea typeface="DM Sans Italics"/>
                <a:cs typeface="DM Sans Italics"/>
                <a:sym typeface="DM Sans Italics"/>
              </a:rPr>
              <a:t> – Banque Nationale</a:t>
            </a:r>
          </a:p>
        </p:txBody>
      </p:sp>
      <p:sp>
        <p:nvSpPr>
          <p:cNvPr id="17" name="TextBox 17"/>
          <p:cNvSpPr txBox="1"/>
          <p:nvPr/>
        </p:nvSpPr>
        <p:spPr>
          <a:xfrm>
            <a:off x="2015865" y="8084381"/>
            <a:ext cx="7576691" cy="539115"/>
          </a:xfrm>
          <a:prstGeom prst="rect">
            <a:avLst/>
          </a:prstGeom>
        </p:spPr>
        <p:txBody>
          <a:bodyPr lIns="0" tIns="0" rIns="0" bIns="0" rtlCol="0" anchor="t">
            <a:spAutoFit/>
          </a:bodyPr>
          <a:lstStyle/>
          <a:p>
            <a:pPr algn="ctr">
              <a:lnSpc>
                <a:spcPts val="4409"/>
              </a:lnSpc>
            </a:pPr>
            <a:r>
              <a:rPr lang="en-US" sz="3150" u="sng">
                <a:solidFill>
                  <a:srgbClr val="1B1B3A"/>
                </a:solidFill>
                <a:latin typeface="DM Sans"/>
                <a:ea typeface="DM Sans"/>
                <a:cs typeface="DM Sans"/>
                <a:sym typeface="DM Sans"/>
                <a:hlinkClick r:id="rId10">
                  <a:extLst>
                    <a:ext uri="{A12FA001-AC4F-418D-AE19-62706E023703}">
                      <ahyp:hlinkClr xmlns:ahyp="http://schemas.microsoft.com/office/drawing/2018/hyperlinkcolor" val="tx"/>
                    </a:ext>
                  </a:extLst>
                </a:hlinkClick>
              </a:rPr>
              <a:t>Semaine de l’inclusion</a:t>
            </a:r>
            <a:r>
              <a:rPr lang="en-US" sz="3150">
                <a:solidFill>
                  <a:srgbClr val="1B1B3A"/>
                </a:solidFill>
                <a:latin typeface="DM Sans"/>
                <a:ea typeface="DM Sans"/>
                <a:cs typeface="DM Sans"/>
                <a:sym typeface="DM Sans"/>
              </a:rPr>
              <a:t> à </a:t>
            </a:r>
            <a:r>
              <a:rPr lang="en-US" sz="3150" err="1">
                <a:solidFill>
                  <a:srgbClr val="1B1B3A"/>
                </a:solidFill>
                <a:latin typeface="DM Sans"/>
                <a:ea typeface="DM Sans"/>
                <a:cs typeface="DM Sans"/>
                <a:sym typeface="DM Sans"/>
              </a:rPr>
              <a:t>l’Université</a:t>
            </a:r>
            <a:r>
              <a:rPr lang="en-US" sz="3150">
                <a:solidFill>
                  <a:srgbClr val="1B1B3A"/>
                </a:solidFill>
                <a:latin typeface="DM Sans"/>
                <a:ea typeface="DM Sans"/>
                <a:cs typeface="DM Sans"/>
                <a:sym typeface="DM Sans"/>
              </a:rPr>
              <a:t> Laval</a:t>
            </a:r>
            <a:endParaRPr lang="en-US" sz="3150">
              <a:solidFill>
                <a:srgbClr val="1B1B3A"/>
              </a:solidFill>
              <a:latin typeface="DM Sans"/>
              <a:ea typeface="DM Sans"/>
              <a:cs typeface="DM Sans"/>
            </a:endParaRPr>
          </a:p>
        </p:txBody>
      </p:sp>
      <p:sp>
        <p:nvSpPr>
          <p:cNvPr id="18" name="TextBox 18"/>
          <p:cNvSpPr txBox="1"/>
          <p:nvPr/>
        </p:nvSpPr>
        <p:spPr>
          <a:xfrm>
            <a:off x="2015865" y="8874020"/>
            <a:ext cx="5733604" cy="539115"/>
          </a:xfrm>
          <a:prstGeom prst="rect">
            <a:avLst/>
          </a:prstGeom>
        </p:spPr>
        <p:txBody>
          <a:bodyPr lIns="0" tIns="0" rIns="0" bIns="0" rtlCol="0" anchor="t">
            <a:spAutoFit/>
          </a:bodyPr>
          <a:lstStyle/>
          <a:p>
            <a:pPr algn="ctr">
              <a:lnSpc>
                <a:spcPts val="4409"/>
              </a:lnSpc>
            </a:pPr>
            <a:r>
              <a:rPr lang="en-US" sz="3150" u="sng">
                <a:solidFill>
                  <a:srgbClr val="1B1B3A"/>
                </a:solidFill>
                <a:latin typeface="DM Sans"/>
                <a:ea typeface="DM Sans"/>
                <a:cs typeface="DM Sans"/>
                <a:sym typeface="DM Sans"/>
                <a:hlinkClick r:id="rId11">
                  <a:extLst>
                    <a:ext uri="{A12FA001-AC4F-418D-AE19-62706E023703}">
                      <ahyp:hlinkClr xmlns:ahyp="http://schemas.microsoft.com/office/drawing/2018/hyperlinkcolor" val="tx"/>
                    </a:ext>
                  </a:extLst>
                </a:hlinkClick>
              </a:rPr>
              <a:t>Brigade « pédagogie inclusive »</a:t>
            </a:r>
            <a:endParaRPr lang="en-US" sz="3150" u="sng">
              <a:solidFill>
                <a:srgbClr val="1B1B3A"/>
              </a:solidFill>
              <a:latin typeface="DM Sans"/>
              <a:ea typeface="DM Sans"/>
              <a:cs typeface="DM Sans"/>
              <a:hlinkClick r:id="rId11">
                <a:extLst>
                  <a:ext uri="{A12FA001-AC4F-418D-AE19-62706E023703}">
                    <ahyp:hlinkClr xmlns:ahyp="http://schemas.microsoft.com/office/drawing/2018/hyperlinkcolor" val="tx"/>
                  </a:ext>
                </a:extLst>
              </a:hlinkCli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grpSp>
        <p:nvGrpSpPr>
          <p:cNvPr id="2" name="Group 2"/>
          <p:cNvGrpSpPr/>
          <p:nvPr/>
        </p:nvGrpSpPr>
        <p:grpSpPr>
          <a:xfrm>
            <a:off x="9621201" y="6179421"/>
            <a:ext cx="6850772" cy="3769109"/>
            <a:chOff x="0" y="0"/>
            <a:chExt cx="662015" cy="375519"/>
          </a:xfrm>
        </p:grpSpPr>
        <p:sp>
          <p:nvSpPr>
            <p:cNvPr id="3" name="Freeform 3"/>
            <p:cNvSpPr/>
            <p:nvPr/>
          </p:nvSpPr>
          <p:spPr>
            <a:xfrm>
              <a:off x="0" y="0"/>
              <a:ext cx="677204" cy="379757"/>
            </a:xfrm>
            <a:custGeom>
              <a:avLst/>
              <a:gdLst/>
              <a:ahLst/>
              <a:cxnLst/>
              <a:rect l="l" t="t" r="r" b="b"/>
              <a:pathLst>
                <a:path w="677204" h="379757">
                  <a:moveTo>
                    <a:pt x="375878" y="0"/>
                  </a:moveTo>
                  <a:cubicBezTo>
                    <a:pt x="383139" y="0"/>
                    <a:pt x="390444" y="0"/>
                    <a:pt x="397691" y="0"/>
                  </a:cubicBezTo>
                  <a:cubicBezTo>
                    <a:pt x="455469" y="6272"/>
                    <a:pt x="491578" y="27150"/>
                    <a:pt x="508025" y="61312"/>
                  </a:cubicBezTo>
                  <a:cubicBezTo>
                    <a:pt x="604351" y="56756"/>
                    <a:pt x="677204" y="121353"/>
                    <a:pt x="631705" y="184751"/>
                  </a:cubicBezTo>
                  <a:cubicBezTo>
                    <a:pt x="645898" y="198073"/>
                    <a:pt x="657739" y="212975"/>
                    <a:pt x="662015" y="232976"/>
                  </a:cubicBezTo>
                  <a:cubicBezTo>
                    <a:pt x="662015" y="238705"/>
                    <a:pt x="662015" y="244421"/>
                    <a:pt x="662015" y="250149"/>
                  </a:cubicBezTo>
                  <a:cubicBezTo>
                    <a:pt x="649271" y="301054"/>
                    <a:pt x="594435" y="335451"/>
                    <a:pt x="504408" y="326191"/>
                  </a:cubicBezTo>
                  <a:cubicBezTo>
                    <a:pt x="481244" y="352328"/>
                    <a:pt x="440028" y="379757"/>
                    <a:pt x="375891" y="375243"/>
                  </a:cubicBezTo>
                  <a:cubicBezTo>
                    <a:pt x="342740" y="373527"/>
                    <a:pt x="319677" y="363588"/>
                    <a:pt x="299484" y="351514"/>
                  </a:cubicBezTo>
                  <a:cubicBezTo>
                    <a:pt x="278216" y="361551"/>
                    <a:pt x="255182" y="369428"/>
                    <a:pt x="221901" y="369514"/>
                  </a:cubicBezTo>
                  <a:cubicBezTo>
                    <a:pt x="144906" y="369663"/>
                    <a:pt x="93399" y="330994"/>
                    <a:pt x="92150" y="277954"/>
                  </a:cubicBezTo>
                  <a:cubicBezTo>
                    <a:pt x="42652" y="265546"/>
                    <a:pt x="9127" y="242384"/>
                    <a:pt x="0" y="202752"/>
                  </a:cubicBezTo>
                  <a:cubicBezTo>
                    <a:pt x="0" y="197023"/>
                    <a:pt x="0" y="191282"/>
                    <a:pt x="0" y="185578"/>
                  </a:cubicBezTo>
                  <a:cubicBezTo>
                    <a:pt x="10075" y="146305"/>
                    <a:pt x="41777" y="121636"/>
                    <a:pt x="94561" y="111179"/>
                  </a:cubicBezTo>
                  <a:cubicBezTo>
                    <a:pt x="91390" y="44928"/>
                    <a:pt x="196973" y="3531"/>
                    <a:pt x="283713" y="32718"/>
                  </a:cubicBezTo>
                  <a:cubicBezTo>
                    <a:pt x="304364" y="18285"/>
                    <a:pt x="333583" y="2543"/>
                    <a:pt x="375878" y="0"/>
                  </a:cubicBezTo>
                  <a:close/>
                </a:path>
              </a:pathLst>
            </a:custGeom>
            <a:solidFill>
              <a:srgbClr val="DEDCFF"/>
            </a:solidFill>
          </p:spPr>
          <p:txBody>
            <a:bodyPr/>
            <a:lstStyle/>
            <a:p>
              <a:endParaRPr lang="fr-CA"/>
            </a:p>
          </p:txBody>
        </p:sp>
        <p:sp>
          <p:nvSpPr>
            <p:cNvPr id="4" name="TextBox 4"/>
            <p:cNvSpPr txBox="1"/>
            <p:nvPr/>
          </p:nvSpPr>
          <p:spPr>
            <a:xfrm>
              <a:off x="31032" y="5437"/>
              <a:ext cx="599951" cy="316437"/>
            </a:xfrm>
            <a:prstGeom prst="rect">
              <a:avLst/>
            </a:prstGeom>
          </p:spPr>
          <p:txBody>
            <a:bodyPr lIns="50800" tIns="50800" rIns="50800" bIns="50800" rtlCol="0" anchor="ctr"/>
            <a:lstStyle/>
            <a:p>
              <a:pPr algn="ctr">
                <a:lnSpc>
                  <a:spcPts val="3919"/>
                </a:lnSpc>
              </a:pPr>
              <a:endParaRPr lang="en-US" sz="2750">
                <a:solidFill>
                  <a:srgbClr val="1B1B3A"/>
                </a:solidFill>
                <a:latin typeface="DM Sans"/>
                <a:ea typeface="DM Sans"/>
                <a:cs typeface="DM Sans"/>
              </a:endParaRPr>
            </a:p>
          </p:txBody>
        </p:sp>
      </p:grpSp>
      <p:sp>
        <p:nvSpPr>
          <p:cNvPr id="5" name="TextBox 5"/>
          <p:cNvSpPr txBox="1"/>
          <p:nvPr/>
        </p:nvSpPr>
        <p:spPr>
          <a:xfrm>
            <a:off x="1028700" y="640080"/>
            <a:ext cx="14977845" cy="8439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Questions d'autoréflexion</a:t>
            </a:r>
          </a:p>
        </p:txBody>
      </p:sp>
      <p:grpSp>
        <p:nvGrpSpPr>
          <p:cNvPr id="6" name="Group 6"/>
          <p:cNvGrpSpPr/>
          <p:nvPr/>
        </p:nvGrpSpPr>
        <p:grpSpPr>
          <a:xfrm>
            <a:off x="4649181" y="1483995"/>
            <a:ext cx="12610119" cy="4482006"/>
            <a:chOff x="0" y="0"/>
            <a:chExt cx="1084331" cy="385403"/>
          </a:xfrm>
        </p:grpSpPr>
        <p:sp>
          <p:nvSpPr>
            <p:cNvPr id="7" name="Freeform 7"/>
            <p:cNvSpPr/>
            <p:nvPr/>
          </p:nvSpPr>
          <p:spPr>
            <a:xfrm>
              <a:off x="0" y="0"/>
              <a:ext cx="1099520" cy="389641"/>
            </a:xfrm>
            <a:custGeom>
              <a:avLst/>
              <a:gdLst/>
              <a:ahLst/>
              <a:cxnLst/>
              <a:rect l="l" t="t" r="r" b="b"/>
              <a:pathLst>
                <a:path w="1099520" h="389641">
                  <a:moveTo>
                    <a:pt x="615659" y="0"/>
                  </a:moveTo>
                  <a:cubicBezTo>
                    <a:pt x="627553" y="0"/>
                    <a:pt x="639518" y="0"/>
                    <a:pt x="651388" y="0"/>
                  </a:cubicBezTo>
                  <a:cubicBezTo>
                    <a:pt x="746025" y="6437"/>
                    <a:pt x="805168" y="27864"/>
                    <a:pt x="832107" y="62926"/>
                  </a:cubicBezTo>
                  <a:cubicBezTo>
                    <a:pt x="989882" y="58250"/>
                    <a:pt x="1099520" y="124547"/>
                    <a:pt x="1034686" y="189614"/>
                  </a:cubicBezTo>
                  <a:cubicBezTo>
                    <a:pt x="1057933" y="203286"/>
                    <a:pt x="1077327" y="218580"/>
                    <a:pt x="1084331" y="239108"/>
                  </a:cubicBezTo>
                  <a:cubicBezTo>
                    <a:pt x="1084331" y="244988"/>
                    <a:pt x="1084331" y="250854"/>
                    <a:pt x="1084331" y="256733"/>
                  </a:cubicBezTo>
                  <a:cubicBezTo>
                    <a:pt x="1063458" y="308978"/>
                    <a:pt x="973640" y="344280"/>
                    <a:pt x="826182" y="334777"/>
                  </a:cubicBezTo>
                  <a:cubicBezTo>
                    <a:pt x="788243" y="361602"/>
                    <a:pt x="720733" y="389641"/>
                    <a:pt x="615681" y="385119"/>
                  </a:cubicBezTo>
                  <a:cubicBezTo>
                    <a:pt x="561382" y="383359"/>
                    <a:pt x="523607" y="373158"/>
                    <a:pt x="490533" y="360766"/>
                  </a:cubicBezTo>
                  <a:cubicBezTo>
                    <a:pt x="455697" y="371067"/>
                    <a:pt x="417969" y="379151"/>
                    <a:pt x="363458" y="379240"/>
                  </a:cubicBezTo>
                  <a:cubicBezTo>
                    <a:pt x="237345" y="379393"/>
                    <a:pt x="152980" y="339706"/>
                    <a:pt x="150935" y="285270"/>
                  </a:cubicBezTo>
                  <a:cubicBezTo>
                    <a:pt x="69861" y="272535"/>
                    <a:pt x="14950" y="248764"/>
                    <a:pt x="0" y="208088"/>
                  </a:cubicBezTo>
                  <a:cubicBezTo>
                    <a:pt x="0" y="202209"/>
                    <a:pt x="0" y="196317"/>
                    <a:pt x="0" y="190462"/>
                  </a:cubicBezTo>
                  <a:cubicBezTo>
                    <a:pt x="16502" y="150156"/>
                    <a:pt x="68427" y="124838"/>
                    <a:pt x="154884" y="114105"/>
                  </a:cubicBezTo>
                  <a:cubicBezTo>
                    <a:pt x="149689" y="46111"/>
                    <a:pt x="322627" y="3624"/>
                    <a:pt x="464700" y="33579"/>
                  </a:cubicBezTo>
                  <a:cubicBezTo>
                    <a:pt x="498526" y="18766"/>
                    <a:pt x="546384" y="2610"/>
                    <a:pt x="615659" y="0"/>
                  </a:cubicBezTo>
                  <a:close/>
                </a:path>
              </a:pathLst>
            </a:custGeom>
            <a:solidFill>
              <a:srgbClr val="EAEAE8"/>
            </a:solidFill>
          </p:spPr>
          <p:txBody>
            <a:bodyPr/>
            <a:lstStyle/>
            <a:p>
              <a:endParaRPr lang="fr-CA"/>
            </a:p>
          </p:txBody>
        </p:sp>
        <p:sp>
          <p:nvSpPr>
            <p:cNvPr id="8" name="TextBox 8"/>
            <p:cNvSpPr txBox="1"/>
            <p:nvPr/>
          </p:nvSpPr>
          <p:spPr>
            <a:xfrm>
              <a:off x="50828" y="7084"/>
              <a:ext cx="982675" cy="323262"/>
            </a:xfrm>
            <a:prstGeom prst="rect">
              <a:avLst/>
            </a:prstGeom>
          </p:spPr>
          <p:txBody>
            <a:bodyPr lIns="50800" tIns="50800" rIns="50800" bIns="50800" rtlCol="0" anchor="ctr"/>
            <a:lstStyle/>
            <a:p>
              <a:pPr algn="ctr">
                <a:lnSpc>
                  <a:spcPts val="3919"/>
                </a:lnSpc>
              </a:pPr>
              <a:endParaRPr lang="en-US" sz="2750">
                <a:solidFill>
                  <a:srgbClr val="1B1B3A"/>
                </a:solidFill>
                <a:latin typeface="DM Sans"/>
                <a:ea typeface="DM Sans"/>
                <a:cs typeface="DM Sans"/>
              </a:endParaRPr>
            </a:p>
          </p:txBody>
        </p:sp>
      </p:grpSp>
      <p:grpSp>
        <p:nvGrpSpPr>
          <p:cNvPr id="9" name="Group 9"/>
          <p:cNvGrpSpPr/>
          <p:nvPr/>
        </p:nvGrpSpPr>
        <p:grpSpPr>
          <a:xfrm>
            <a:off x="746702" y="5143500"/>
            <a:ext cx="7749984" cy="4460548"/>
            <a:chOff x="0" y="0"/>
            <a:chExt cx="676626" cy="480997"/>
          </a:xfrm>
        </p:grpSpPr>
        <p:sp>
          <p:nvSpPr>
            <p:cNvPr id="10" name="Freeform 10"/>
            <p:cNvSpPr/>
            <p:nvPr/>
          </p:nvSpPr>
          <p:spPr>
            <a:xfrm>
              <a:off x="0" y="0"/>
              <a:ext cx="691815" cy="485235"/>
            </a:xfrm>
            <a:custGeom>
              <a:avLst/>
              <a:gdLst/>
              <a:ahLst/>
              <a:cxnLst/>
              <a:rect l="l" t="t" r="r" b="b"/>
              <a:pathLst>
                <a:path w="691815" h="485235">
                  <a:moveTo>
                    <a:pt x="384173" y="0"/>
                  </a:moveTo>
                  <a:cubicBezTo>
                    <a:pt x="391595" y="0"/>
                    <a:pt x="399061" y="0"/>
                    <a:pt x="406468" y="0"/>
                  </a:cubicBezTo>
                  <a:cubicBezTo>
                    <a:pt x="465522" y="8034"/>
                    <a:pt x="502428" y="34776"/>
                    <a:pt x="519237" y="78534"/>
                  </a:cubicBezTo>
                  <a:cubicBezTo>
                    <a:pt x="617690" y="72698"/>
                    <a:pt x="691815" y="155439"/>
                    <a:pt x="645647" y="236645"/>
                  </a:cubicBezTo>
                  <a:cubicBezTo>
                    <a:pt x="660153" y="253709"/>
                    <a:pt x="672255" y="272796"/>
                    <a:pt x="676626" y="298415"/>
                  </a:cubicBezTo>
                  <a:cubicBezTo>
                    <a:pt x="676626" y="305754"/>
                    <a:pt x="676626" y="313075"/>
                    <a:pt x="676626" y="320413"/>
                  </a:cubicBezTo>
                  <a:cubicBezTo>
                    <a:pt x="663601" y="385615"/>
                    <a:pt x="607554" y="429675"/>
                    <a:pt x="515540" y="417813"/>
                  </a:cubicBezTo>
                  <a:cubicBezTo>
                    <a:pt x="491866" y="451292"/>
                    <a:pt x="449740" y="485235"/>
                    <a:pt x="384187" y="480643"/>
                  </a:cubicBezTo>
                  <a:cubicBezTo>
                    <a:pt x="350304" y="478445"/>
                    <a:pt x="326732" y="465715"/>
                    <a:pt x="306094" y="450249"/>
                  </a:cubicBezTo>
                  <a:cubicBezTo>
                    <a:pt x="284356" y="463105"/>
                    <a:pt x="260814" y="473195"/>
                    <a:pt x="226799" y="473306"/>
                  </a:cubicBezTo>
                  <a:cubicBezTo>
                    <a:pt x="148104" y="473496"/>
                    <a:pt x="95460" y="423966"/>
                    <a:pt x="94184" y="356027"/>
                  </a:cubicBezTo>
                  <a:cubicBezTo>
                    <a:pt x="43594" y="340134"/>
                    <a:pt x="9329" y="310466"/>
                    <a:pt x="0" y="259702"/>
                  </a:cubicBezTo>
                  <a:cubicBezTo>
                    <a:pt x="0" y="252364"/>
                    <a:pt x="0" y="245011"/>
                    <a:pt x="0" y="237704"/>
                  </a:cubicBezTo>
                  <a:cubicBezTo>
                    <a:pt x="10297" y="187400"/>
                    <a:pt x="42699" y="155802"/>
                    <a:pt x="96648" y="142407"/>
                  </a:cubicBezTo>
                  <a:cubicBezTo>
                    <a:pt x="93407" y="57548"/>
                    <a:pt x="201321" y="4523"/>
                    <a:pt x="289974" y="41908"/>
                  </a:cubicBezTo>
                  <a:cubicBezTo>
                    <a:pt x="311082" y="23421"/>
                    <a:pt x="340946" y="3258"/>
                    <a:pt x="384173" y="0"/>
                  </a:cubicBezTo>
                  <a:close/>
                </a:path>
              </a:pathLst>
            </a:custGeom>
            <a:solidFill>
              <a:srgbClr val="64C780"/>
            </a:solidFill>
          </p:spPr>
          <p:txBody>
            <a:bodyPr/>
            <a:lstStyle/>
            <a:p>
              <a:endParaRPr lang="fr-CA"/>
            </a:p>
          </p:txBody>
        </p:sp>
        <p:sp>
          <p:nvSpPr>
            <p:cNvPr id="11" name="TextBox 11"/>
            <p:cNvSpPr txBox="1"/>
            <p:nvPr/>
          </p:nvSpPr>
          <p:spPr>
            <a:xfrm>
              <a:off x="31717" y="23016"/>
              <a:ext cx="613192" cy="389267"/>
            </a:xfrm>
            <a:prstGeom prst="rect">
              <a:avLst/>
            </a:prstGeom>
          </p:spPr>
          <p:txBody>
            <a:bodyPr lIns="50800" tIns="50800" rIns="50800" bIns="50800" rtlCol="0" anchor="ctr"/>
            <a:lstStyle/>
            <a:p>
              <a:pPr algn="ctr">
                <a:lnSpc>
                  <a:spcPts val="3919"/>
                </a:lnSpc>
              </a:pPr>
              <a:endParaRPr lang="en-US" sz="2750">
                <a:solidFill>
                  <a:srgbClr val="FFFFFF"/>
                </a:solidFill>
                <a:latin typeface="DM Sans"/>
                <a:ea typeface="DM Sans"/>
                <a:cs typeface="DM Sans"/>
              </a:endParaRPr>
            </a:p>
          </p:txBody>
        </p:sp>
      </p:grpSp>
      <p:sp>
        <p:nvSpPr>
          <p:cNvPr id="12" name="ZoneTexte 11">
            <a:extLst>
              <a:ext uri="{FF2B5EF4-FFF2-40B4-BE49-F238E27FC236}">
                <a16:creationId xmlns:a16="http://schemas.microsoft.com/office/drawing/2014/main" id="{34EA284D-6DF1-C4B0-43E3-D5464E8D7796}"/>
              </a:ext>
            </a:extLst>
          </p:cNvPr>
          <p:cNvSpPr txBox="1"/>
          <p:nvPr/>
        </p:nvSpPr>
        <p:spPr>
          <a:xfrm>
            <a:off x="2044185" y="6343169"/>
            <a:ext cx="579529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FFFFFF"/>
                </a:solidFill>
                <a:latin typeface="DM Sans"/>
              </a:rPr>
              <a:t>Quelles </a:t>
            </a:r>
            <a:r>
              <a:rPr lang="en-US" sz="3200" dirty="0" err="1">
                <a:solidFill>
                  <a:srgbClr val="FFFFFF"/>
                </a:solidFill>
                <a:latin typeface="DM Sans"/>
              </a:rPr>
              <a:t>en</a:t>
            </a:r>
            <a:r>
              <a:rPr lang="en-US" sz="3200" dirty="0">
                <a:solidFill>
                  <a:srgbClr val="FFFFFF"/>
                </a:solidFill>
                <a:latin typeface="DM Sans"/>
              </a:rPr>
              <a:t> </a:t>
            </a:r>
            <a:r>
              <a:rPr lang="en-US" sz="3200" dirty="0" err="1">
                <a:solidFill>
                  <a:srgbClr val="FFFFFF"/>
                </a:solidFill>
                <a:latin typeface="DM Sans"/>
              </a:rPr>
              <a:t>sont</a:t>
            </a:r>
            <a:r>
              <a:rPr lang="en-US" sz="3200" dirty="0">
                <a:solidFill>
                  <a:srgbClr val="FFFFFF"/>
                </a:solidFill>
                <a:latin typeface="DM Sans"/>
              </a:rPr>
              <a:t> les </a:t>
            </a:r>
            <a:r>
              <a:rPr lang="en-US" sz="3200" b="1" dirty="0" err="1">
                <a:solidFill>
                  <a:srgbClr val="FFFFFF"/>
                </a:solidFill>
                <a:latin typeface="DM Sans Bold"/>
              </a:rPr>
              <a:t>répercussions</a:t>
            </a:r>
            <a:r>
              <a:rPr lang="en-US" sz="3200" dirty="0">
                <a:solidFill>
                  <a:srgbClr val="FFFFFF"/>
                </a:solidFill>
                <a:latin typeface="DM Sans"/>
              </a:rPr>
              <a:t> sur ma façon </a:t>
            </a:r>
            <a:r>
              <a:rPr lang="en-US" sz="3200" dirty="0" err="1">
                <a:solidFill>
                  <a:srgbClr val="FFFFFF"/>
                </a:solidFill>
                <a:latin typeface="DM Sans"/>
              </a:rPr>
              <a:t>d’interagir</a:t>
            </a:r>
            <a:r>
              <a:rPr lang="en-US" sz="3200" dirty="0">
                <a:solidFill>
                  <a:srgbClr val="FFFFFF"/>
                </a:solidFill>
                <a:latin typeface="DM Sans"/>
              </a:rPr>
              <a:t> avec les </a:t>
            </a:r>
            <a:r>
              <a:rPr lang="en-US" sz="3200" dirty="0" err="1">
                <a:solidFill>
                  <a:srgbClr val="FFFFFF"/>
                </a:solidFill>
                <a:latin typeface="DM Sans"/>
              </a:rPr>
              <a:t>membres</a:t>
            </a:r>
            <a:r>
              <a:rPr lang="en-US" sz="3200" dirty="0">
                <a:solidFill>
                  <a:srgbClr val="FFFFFF"/>
                </a:solidFill>
                <a:latin typeface="DM Sans"/>
              </a:rPr>
              <a:t> de la population </a:t>
            </a:r>
            <a:r>
              <a:rPr lang="en-US" sz="3200" dirty="0" err="1">
                <a:solidFill>
                  <a:srgbClr val="FFFFFF"/>
                </a:solidFill>
                <a:latin typeface="DM Sans"/>
              </a:rPr>
              <a:t>étudiante</a:t>
            </a:r>
            <a:r>
              <a:rPr lang="en-US" sz="3200" dirty="0">
                <a:solidFill>
                  <a:srgbClr val="FFFFFF"/>
                </a:solidFill>
                <a:latin typeface="DM Sans"/>
              </a:rPr>
              <a:t> ?</a:t>
            </a:r>
            <a:endParaRPr lang="fr-FR" sz="3200" dirty="0"/>
          </a:p>
        </p:txBody>
      </p:sp>
      <p:sp>
        <p:nvSpPr>
          <p:cNvPr id="13" name="ZoneTexte 12">
            <a:extLst>
              <a:ext uri="{FF2B5EF4-FFF2-40B4-BE49-F238E27FC236}">
                <a16:creationId xmlns:a16="http://schemas.microsoft.com/office/drawing/2014/main" id="{CFF48FC8-DC89-271C-32EC-D7E420003061}"/>
              </a:ext>
            </a:extLst>
          </p:cNvPr>
          <p:cNvSpPr txBox="1"/>
          <p:nvPr/>
        </p:nvSpPr>
        <p:spPr>
          <a:xfrm>
            <a:off x="6739157" y="2586548"/>
            <a:ext cx="9231181" cy="25761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1B1B3A"/>
                </a:solidFill>
                <a:latin typeface="DM Sans"/>
              </a:rPr>
              <a:t>De quelle manière </a:t>
            </a:r>
            <a:r>
              <a:rPr lang="en-US" sz="3200" b="1" dirty="0" err="1">
                <a:solidFill>
                  <a:srgbClr val="1B1B3A"/>
                </a:solidFill>
                <a:latin typeface="DM Sans Bold"/>
              </a:rPr>
              <a:t>mon</a:t>
            </a:r>
            <a:r>
              <a:rPr lang="en-US" sz="3200" b="1" dirty="0">
                <a:solidFill>
                  <a:srgbClr val="1B1B3A"/>
                </a:solidFill>
                <a:latin typeface="DM Sans Bold"/>
              </a:rPr>
              <a:t> </a:t>
            </a:r>
            <a:r>
              <a:rPr lang="en-US" sz="3200" b="1" dirty="0" err="1">
                <a:solidFill>
                  <a:srgbClr val="1B1B3A"/>
                </a:solidFill>
                <a:latin typeface="DM Sans Bold"/>
              </a:rPr>
              <a:t>éducation</a:t>
            </a:r>
            <a:r>
              <a:rPr lang="en-US" sz="3200" b="1" dirty="0">
                <a:solidFill>
                  <a:srgbClr val="1B1B3A"/>
                </a:solidFill>
                <a:latin typeface="DM Sans Bold"/>
              </a:rPr>
              <a:t> et </a:t>
            </a:r>
            <a:r>
              <a:rPr lang="en-US" sz="3200" b="1" dirty="0" err="1">
                <a:solidFill>
                  <a:srgbClr val="1B1B3A"/>
                </a:solidFill>
                <a:latin typeface="DM Sans Bold"/>
              </a:rPr>
              <a:t>mon</a:t>
            </a:r>
            <a:r>
              <a:rPr lang="en-US" sz="3200" b="1" dirty="0">
                <a:solidFill>
                  <a:srgbClr val="1B1B3A"/>
                </a:solidFill>
                <a:latin typeface="DM Sans Bold"/>
              </a:rPr>
              <a:t> </a:t>
            </a:r>
            <a:r>
              <a:rPr lang="en-US" sz="3200" b="1" dirty="0" err="1">
                <a:solidFill>
                  <a:srgbClr val="1B1B3A"/>
                </a:solidFill>
                <a:latin typeface="DM Sans Bold"/>
              </a:rPr>
              <a:t>contexte</a:t>
            </a:r>
            <a:r>
              <a:rPr lang="en-US" sz="3200" b="1" dirty="0">
                <a:solidFill>
                  <a:srgbClr val="1B1B3A"/>
                </a:solidFill>
                <a:latin typeface="DM Sans Bold"/>
              </a:rPr>
              <a:t> de </a:t>
            </a:r>
            <a:r>
              <a:rPr lang="en-US" sz="3200" b="1" dirty="0" err="1">
                <a:solidFill>
                  <a:srgbClr val="1B1B3A"/>
                </a:solidFill>
                <a:latin typeface="DM Sans Bold"/>
              </a:rPr>
              <a:t>socialisation</a:t>
            </a:r>
            <a:r>
              <a:rPr lang="en-US" sz="3200" dirty="0">
                <a:solidFill>
                  <a:srgbClr val="1B1B3A"/>
                </a:solidFill>
                <a:latin typeface="DM Sans"/>
              </a:rPr>
              <a:t> </a:t>
            </a:r>
            <a:r>
              <a:rPr lang="en-US" sz="3200" dirty="0" err="1">
                <a:solidFill>
                  <a:srgbClr val="1B1B3A"/>
                </a:solidFill>
                <a:latin typeface="DM Sans"/>
              </a:rPr>
              <a:t>influencent-ils</a:t>
            </a:r>
            <a:r>
              <a:rPr lang="en-US" sz="3200" dirty="0">
                <a:solidFill>
                  <a:srgbClr val="1B1B3A"/>
                </a:solidFill>
                <a:latin typeface="DM Sans"/>
              </a:rPr>
              <a:t> ma façon de </a:t>
            </a:r>
            <a:r>
              <a:rPr lang="en-US" sz="3200" dirty="0" err="1">
                <a:solidFill>
                  <a:srgbClr val="1B1B3A"/>
                </a:solidFill>
                <a:latin typeface="DM Sans"/>
              </a:rPr>
              <a:t>percevoir</a:t>
            </a:r>
            <a:r>
              <a:rPr lang="en-US" sz="3200" dirty="0">
                <a:solidFill>
                  <a:srgbClr val="1B1B3A"/>
                </a:solidFill>
                <a:latin typeface="DM Sans"/>
              </a:rPr>
              <a:t> les </a:t>
            </a:r>
            <a:r>
              <a:rPr lang="en-US" sz="3200" dirty="0" err="1">
                <a:solidFill>
                  <a:srgbClr val="1B1B3A"/>
                </a:solidFill>
                <a:latin typeface="DM Sans"/>
              </a:rPr>
              <a:t>personnes</a:t>
            </a:r>
            <a:r>
              <a:rPr lang="en-US" sz="3200" dirty="0">
                <a:solidFill>
                  <a:srgbClr val="1B1B3A"/>
                </a:solidFill>
                <a:latin typeface="DM Sans"/>
              </a:rPr>
              <a:t> qui </a:t>
            </a:r>
            <a:r>
              <a:rPr lang="en-US" sz="3200" dirty="0" err="1">
                <a:solidFill>
                  <a:srgbClr val="1B1B3A"/>
                </a:solidFill>
                <a:latin typeface="DM Sans"/>
              </a:rPr>
              <a:t>diffèrent</a:t>
            </a:r>
            <a:r>
              <a:rPr lang="en-US" sz="3200" dirty="0">
                <a:solidFill>
                  <a:srgbClr val="1B1B3A"/>
                </a:solidFill>
                <a:latin typeface="DM Sans"/>
              </a:rPr>
              <a:t> de la </a:t>
            </a:r>
            <a:r>
              <a:rPr lang="en-US" sz="3200" dirty="0" err="1">
                <a:solidFill>
                  <a:srgbClr val="1B1B3A"/>
                </a:solidFill>
                <a:latin typeface="DM Sans"/>
              </a:rPr>
              <a:t>norme</a:t>
            </a:r>
            <a:r>
              <a:rPr lang="en-US" sz="3200" dirty="0">
                <a:solidFill>
                  <a:srgbClr val="1B1B3A"/>
                </a:solidFill>
                <a:latin typeface="DM Sans"/>
              </a:rPr>
              <a:t>, de la </a:t>
            </a:r>
            <a:r>
              <a:rPr lang="en-US" sz="3200" dirty="0" err="1">
                <a:solidFill>
                  <a:srgbClr val="1B1B3A"/>
                </a:solidFill>
                <a:latin typeface="DM Sans"/>
              </a:rPr>
              <a:t>majorité</a:t>
            </a:r>
            <a:r>
              <a:rPr lang="en-US" sz="3200" dirty="0">
                <a:solidFill>
                  <a:srgbClr val="1B1B3A"/>
                </a:solidFill>
                <a:latin typeface="DM Sans"/>
              </a:rPr>
              <a:t> </a:t>
            </a:r>
            <a:r>
              <a:rPr lang="en-US" sz="3200" dirty="0" err="1">
                <a:solidFill>
                  <a:srgbClr val="1B1B3A"/>
                </a:solidFill>
                <a:latin typeface="DM Sans"/>
              </a:rPr>
              <a:t>ou</a:t>
            </a:r>
            <a:r>
              <a:rPr lang="en-US" sz="3200" dirty="0">
                <a:solidFill>
                  <a:srgbClr val="1B1B3A"/>
                </a:solidFill>
                <a:latin typeface="DM Sans"/>
              </a:rPr>
              <a:t> de </a:t>
            </a:r>
            <a:r>
              <a:rPr lang="en-US" sz="3200" dirty="0" err="1">
                <a:solidFill>
                  <a:srgbClr val="1B1B3A"/>
                </a:solidFill>
                <a:latin typeface="DM Sans"/>
              </a:rPr>
              <a:t>mes</a:t>
            </a:r>
            <a:r>
              <a:rPr lang="en-US" sz="3200" dirty="0">
                <a:solidFill>
                  <a:srgbClr val="1B1B3A"/>
                </a:solidFill>
                <a:latin typeface="DM Sans"/>
              </a:rPr>
              <a:t> </a:t>
            </a:r>
            <a:r>
              <a:rPr lang="en-US" sz="3200" dirty="0" err="1">
                <a:solidFill>
                  <a:srgbClr val="1B1B3A"/>
                </a:solidFill>
                <a:latin typeface="DM Sans"/>
              </a:rPr>
              <a:t>croyances</a:t>
            </a:r>
            <a:r>
              <a:rPr lang="en-US" sz="3200" dirty="0">
                <a:solidFill>
                  <a:srgbClr val="1B1B3A"/>
                </a:solidFill>
                <a:latin typeface="DM Sans"/>
              </a:rPr>
              <a:t>, et </a:t>
            </a:r>
            <a:r>
              <a:rPr lang="en-US" sz="3200" dirty="0" err="1">
                <a:solidFill>
                  <a:srgbClr val="1B1B3A"/>
                </a:solidFill>
                <a:latin typeface="DM Sans"/>
              </a:rPr>
              <a:t>d’agir</a:t>
            </a:r>
            <a:r>
              <a:rPr lang="en-US" sz="3200" dirty="0">
                <a:solidFill>
                  <a:srgbClr val="1B1B3A"/>
                </a:solidFill>
                <a:latin typeface="DM Sans"/>
              </a:rPr>
              <a:t> </a:t>
            </a:r>
            <a:r>
              <a:rPr lang="en-US" sz="3200" dirty="0" err="1">
                <a:solidFill>
                  <a:srgbClr val="1B1B3A"/>
                </a:solidFill>
                <a:latin typeface="DM Sans"/>
              </a:rPr>
              <a:t>envers</a:t>
            </a:r>
            <a:r>
              <a:rPr lang="en-US" sz="3200" dirty="0">
                <a:solidFill>
                  <a:srgbClr val="1B1B3A"/>
                </a:solidFill>
                <a:latin typeface="DM Sans"/>
              </a:rPr>
              <a:t> </a:t>
            </a:r>
            <a:r>
              <a:rPr lang="en-US" sz="3200" dirty="0" err="1">
                <a:solidFill>
                  <a:srgbClr val="1B1B3A"/>
                </a:solidFill>
                <a:latin typeface="DM Sans"/>
              </a:rPr>
              <a:t>elles</a:t>
            </a:r>
            <a:r>
              <a:rPr lang="en-US" sz="3200" dirty="0">
                <a:solidFill>
                  <a:srgbClr val="1B1B3A"/>
                </a:solidFill>
                <a:latin typeface="DM Sans"/>
              </a:rPr>
              <a:t> ? </a:t>
            </a:r>
            <a:endParaRPr lang="fr-FR" sz="3200" dirty="0"/>
          </a:p>
        </p:txBody>
      </p:sp>
      <p:sp>
        <p:nvSpPr>
          <p:cNvPr id="14" name="ZoneTexte 13">
            <a:extLst>
              <a:ext uri="{FF2B5EF4-FFF2-40B4-BE49-F238E27FC236}">
                <a16:creationId xmlns:a16="http://schemas.microsoft.com/office/drawing/2014/main" id="{F753EC86-5E1A-AA89-CB26-A65850F82789}"/>
              </a:ext>
            </a:extLst>
          </p:cNvPr>
          <p:cNvSpPr txBox="1"/>
          <p:nvPr/>
        </p:nvSpPr>
        <p:spPr>
          <a:xfrm>
            <a:off x="10793571" y="7143864"/>
            <a:ext cx="568150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err="1">
                <a:solidFill>
                  <a:srgbClr val="1B1B3A"/>
                </a:solidFill>
                <a:latin typeface="DM Sans"/>
              </a:rPr>
              <a:t>Qu’est-ce</a:t>
            </a:r>
            <a:r>
              <a:rPr lang="en-US" sz="3200" dirty="0">
                <a:solidFill>
                  <a:srgbClr val="1B1B3A"/>
                </a:solidFill>
                <a:latin typeface="DM Sans"/>
              </a:rPr>
              <a:t> que </a:t>
            </a:r>
            <a:r>
              <a:rPr lang="en-US" sz="3200" err="1">
                <a:solidFill>
                  <a:srgbClr val="1B1B3A"/>
                </a:solidFill>
                <a:latin typeface="DM Sans"/>
              </a:rPr>
              <a:t>j’aimerais</a:t>
            </a:r>
            <a:r>
              <a:rPr lang="en-US" sz="3200" dirty="0">
                <a:solidFill>
                  <a:srgbClr val="1B1B3A"/>
                </a:solidFill>
                <a:latin typeface="DM Sans"/>
              </a:rPr>
              <a:t> </a:t>
            </a:r>
            <a:r>
              <a:rPr lang="en-US" sz="3200" b="1" dirty="0">
                <a:solidFill>
                  <a:srgbClr val="1B1B3A"/>
                </a:solidFill>
                <a:latin typeface="DM Sans Bold"/>
              </a:rPr>
              <a:t>modifier </a:t>
            </a:r>
            <a:r>
              <a:rPr lang="en-US" sz="3200" b="1" err="1">
                <a:solidFill>
                  <a:srgbClr val="1B1B3A"/>
                </a:solidFill>
                <a:latin typeface="DM Sans Bold"/>
              </a:rPr>
              <a:t>ou</a:t>
            </a:r>
            <a:r>
              <a:rPr lang="en-US" sz="3200" b="1" dirty="0">
                <a:solidFill>
                  <a:srgbClr val="1B1B3A"/>
                </a:solidFill>
                <a:latin typeface="DM Sans Bold"/>
              </a:rPr>
              <a:t> </a:t>
            </a:r>
            <a:r>
              <a:rPr lang="en-US" sz="3200" b="1" err="1">
                <a:solidFill>
                  <a:srgbClr val="1B1B3A"/>
                </a:solidFill>
                <a:latin typeface="DM Sans Bold"/>
              </a:rPr>
              <a:t>intégrer</a:t>
            </a:r>
            <a:r>
              <a:rPr lang="en-US" sz="3200" dirty="0">
                <a:solidFill>
                  <a:srgbClr val="1B1B3A"/>
                </a:solidFill>
                <a:latin typeface="DM Sans"/>
              </a:rPr>
              <a:t> dans ma façon </a:t>
            </a:r>
            <a:r>
              <a:rPr lang="en-US" sz="3200" err="1">
                <a:solidFill>
                  <a:srgbClr val="1B1B3A"/>
                </a:solidFill>
                <a:latin typeface="DM Sans"/>
              </a:rPr>
              <a:t>d’interagir</a:t>
            </a:r>
            <a:r>
              <a:rPr lang="en-US" sz="3200" dirty="0">
                <a:solidFill>
                  <a:srgbClr val="1B1B3A"/>
                </a:solidFill>
                <a:latin typeface="DM Sans"/>
              </a:rPr>
              <a:t> avec la population </a:t>
            </a:r>
            <a:r>
              <a:rPr lang="en-US" sz="3200" err="1">
                <a:solidFill>
                  <a:srgbClr val="1B1B3A"/>
                </a:solidFill>
                <a:latin typeface="DM Sans"/>
              </a:rPr>
              <a:t>étudiante</a:t>
            </a:r>
            <a:r>
              <a:rPr lang="en-US" sz="3200">
                <a:solidFill>
                  <a:srgbClr val="1B1B3A"/>
                </a:solidFill>
                <a:latin typeface="DM Sans"/>
              </a:rPr>
              <a:t> </a:t>
            </a:r>
            <a:r>
              <a:rPr lang="en-US" sz="3200" dirty="0">
                <a:solidFill>
                  <a:srgbClr val="1B1B3A"/>
                </a:solidFill>
                <a:latin typeface="DM Sans"/>
              </a:rPr>
              <a:t>?</a:t>
            </a:r>
            <a:endParaRPr lang="fr-FR"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sp>
        <p:nvSpPr>
          <p:cNvPr id="2" name="Freeform 2"/>
          <p:cNvSpPr/>
          <p:nvPr/>
        </p:nvSpPr>
        <p:spPr>
          <a:xfrm>
            <a:off x="6915705" y="-1326361"/>
            <a:ext cx="11372295" cy="12996909"/>
          </a:xfrm>
          <a:custGeom>
            <a:avLst/>
            <a:gdLst/>
            <a:ahLst/>
            <a:cxnLst/>
            <a:rect l="l" t="t" r="r" b="b"/>
            <a:pathLst>
              <a:path w="11372295" h="12996909">
                <a:moveTo>
                  <a:pt x="0" y="0"/>
                </a:moveTo>
                <a:lnTo>
                  <a:pt x="11372295" y="0"/>
                </a:lnTo>
                <a:lnTo>
                  <a:pt x="11372295" y="12996908"/>
                </a:lnTo>
                <a:lnTo>
                  <a:pt x="0" y="12996908"/>
                </a:lnTo>
                <a:lnTo>
                  <a:pt x="0" y="0"/>
                </a:lnTo>
                <a:close/>
              </a:path>
            </a:pathLst>
          </a:custGeom>
          <a:blipFill>
            <a:blip r:embed="rId3"/>
            <a:stretch>
              <a:fillRect/>
            </a:stretch>
          </a:blipFill>
        </p:spPr>
        <p:txBody>
          <a:bodyPr/>
          <a:lstStyle/>
          <a:p>
            <a:endParaRPr lang="fr-CA"/>
          </a:p>
        </p:txBody>
      </p:sp>
      <p:sp>
        <p:nvSpPr>
          <p:cNvPr id="3" name="TextBox 3"/>
          <p:cNvSpPr txBox="1"/>
          <p:nvPr/>
        </p:nvSpPr>
        <p:spPr>
          <a:xfrm>
            <a:off x="1028700" y="989818"/>
            <a:ext cx="8434481" cy="24822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L’EDI, une</a:t>
            </a:r>
            <a:r>
              <a:rPr lang="en-US" sz="6000" b="1">
                <a:solidFill>
                  <a:srgbClr val="1B1B3A"/>
                </a:solidFill>
                <a:latin typeface="DM Sans Bold"/>
                <a:ea typeface="DM Sans Bold"/>
                <a:cs typeface="DM Sans Bold"/>
                <a:sym typeface="DM Sans Bold"/>
              </a:rPr>
              <a:t> responsabilité partagée</a:t>
            </a:r>
          </a:p>
        </p:txBody>
      </p:sp>
      <p:sp>
        <p:nvSpPr>
          <p:cNvPr id="4" name="TextBox 4"/>
          <p:cNvSpPr txBox="1"/>
          <p:nvPr/>
        </p:nvSpPr>
        <p:spPr>
          <a:xfrm>
            <a:off x="263680" y="9008599"/>
            <a:ext cx="6652025" cy="935355"/>
          </a:xfrm>
          <a:prstGeom prst="rect">
            <a:avLst/>
          </a:prstGeom>
        </p:spPr>
        <p:txBody>
          <a:bodyPr lIns="0" tIns="0" rIns="0" bIns="0" rtlCol="0" anchor="t">
            <a:spAutoFit/>
          </a:bodyPr>
          <a:lstStyle/>
          <a:p>
            <a:pPr algn="l">
              <a:lnSpc>
                <a:spcPts val="2520"/>
              </a:lnSpc>
            </a:pPr>
            <a:r>
              <a:rPr lang="en-US" sz="1800">
                <a:solidFill>
                  <a:srgbClr val="1B1B3A"/>
                </a:solidFill>
                <a:latin typeface="DM Sans"/>
                <a:ea typeface="DM Sans"/>
                <a:cs typeface="DM Sans"/>
                <a:sym typeface="DM Sans"/>
              </a:rPr>
              <a:t>Inspiré de Suarez et al. (2018) et des questions de l’Analyse comparative entre les sexes (ACS Plus) (Gouvernement du Canada, s. d.)</a:t>
            </a:r>
          </a:p>
        </p:txBody>
      </p:sp>
      <p:sp>
        <p:nvSpPr>
          <p:cNvPr id="5" name="TextBox 5"/>
          <p:cNvSpPr txBox="1"/>
          <p:nvPr/>
        </p:nvSpPr>
        <p:spPr>
          <a:xfrm>
            <a:off x="0" y="5500789"/>
            <a:ext cx="6699782" cy="1119345"/>
          </a:xfrm>
          <a:prstGeom prst="rect">
            <a:avLst/>
          </a:prstGeom>
        </p:spPr>
        <p:txBody>
          <a:bodyPr lIns="0" tIns="0" rIns="0" bIns="0" rtlCol="0" anchor="t">
            <a:spAutoFit/>
          </a:bodyPr>
          <a:lstStyle/>
          <a:p>
            <a:pPr algn="ctr">
              <a:lnSpc>
                <a:spcPts val="4409"/>
              </a:lnSpc>
              <a:spcBef>
                <a:spcPct val="0"/>
              </a:spcBef>
            </a:pPr>
            <a:r>
              <a:rPr lang="en-US" sz="3200" dirty="0">
                <a:solidFill>
                  <a:srgbClr val="000000"/>
                </a:solidFill>
                <a:latin typeface="DM Sans"/>
                <a:ea typeface="DM Sans"/>
                <a:cs typeface="DM Sans"/>
                <a:sym typeface="DM Sans"/>
              </a:rPr>
              <a:t>« Qui </a:t>
            </a:r>
            <a:r>
              <a:rPr lang="en-US" sz="3200" dirty="0" err="1">
                <a:solidFill>
                  <a:srgbClr val="000000"/>
                </a:solidFill>
                <a:latin typeface="DM Sans"/>
                <a:ea typeface="DM Sans"/>
                <a:cs typeface="DM Sans"/>
                <a:sym typeface="DM Sans"/>
              </a:rPr>
              <a:t>n'est</a:t>
            </a:r>
            <a:r>
              <a:rPr lang="en-US" sz="3200" dirty="0">
                <a:solidFill>
                  <a:srgbClr val="000000"/>
                </a:solidFill>
                <a:latin typeface="DM Sans"/>
                <a:ea typeface="DM Sans"/>
                <a:cs typeface="DM Sans"/>
                <a:sym typeface="DM Sans"/>
              </a:rPr>
              <a:t> PAS dans la salle </a:t>
            </a:r>
            <a:r>
              <a:rPr lang="en-US" sz="3200" dirty="0" err="1">
                <a:solidFill>
                  <a:srgbClr val="000000"/>
                </a:solidFill>
                <a:latin typeface="DM Sans"/>
                <a:ea typeface="DM Sans"/>
                <a:cs typeface="DM Sans"/>
                <a:sym typeface="DM Sans"/>
              </a:rPr>
              <a:t>aujourd'hui</a:t>
            </a:r>
            <a:r>
              <a:rPr lang="en-US" sz="3200" dirty="0">
                <a:solidFill>
                  <a:srgbClr val="000000"/>
                </a:solidFill>
                <a:latin typeface="DM Sans"/>
                <a:ea typeface="DM Sans"/>
                <a:cs typeface="DM Sans"/>
                <a:sym typeface="DM Sans"/>
              </a:rPr>
              <a:t> ?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2590800"/>
            <a:chOff x="0" y="0"/>
            <a:chExt cx="4816593" cy="682351"/>
          </a:xfrm>
        </p:grpSpPr>
        <p:sp>
          <p:nvSpPr>
            <p:cNvPr id="3" name="Freeform 3"/>
            <p:cNvSpPr/>
            <p:nvPr/>
          </p:nvSpPr>
          <p:spPr>
            <a:xfrm>
              <a:off x="0" y="0"/>
              <a:ext cx="4816592" cy="682351"/>
            </a:xfrm>
            <a:custGeom>
              <a:avLst/>
              <a:gdLst/>
              <a:ahLst/>
              <a:cxnLst/>
              <a:rect l="l" t="t" r="r" b="b"/>
              <a:pathLst>
                <a:path w="4816592" h="682351">
                  <a:moveTo>
                    <a:pt x="0" y="0"/>
                  </a:moveTo>
                  <a:lnTo>
                    <a:pt x="4816592" y="0"/>
                  </a:lnTo>
                  <a:lnTo>
                    <a:pt x="4816592" y="682351"/>
                  </a:lnTo>
                  <a:lnTo>
                    <a:pt x="0" y="682351"/>
                  </a:lnTo>
                  <a:close/>
                </a:path>
              </a:pathLst>
            </a:custGeom>
            <a:solidFill>
              <a:srgbClr val="9EE7C7"/>
            </a:solidFill>
          </p:spPr>
          <p:txBody>
            <a:bodyPr/>
            <a:lstStyle/>
            <a:p>
              <a:endParaRPr lang="fr-CA"/>
            </a:p>
          </p:txBody>
        </p:sp>
        <p:sp>
          <p:nvSpPr>
            <p:cNvPr id="4" name="TextBox 4"/>
            <p:cNvSpPr txBox="1"/>
            <p:nvPr/>
          </p:nvSpPr>
          <p:spPr>
            <a:xfrm>
              <a:off x="0" y="-38100"/>
              <a:ext cx="4816593" cy="720451"/>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598045" y="2991676"/>
            <a:ext cx="5055620" cy="1543050"/>
            <a:chOff x="0" y="0"/>
            <a:chExt cx="1331521" cy="406400"/>
          </a:xfrm>
        </p:grpSpPr>
        <p:sp>
          <p:nvSpPr>
            <p:cNvPr id="6" name="Freeform 6"/>
            <p:cNvSpPr/>
            <p:nvPr/>
          </p:nvSpPr>
          <p:spPr>
            <a:xfrm>
              <a:off x="0" y="0"/>
              <a:ext cx="1331521" cy="406400"/>
            </a:xfrm>
            <a:custGeom>
              <a:avLst/>
              <a:gdLst/>
              <a:ahLst/>
              <a:cxnLst/>
              <a:rect l="l" t="t" r="r" b="b"/>
              <a:pathLst>
                <a:path w="1331521" h="406400">
                  <a:moveTo>
                    <a:pt x="1128321" y="0"/>
                  </a:moveTo>
                  <a:cubicBezTo>
                    <a:pt x="1240546" y="0"/>
                    <a:pt x="1331521" y="90976"/>
                    <a:pt x="1331521" y="203200"/>
                  </a:cubicBezTo>
                  <a:cubicBezTo>
                    <a:pt x="1331521" y="315424"/>
                    <a:pt x="1240546" y="406400"/>
                    <a:pt x="1128321" y="406400"/>
                  </a:cubicBezTo>
                  <a:lnTo>
                    <a:pt x="203200" y="406400"/>
                  </a:lnTo>
                  <a:cubicBezTo>
                    <a:pt x="90976" y="406400"/>
                    <a:pt x="0" y="315424"/>
                    <a:pt x="0" y="203200"/>
                  </a:cubicBezTo>
                  <a:cubicBezTo>
                    <a:pt x="0" y="90976"/>
                    <a:pt x="90976" y="0"/>
                    <a:pt x="203200" y="0"/>
                  </a:cubicBezTo>
                  <a:close/>
                </a:path>
              </a:pathLst>
            </a:custGeom>
            <a:solidFill>
              <a:srgbClr val="CCE64D"/>
            </a:solidFill>
          </p:spPr>
          <p:txBody>
            <a:bodyPr/>
            <a:lstStyle/>
            <a:p>
              <a:endParaRPr lang="fr-CA"/>
            </a:p>
          </p:txBody>
        </p:sp>
        <p:sp>
          <p:nvSpPr>
            <p:cNvPr id="7" name="TextBox 7"/>
            <p:cNvSpPr txBox="1"/>
            <p:nvPr/>
          </p:nvSpPr>
          <p:spPr>
            <a:xfrm>
              <a:off x="0" y="-38100"/>
              <a:ext cx="1331521" cy="444500"/>
            </a:xfrm>
            <a:prstGeom prst="rect">
              <a:avLst/>
            </a:prstGeom>
          </p:spPr>
          <p:txBody>
            <a:bodyPr lIns="50800" tIns="50800" rIns="50800" bIns="50800" rtlCol="0" anchor="ctr"/>
            <a:lstStyle/>
            <a:p>
              <a:pPr algn="ctr">
                <a:lnSpc>
                  <a:spcPts val="2520"/>
                </a:lnSpc>
              </a:pPr>
              <a:endParaRPr/>
            </a:p>
          </p:txBody>
        </p:sp>
      </p:grpSp>
      <p:sp>
        <p:nvSpPr>
          <p:cNvPr id="8" name="TextBox 8"/>
          <p:cNvSpPr txBox="1"/>
          <p:nvPr/>
        </p:nvSpPr>
        <p:spPr>
          <a:xfrm>
            <a:off x="1028700" y="989818"/>
            <a:ext cx="13480359" cy="843915"/>
          </a:xfrm>
          <a:prstGeom prst="rect">
            <a:avLst/>
          </a:prstGeom>
        </p:spPr>
        <p:txBody>
          <a:bodyPr lIns="0" tIns="0" rIns="0" bIns="0" rtlCol="0" anchor="t">
            <a:spAutoFit/>
          </a:bodyPr>
          <a:lstStyle/>
          <a:p>
            <a:pPr algn="l">
              <a:lnSpc>
                <a:spcPts val="6480"/>
              </a:lnSpc>
            </a:pPr>
            <a:r>
              <a:rPr lang="en-US" sz="6000" b="1">
                <a:solidFill>
                  <a:srgbClr val="1B1B3A"/>
                </a:solidFill>
                <a:latin typeface="DM Sans Bold"/>
                <a:ea typeface="DM Sans Bold"/>
                <a:cs typeface="DM Sans Bold"/>
                <a:sym typeface="DM Sans Bold"/>
              </a:rPr>
              <a:t>L’intelligence artificielle et l’EDI</a:t>
            </a:r>
          </a:p>
        </p:txBody>
      </p:sp>
      <p:sp>
        <p:nvSpPr>
          <p:cNvPr id="9" name="TextBox 9"/>
          <p:cNvSpPr txBox="1"/>
          <p:nvPr/>
        </p:nvSpPr>
        <p:spPr>
          <a:xfrm>
            <a:off x="2281680" y="3248852"/>
            <a:ext cx="3793778" cy="1057275"/>
          </a:xfrm>
          <a:prstGeom prst="rect">
            <a:avLst/>
          </a:prstGeom>
        </p:spPr>
        <p:txBody>
          <a:bodyPr lIns="0" tIns="0" rIns="0" bIns="0" rtlCol="0" anchor="t">
            <a:spAutoFit/>
          </a:bodyPr>
          <a:lstStyle/>
          <a:p>
            <a:pPr algn="ctr">
              <a:lnSpc>
                <a:spcPts val="4200"/>
              </a:lnSpc>
            </a:pPr>
            <a:r>
              <a:rPr lang="en-US" sz="3000">
                <a:solidFill>
                  <a:srgbClr val="000000"/>
                </a:solidFill>
                <a:latin typeface="DM Sans"/>
                <a:ea typeface="DM Sans"/>
                <a:cs typeface="DM Sans"/>
                <a:sym typeface="DM Sans"/>
              </a:rPr>
              <a:t>Systèmes de gestion </a:t>
            </a:r>
          </a:p>
          <a:p>
            <a:pPr marL="0" lvl="0" indent="0" algn="ctr">
              <a:lnSpc>
                <a:spcPts val="4200"/>
              </a:lnSpc>
              <a:spcBef>
                <a:spcPct val="0"/>
              </a:spcBef>
            </a:pPr>
            <a:r>
              <a:rPr lang="en-US" sz="3000">
                <a:solidFill>
                  <a:srgbClr val="000000"/>
                </a:solidFill>
                <a:latin typeface="DM Sans"/>
                <a:ea typeface="DM Sans"/>
                <a:cs typeface="DM Sans"/>
                <a:sym typeface="DM Sans"/>
              </a:rPr>
              <a:t>des inscriptions</a:t>
            </a:r>
          </a:p>
        </p:txBody>
      </p:sp>
      <p:grpSp>
        <p:nvGrpSpPr>
          <p:cNvPr id="10" name="Group 10"/>
          <p:cNvGrpSpPr/>
          <p:nvPr/>
        </p:nvGrpSpPr>
        <p:grpSpPr>
          <a:xfrm>
            <a:off x="7116789" y="4560184"/>
            <a:ext cx="3883674" cy="1543050"/>
            <a:chOff x="0" y="0"/>
            <a:chExt cx="1022861" cy="406400"/>
          </a:xfrm>
        </p:grpSpPr>
        <p:sp>
          <p:nvSpPr>
            <p:cNvPr id="11" name="Freeform 11"/>
            <p:cNvSpPr/>
            <p:nvPr/>
          </p:nvSpPr>
          <p:spPr>
            <a:xfrm>
              <a:off x="0" y="0"/>
              <a:ext cx="1022861" cy="406400"/>
            </a:xfrm>
            <a:custGeom>
              <a:avLst/>
              <a:gdLst/>
              <a:ahLst/>
              <a:cxnLst/>
              <a:rect l="l" t="t" r="r" b="b"/>
              <a:pathLst>
                <a:path w="1022861" h="406400">
                  <a:moveTo>
                    <a:pt x="819661" y="0"/>
                  </a:moveTo>
                  <a:cubicBezTo>
                    <a:pt x="931885" y="0"/>
                    <a:pt x="1022861" y="90976"/>
                    <a:pt x="1022861" y="203200"/>
                  </a:cubicBezTo>
                  <a:cubicBezTo>
                    <a:pt x="1022861" y="315424"/>
                    <a:pt x="931885" y="406400"/>
                    <a:pt x="819661" y="406400"/>
                  </a:cubicBezTo>
                  <a:lnTo>
                    <a:pt x="203200" y="406400"/>
                  </a:lnTo>
                  <a:cubicBezTo>
                    <a:pt x="90976" y="406400"/>
                    <a:pt x="0" y="315424"/>
                    <a:pt x="0" y="203200"/>
                  </a:cubicBezTo>
                  <a:cubicBezTo>
                    <a:pt x="0" y="90976"/>
                    <a:pt x="90976" y="0"/>
                    <a:pt x="203200" y="0"/>
                  </a:cubicBezTo>
                  <a:close/>
                </a:path>
              </a:pathLst>
            </a:custGeom>
            <a:solidFill>
              <a:srgbClr val="FF847B"/>
            </a:solidFill>
          </p:spPr>
          <p:txBody>
            <a:bodyPr/>
            <a:lstStyle/>
            <a:p>
              <a:endParaRPr lang="fr-CA"/>
            </a:p>
          </p:txBody>
        </p:sp>
        <p:sp>
          <p:nvSpPr>
            <p:cNvPr id="12" name="TextBox 12"/>
            <p:cNvSpPr txBox="1"/>
            <p:nvPr/>
          </p:nvSpPr>
          <p:spPr>
            <a:xfrm>
              <a:off x="0" y="-38100"/>
              <a:ext cx="1022861" cy="444500"/>
            </a:xfrm>
            <a:prstGeom prst="rect">
              <a:avLst/>
            </a:prstGeom>
          </p:spPr>
          <p:txBody>
            <a:bodyPr lIns="50800" tIns="50800" rIns="50800" bIns="50800" rtlCol="0" anchor="ctr"/>
            <a:lstStyle/>
            <a:p>
              <a:pPr algn="ctr">
                <a:lnSpc>
                  <a:spcPts val="2520"/>
                </a:lnSpc>
              </a:pPr>
              <a:endParaRPr/>
            </a:p>
          </p:txBody>
        </p:sp>
      </p:grpSp>
      <p:sp>
        <p:nvSpPr>
          <p:cNvPr id="13" name="TextBox 13"/>
          <p:cNvSpPr txBox="1"/>
          <p:nvPr/>
        </p:nvSpPr>
        <p:spPr>
          <a:xfrm>
            <a:off x="7530013" y="4769734"/>
            <a:ext cx="3057227" cy="1057275"/>
          </a:xfrm>
          <a:prstGeom prst="rect">
            <a:avLst/>
          </a:prstGeom>
        </p:spPr>
        <p:txBody>
          <a:bodyPr lIns="0" tIns="0" rIns="0" bIns="0" rtlCol="0" anchor="t">
            <a:spAutoFit/>
          </a:bodyPr>
          <a:lstStyle/>
          <a:p>
            <a:pPr algn="ctr">
              <a:lnSpc>
                <a:spcPts val="4200"/>
              </a:lnSpc>
            </a:pPr>
            <a:r>
              <a:rPr lang="en-US" sz="3000">
                <a:solidFill>
                  <a:srgbClr val="000000"/>
                </a:solidFill>
                <a:latin typeface="DM Sans"/>
                <a:ea typeface="DM Sans"/>
                <a:cs typeface="DM Sans"/>
                <a:sym typeface="DM Sans"/>
              </a:rPr>
              <a:t>Systèmes de </a:t>
            </a:r>
          </a:p>
          <a:p>
            <a:pPr marL="0" lvl="0" indent="0" algn="ctr">
              <a:lnSpc>
                <a:spcPts val="4200"/>
              </a:lnSpc>
              <a:spcBef>
                <a:spcPct val="0"/>
              </a:spcBef>
            </a:pPr>
            <a:r>
              <a:rPr lang="en-US" sz="3000">
                <a:solidFill>
                  <a:srgbClr val="000000"/>
                </a:solidFill>
                <a:latin typeface="DM Sans"/>
                <a:ea typeface="DM Sans"/>
                <a:cs typeface="DM Sans"/>
                <a:sym typeface="DM Sans"/>
              </a:rPr>
              <a:t>tutorat intelligent</a:t>
            </a:r>
          </a:p>
        </p:txBody>
      </p:sp>
      <p:grpSp>
        <p:nvGrpSpPr>
          <p:cNvPr id="14" name="Group 14"/>
          <p:cNvGrpSpPr/>
          <p:nvPr/>
        </p:nvGrpSpPr>
        <p:grpSpPr>
          <a:xfrm>
            <a:off x="1584537" y="6188230"/>
            <a:ext cx="5620836" cy="2308070"/>
            <a:chOff x="0" y="0"/>
            <a:chExt cx="1480385" cy="607887"/>
          </a:xfrm>
        </p:grpSpPr>
        <p:sp>
          <p:nvSpPr>
            <p:cNvPr id="15" name="Freeform 15"/>
            <p:cNvSpPr/>
            <p:nvPr/>
          </p:nvSpPr>
          <p:spPr>
            <a:xfrm>
              <a:off x="0" y="0"/>
              <a:ext cx="1480385" cy="607887"/>
            </a:xfrm>
            <a:custGeom>
              <a:avLst/>
              <a:gdLst/>
              <a:ahLst/>
              <a:cxnLst/>
              <a:rect l="l" t="t" r="r" b="b"/>
              <a:pathLst>
                <a:path w="1480385" h="607887">
                  <a:moveTo>
                    <a:pt x="1277185" y="0"/>
                  </a:moveTo>
                  <a:cubicBezTo>
                    <a:pt x="1389409" y="0"/>
                    <a:pt x="1480385" y="136080"/>
                    <a:pt x="1480385" y="303943"/>
                  </a:cubicBezTo>
                  <a:cubicBezTo>
                    <a:pt x="1480385" y="471807"/>
                    <a:pt x="1389409" y="607887"/>
                    <a:pt x="1277185" y="607887"/>
                  </a:cubicBezTo>
                  <a:lnTo>
                    <a:pt x="203200" y="607887"/>
                  </a:lnTo>
                  <a:cubicBezTo>
                    <a:pt x="90976" y="607887"/>
                    <a:pt x="0" y="471807"/>
                    <a:pt x="0" y="303943"/>
                  </a:cubicBezTo>
                  <a:cubicBezTo>
                    <a:pt x="0" y="136080"/>
                    <a:pt x="90976" y="0"/>
                    <a:pt x="203200" y="0"/>
                  </a:cubicBezTo>
                  <a:close/>
                </a:path>
              </a:pathLst>
            </a:custGeom>
            <a:solidFill>
              <a:srgbClr val="D4F1B0"/>
            </a:solidFill>
          </p:spPr>
          <p:txBody>
            <a:bodyPr/>
            <a:lstStyle/>
            <a:p>
              <a:endParaRPr lang="fr-CA"/>
            </a:p>
          </p:txBody>
        </p:sp>
        <p:sp>
          <p:nvSpPr>
            <p:cNvPr id="16" name="TextBox 16"/>
            <p:cNvSpPr txBox="1"/>
            <p:nvPr/>
          </p:nvSpPr>
          <p:spPr>
            <a:xfrm>
              <a:off x="0" y="-38100"/>
              <a:ext cx="1480385" cy="645987"/>
            </a:xfrm>
            <a:prstGeom prst="rect">
              <a:avLst/>
            </a:prstGeom>
          </p:spPr>
          <p:txBody>
            <a:bodyPr lIns="50800" tIns="50800" rIns="50800" bIns="50800" rtlCol="0" anchor="ctr"/>
            <a:lstStyle/>
            <a:p>
              <a:pPr algn="ctr">
                <a:lnSpc>
                  <a:spcPts val="2520"/>
                </a:lnSpc>
              </a:pPr>
              <a:endParaRPr/>
            </a:p>
          </p:txBody>
        </p:sp>
      </p:grpSp>
      <p:sp>
        <p:nvSpPr>
          <p:cNvPr id="17" name="TextBox 17"/>
          <p:cNvSpPr txBox="1"/>
          <p:nvPr/>
        </p:nvSpPr>
        <p:spPr>
          <a:xfrm>
            <a:off x="1598045" y="6513590"/>
            <a:ext cx="5593819" cy="1590675"/>
          </a:xfrm>
          <a:prstGeom prst="rect">
            <a:avLst/>
          </a:prstGeom>
        </p:spPr>
        <p:txBody>
          <a:bodyPr lIns="0" tIns="0" rIns="0" bIns="0" rtlCol="0" anchor="t">
            <a:spAutoFit/>
          </a:bodyPr>
          <a:lstStyle/>
          <a:p>
            <a:pPr algn="ctr">
              <a:lnSpc>
                <a:spcPts val="4200"/>
              </a:lnSpc>
            </a:pPr>
            <a:r>
              <a:rPr lang="en-US" sz="3000">
                <a:solidFill>
                  <a:srgbClr val="000000"/>
                </a:solidFill>
                <a:latin typeface="DM Sans"/>
                <a:ea typeface="DM Sans"/>
                <a:cs typeface="DM Sans"/>
                <a:sym typeface="DM Sans"/>
              </a:rPr>
              <a:t>Tableaux de bord et </a:t>
            </a:r>
          </a:p>
          <a:p>
            <a:pPr marL="0" lvl="0" indent="0" algn="ctr">
              <a:lnSpc>
                <a:spcPts val="4200"/>
              </a:lnSpc>
              <a:spcBef>
                <a:spcPct val="0"/>
              </a:spcBef>
            </a:pPr>
            <a:r>
              <a:rPr lang="en-US" sz="3000">
                <a:solidFill>
                  <a:srgbClr val="000000"/>
                </a:solidFill>
                <a:latin typeface="DM Sans"/>
                <a:ea typeface="DM Sans"/>
                <a:cs typeface="DM Sans"/>
                <a:sym typeface="DM Sans"/>
              </a:rPr>
              <a:t>systèmes de prédiction de la réussite</a:t>
            </a:r>
          </a:p>
        </p:txBody>
      </p:sp>
      <p:grpSp>
        <p:nvGrpSpPr>
          <p:cNvPr id="18" name="Group 18"/>
          <p:cNvGrpSpPr/>
          <p:nvPr/>
        </p:nvGrpSpPr>
        <p:grpSpPr>
          <a:xfrm>
            <a:off x="11809835" y="3534601"/>
            <a:ext cx="4811465" cy="1543050"/>
            <a:chOff x="0" y="0"/>
            <a:chExt cx="1267217" cy="406400"/>
          </a:xfrm>
        </p:grpSpPr>
        <p:sp>
          <p:nvSpPr>
            <p:cNvPr id="19" name="Freeform 19"/>
            <p:cNvSpPr/>
            <p:nvPr/>
          </p:nvSpPr>
          <p:spPr>
            <a:xfrm>
              <a:off x="0" y="0"/>
              <a:ext cx="1267217" cy="406400"/>
            </a:xfrm>
            <a:custGeom>
              <a:avLst/>
              <a:gdLst/>
              <a:ahLst/>
              <a:cxnLst/>
              <a:rect l="l" t="t" r="r" b="b"/>
              <a:pathLst>
                <a:path w="1267217" h="406400">
                  <a:moveTo>
                    <a:pt x="1064017" y="0"/>
                  </a:moveTo>
                  <a:cubicBezTo>
                    <a:pt x="1176241" y="0"/>
                    <a:pt x="1267217" y="90976"/>
                    <a:pt x="1267217" y="203200"/>
                  </a:cubicBezTo>
                  <a:cubicBezTo>
                    <a:pt x="1267217" y="315424"/>
                    <a:pt x="1176241" y="406400"/>
                    <a:pt x="1064017" y="406400"/>
                  </a:cubicBezTo>
                  <a:lnTo>
                    <a:pt x="203200" y="406400"/>
                  </a:lnTo>
                  <a:cubicBezTo>
                    <a:pt x="90976" y="406400"/>
                    <a:pt x="0" y="315424"/>
                    <a:pt x="0" y="203200"/>
                  </a:cubicBezTo>
                  <a:cubicBezTo>
                    <a:pt x="0" y="90976"/>
                    <a:pt x="90976" y="0"/>
                    <a:pt x="203200" y="0"/>
                  </a:cubicBezTo>
                  <a:close/>
                </a:path>
              </a:pathLst>
            </a:custGeom>
            <a:solidFill>
              <a:srgbClr val="64C780"/>
            </a:solidFill>
          </p:spPr>
          <p:txBody>
            <a:bodyPr/>
            <a:lstStyle/>
            <a:p>
              <a:endParaRPr lang="fr-CA"/>
            </a:p>
          </p:txBody>
        </p:sp>
        <p:sp>
          <p:nvSpPr>
            <p:cNvPr id="20" name="TextBox 20"/>
            <p:cNvSpPr txBox="1"/>
            <p:nvPr/>
          </p:nvSpPr>
          <p:spPr>
            <a:xfrm>
              <a:off x="0" y="-38100"/>
              <a:ext cx="1267217" cy="444500"/>
            </a:xfrm>
            <a:prstGeom prst="rect">
              <a:avLst/>
            </a:prstGeom>
          </p:spPr>
          <p:txBody>
            <a:bodyPr lIns="50800" tIns="50800" rIns="50800" bIns="50800" rtlCol="0" anchor="ctr"/>
            <a:lstStyle/>
            <a:p>
              <a:pPr algn="ctr">
                <a:lnSpc>
                  <a:spcPts val="2520"/>
                </a:lnSpc>
              </a:pPr>
              <a:endParaRPr/>
            </a:p>
          </p:txBody>
        </p:sp>
      </p:grpSp>
      <p:sp>
        <p:nvSpPr>
          <p:cNvPr id="21" name="TextBox 21"/>
          <p:cNvSpPr txBox="1"/>
          <p:nvPr/>
        </p:nvSpPr>
        <p:spPr>
          <a:xfrm>
            <a:off x="12045728" y="4010852"/>
            <a:ext cx="4339679" cy="5238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000000"/>
                </a:solidFill>
                <a:latin typeface="DM Sans"/>
                <a:ea typeface="DM Sans"/>
                <a:cs typeface="DM Sans"/>
                <a:sym typeface="DM Sans"/>
              </a:rPr>
              <a:t>Agents conversationnels</a:t>
            </a:r>
          </a:p>
        </p:txBody>
      </p:sp>
      <p:grpSp>
        <p:nvGrpSpPr>
          <p:cNvPr id="22" name="Group 22"/>
          <p:cNvGrpSpPr/>
          <p:nvPr/>
        </p:nvGrpSpPr>
        <p:grpSpPr>
          <a:xfrm>
            <a:off x="11082627" y="6950230"/>
            <a:ext cx="5620836" cy="2308070"/>
            <a:chOff x="0" y="0"/>
            <a:chExt cx="1480385" cy="607887"/>
          </a:xfrm>
        </p:grpSpPr>
        <p:sp>
          <p:nvSpPr>
            <p:cNvPr id="23" name="Freeform 23"/>
            <p:cNvSpPr/>
            <p:nvPr/>
          </p:nvSpPr>
          <p:spPr>
            <a:xfrm>
              <a:off x="0" y="0"/>
              <a:ext cx="1480385" cy="607887"/>
            </a:xfrm>
            <a:custGeom>
              <a:avLst/>
              <a:gdLst/>
              <a:ahLst/>
              <a:cxnLst/>
              <a:rect l="l" t="t" r="r" b="b"/>
              <a:pathLst>
                <a:path w="1480385" h="607887">
                  <a:moveTo>
                    <a:pt x="1277185" y="0"/>
                  </a:moveTo>
                  <a:cubicBezTo>
                    <a:pt x="1389409" y="0"/>
                    <a:pt x="1480385" y="136080"/>
                    <a:pt x="1480385" y="303943"/>
                  </a:cubicBezTo>
                  <a:cubicBezTo>
                    <a:pt x="1480385" y="471807"/>
                    <a:pt x="1389409" y="607887"/>
                    <a:pt x="1277185" y="607887"/>
                  </a:cubicBezTo>
                  <a:lnTo>
                    <a:pt x="203200" y="607887"/>
                  </a:lnTo>
                  <a:cubicBezTo>
                    <a:pt x="90976" y="607887"/>
                    <a:pt x="0" y="471807"/>
                    <a:pt x="0" y="303943"/>
                  </a:cubicBezTo>
                  <a:cubicBezTo>
                    <a:pt x="0" y="136080"/>
                    <a:pt x="90976" y="0"/>
                    <a:pt x="203200" y="0"/>
                  </a:cubicBezTo>
                  <a:close/>
                </a:path>
              </a:pathLst>
            </a:custGeom>
            <a:solidFill>
              <a:srgbClr val="C7C1EF"/>
            </a:solidFill>
          </p:spPr>
          <p:txBody>
            <a:bodyPr/>
            <a:lstStyle/>
            <a:p>
              <a:endParaRPr lang="fr-CA"/>
            </a:p>
          </p:txBody>
        </p:sp>
        <p:sp>
          <p:nvSpPr>
            <p:cNvPr id="24" name="TextBox 24"/>
            <p:cNvSpPr txBox="1"/>
            <p:nvPr/>
          </p:nvSpPr>
          <p:spPr>
            <a:xfrm>
              <a:off x="0" y="-38100"/>
              <a:ext cx="1480385" cy="645987"/>
            </a:xfrm>
            <a:prstGeom prst="rect">
              <a:avLst/>
            </a:prstGeom>
          </p:spPr>
          <p:txBody>
            <a:bodyPr lIns="50800" tIns="50800" rIns="50800" bIns="50800" rtlCol="0" anchor="ctr"/>
            <a:lstStyle/>
            <a:p>
              <a:pPr algn="ctr">
                <a:lnSpc>
                  <a:spcPts val="2520"/>
                </a:lnSpc>
              </a:pPr>
              <a:endParaRPr/>
            </a:p>
          </p:txBody>
        </p:sp>
      </p:grpSp>
      <p:sp>
        <p:nvSpPr>
          <p:cNvPr id="25" name="TextBox 25"/>
          <p:cNvSpPr txBox="1"/>
          <p:nvPr/>
        </p:nvSpPr>
        <p:spPr>
          <a:xfrm>
            <a:off x="11400683" y="7275590"/>
            <a:ext cx="4984724" cy="1590675"/>
          </a:xfrm>
          <a:prstGeom prst="rect">
            <a:avLst/>
          </a:prstGeom>
        </p:spPr>
        <p:txBody>
          <a:bodyPr lIns="0" tIns="0" rIns="0" bIns="0" rtlCol="0" anchor="t">
            <a:spAutoFit/>
          </a:bodyPr>
          <a:lstStyle/>
          <a:p>
            <a:pPr algn="ctr">
              <a:lnSpc>
                <a:spcPts val="4200"/>
              </a:lnSpc>
            </a:pPr>
            <a:r>
              <a:rPr lang="en-US" sz="3000">
                <a:solidFill>
                  <a:srgbClr val="000000"/>
                </a:solidFill>
                <a:latin typeface="DM Sans"/>
                <a:ea typeface="DM Sans"/>
                <a:cs typeface="DM Sans"/>
                <a:sym typeface="DM Sans"/>
              </a:rPr>
              <a:t>Soutien à l’enseignement et à l’apprentissage</a:t>
            </a:r>
          </a:p>
          <a:p>
            <a:pPr marL="0" lvl="0" indent="0" algn="ctr">
              <a:lnSpc>
                <a:spcPts val="4200"/>
              </a:lnSpc>
              <a:spcBef>
                <a:spcPct val="0"/>
              </a:spcBef>
            </a:pPr>
            <a:r>
              <a:rPr lang="en-US" sz="3000">
                <a:solidFill>
                  <a:srgbClr val="000000"/>
                </a:solidFill>
                <a:latin typeface="DM Sans"/>
                <a:ea typeface="DM Sans"/>
                <a:cs typeface="DM Sans"/>
                <a:sym typeface="DM Sans"/>
              </a:rPr>
              <a:t>(outil de rédaction)</a:t>
            </a:r>
          </a:p>
        </p:txBody>
      </p:sp>
      <p:sp>
        <p:nvSpPr>
          <p:cNvPr id="28" name="Freeform 7">
            <a:extLst>
              <a:ext uri="{FF2B5EF4-FFF2-40B4-BE49-F238E27FC236}">
                <a16:creationId xmlns:a16="http://schemas.microsoft.com/office/drawing/2014/main" id="{487AA97B-DBCE-E448-ADF9-D94FC71CBBDA}"/>
              </a:ext>
            </a:extLst>
          </p:cNvPr>
          <p:cNvSpPr/>
          <p:nvPr/>
        </p:nvSpPr>
        <p:spPr>
          <a:xfrm>
            <a:off x="15693713" y="712943"/>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grpSp>
        <p:nvGrpSpPr>
          <p:cNvPr id="2" name="Group 2"/>
          <p:cNvGrpSpPr/>
          <p:nvPr/>
        </p:nvGrpSpPr>
        <p:grpSpPr>
          <a:xfrm>
            <a:off x="11734894" y="0"/>
            <a:ext cx="6553106" cy="10492146"/>
            <a:chOff x="0" y="0"/>
            <a:chExt cx="1725921" cy="2763364"/>
          </a:xfrm>
        </p:grpSpPr>
        <p:sp>
          <p:nvSpPr>
            <p:cNvPr id="3" name="Freeform 3"/>
            <p:cNvSpPr/>
            <p:nvPr/>
          </p:nvSpPr>
          <p:spPr>
            <a:xfrm>
              <a:off x="0" y="0"/>
              <a:ext cx="1725921" cy="2763364"/>
            </a:xfrm>
            <a:custGeom>
              <a:avLst/>
              <a:gdLst/>
              <a:ahLst/>
              <a:cxnLst/>
              <a:rect l="l" t="t" r="r" b="b"/>
              <a:pathLst>
                <a:path w="1725921" h="2763364">
                  <a:moveTo>
                    <a:pt x="0" y="0"/>
                  </a:moveTo>
                  <a:lnTo>
                    <a:pt x="1725921" y="0"/>
                  </a:lnTo>
                  <a:lnTo>
                    <a:pt x="1725921" y="2763364"/>
                  </a:lnTo>
                  <a:lnTo>
                    <a:pt x="0" y="2763364"/>
                  </a:lnTo>
                  <a:close/>
                </a:path>
              </a:pathLst>
            </a:custGeom>
            <a:solidFill>
              <a:srgbClr val="9EE7C7"/>
            </a:solidFill>
          </p:spPr>
          <p:txBody>
            <a:bodyPr/>
            <a:lstStyle/>
            <a:p>
              <a:endParaRPr lang="fr-CA"/>
            </a:p>
          </p:txBody>
        </p:sp>
        <p:sp>
          <p:nvSpPr>
            <p:cNvPr id="4" name="TextBox 4"/>
            <p:cNvSpPr txBox="1"/>
            <p:nvPr/>
          </p:nvSpPr>
          <p:spPr>
            <a:xfrm>
              <a:off x="0" y="-38100"/>
              <a:ext cx="1725921" cy="2801464"/>
            </a:xfrm>
            <a:prstGeom prst="rect">
              <a:avLst/>
            </a:prstGeom>
          </p:spPr>
          <p:txBody>
            <a:bodyPr lIns="50800" tIns="50800" rIns="50800" bIns="50800" rtlCol="0" anchor="ctr"/>
            <a:lstStyle/>
            <a:p>
              <a:pPr algn="ctr">
                <a:lnSpc>
                  <a:spcPts val="2520"/>
                </a:lnSpc>
              </a:pPr>
              <a:endParaRPr/>
            </a:p>
          </p:txBody>
        </p:sp>
      </p:grpSp>
      <p:sp>
        <p:nvSpPr>
          <p:cNvPr id="5" name="Freeform 5"/>
          <p:cNvSpPr/>
          <p:nvPr/>
        </p:nvSpPr>
        <p:spPr>
          <a:xfrm>
            <a:off x="6193408" y="8207663"/>
            <a:ext cx="916365" cy="916365"/>
          </a:xfrm>
          <a:custGeom>
            <a:avLst/>
            <a:gdLst/>
            <a:ahLst/>
            <a:cxnLst/>
            <a:rect l="l" t="t" r="r" b="b"/>
            <a:pathLst>
              <a:path w="916365" h="916365">
                <a:moveTo>
                  <a:pt x="0" y="0"/>
                </a:moveTo>
                <a:lnTo>
                  <a:pt x="916365" y="0"/>
                </a:lnTo>
                <a:lnTo>
                  <a:pt x="916365" y="916364"/>
                </a:lnTo>
                <a:lnTo>
                  <a:pt x="0" y="9163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6" name="Freeform 6"/>
          <p:cNvSpPr/>
          <p:nvPr/>
        </p:nvSpPr>
        <p:spPr>
          <a:xfrm>
            <a:off x="12020583" y="8207663"/>
            <a:ext cx="916365" cy="916365"/>
          </a:xfrm>
          <a:custGeom>
            <a:avLst/>
            <a:gdLst/>
            <a:ahLst/>
            <a:cxnLst/>
            <a:rect l="l" t="t" r="r" b="b"/>
            <a:pathLst>
              <a:path w="916365" h="916365">
                <a:moveTo>
                  <a:pt x="0" y="0"/>
                </a:moveTo>
                <a:lnTo>
                  <a:pt x="916364" y="0"/>
                </a:lnTo>
                <a:lnTo>
                  <a:pt x="916364" y="916364"/>
                </a:lnTo>
                <a:lnTo>
                  <a:pt x="0" y="91636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grpSp>
        <p:nvGrpSpPr>
          <p:cNvPr id="7" name="Group 7"/>
          <p:cNvGrpSpPr/>
          <p:nvPr/>
        </p:nvGrpSpPr>
        <p:grpSpPr>
          <a:xfrm>
            <a:off x="2647365" y="3221168"/>
            <a:ext cx="1922045" cy="1922045"/>
            <a:chOff x="0" y="0"/>
            <a:chExt cx="812800" cy="812800"/>
          </a:xfrm>
        </p:grpSpPr>
        <p:sp>
          <p:nvSpPr>
            <p:cNvPr id="8" name="Freeform 8"/>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9EE7C7"/>
            </a:solidFill>
          </p:spPr>
          <p:txBody>
            <a:bodyPr/>
            <a:lstStyle/>
            <a:p>
              <a:endParaRPr lang="fr-CA"/>
            </a:p>
          </p:txBody>
        </p:sp>
        <p:sp>
          <p:nvSpPr>
            <p:cNvPr id="9" name="TextBox 9"/>
            <p:cNvSpPr txBox="1"/>
            <p:nvPr/>
          </p:nvSpPr>
          <p:spPr>
            <a:xfrm>
              <a:off x="203200" y="-66675"/>
              <a:ext cx="406400" cy="777875"/>
            </a:xfrm>
            <a:prstGeom prst="rect">
              <a:avLst/>
            </a:prstGeom>
          </p:spPr>
          <p:txBody>
            <a:bodyPr lIns="50800" tIns="50800" rIns="50800" bIns="50800" rtlCol="0" anchor="ctr"/>
            <a:lstStyle/>
            <a:p>
              <a:pPr algn="ctr">
                <a:lnSpc>
                  <a:spcPts val="4479"/>
                </a:lnSpc>
              </a:pPr>
              <a:r>
                <a:rPr lang="en-US" sz="3199">
                  <a:solidFill>
                    <a:srgbClr val="1B1B3A"/>
                  </a:solidFill>
                  <a:latin typeface="DM Sans"/>
                  <a:ea typeface="DM Sans"/>
                  <a:cs typeface="DM Sans"/>
                  <a:sym typeface="DM Sans"/>
                </a:rPr>
                <a:t>Biais</a:t>
              </a:r>
            </a:p>
          </p:txBody>
        </p:sp>
      </p:grpSp>
      <p:grpSp>
        <p:nvGrpSpPr>
          <p:cNvPr id="10" name="Group 10"/>
          <p:cNvGrpSpPr/>
          <p:nvPr/>
        </p:nvGrpSpPr>
        <p:grpSpPr>
          <a:xfrm>
            <a:off x="8502217" y="3221168"/>
            <a:ext cx="1922045" cy="1922045"/>
            <a:chOff x="0" y="0"/>
            <a:chExt cx="812800" cy="812800"/>
          </a:xfrm>
        </p:grpSpPr>
        <p:sp>
          <p:nvSpPr>
            <p:cNvPr id="11" name="Freeform 11"/>
            <p:cNvSpPr/>
            <p:nvPr/>
          </p:nvSpPr>
          <p:spPr>
            <a:xfrm>
              <a:off x="0" y="0"/>
              <a:ext cx="812800" cy="812800"/>
            </a:xfrm>
            <a:custGeom>
              <a:avLst/>
              <a:gdLst/>
              <a:ahLst/>
              <a:cxnLst/>
              <a:rect l="l" t="t" r="r" b="b"/>
              <a:pathLst>
                <a:path w="812800" h="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9EE7C7"/>
            </a:solidFill>
          </p:spPr>
          <p:txBody>
            <a:bodyPr/>
            <a:lstStyle/>
            <a:p>
              <a:endParaRPr lang="fr-CA"/>
            </a:p>
          </p:txBody>
        </p:sp>
        <p:sp>
          <p:nvSpPr>
            <p:cNvPr id="12" name="TextBox 12"/>
            <p:cNvSpPr txBox="1"/>
            <p:nvPr/>
          </p:nvSpPr>
          <p:spPr>
            <a:xfrm>
              <a:off x="203200" y="-66675"/>
              <a:ext cx="406400" cy="777875"/>
            </a:xfrm>
            <a:prstGeom prst="rect">
              <a:avLst/>
            </a:prstGeom>
          </p:spPr>
          <p:txBody>
            <a:bodyPr lIns="50800" tIns="50800" rIns="50800" bIns="50800" rtlCol="0" anchor="ctr"/>
            <a:lstStyle/>
            <a:p>
              <a:pPr algn="ctr">
                <a:lnSpc>
                  <a:spcPts val="4479"/>
                </a:lnSpc>
              </a:pPr>
              <a:r>
                <a:rPr lang="en-US" sz="3199">
                  <a:solidFill>
                    <a:srgbClr val="1B1B3A"/>
                  </a:solidFill>
                  <a:latin typeface="DM Sans"/>
                  <a:ea typeface="DM Sans"/>
                  <a:cs typeface="DM Sans"/>
                  <a:sym typeface="DM Sans"/>
                </a:rPr>
                <a:t>Biais</a:t>
              </a:r>
            </a:p>
          </p:txBody>
        </p:sp>
      </p:grpSp>
      <p:sp>
        <p:nvSpPr>
          <p:cNvPr id="13" name="Freeform 13"/>
          <p:cNvSpPr/>
          <p:nvPr/>
        </p:nvSpPr>
        <p:spPr>
          <a:xfrm rot="4080000">
            <a:off x="4542083" y="4484210"/>
            <a:ext cx="1069315" cy="483017"/>
          </a:xfrm>
          <a:custGeom>
            <a:avLst/>
            <a:gdLst/>
            <a:ahLst/>
            <a:cxnLst/>
            <a:rect l="l" t="t" r="r" b="b"/>
            <a:pathLst>
              <a:path w="1069315" h="483017">
                <a:moveTo>
                  <a:pt x="0" y="0"/>
                </a:moveTo>
                <a:lnTo>
                  <a:pt x="1069315" y="0"/>
                </a:lnTo>
                <a:lnTo>
                  <a:pt x="1069315" y="483017"/>
                </a:lnTo>
                <a:lnTo>
                  <a:pt x="0" y="4830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14" name="Freeform 14"/>
          <p:cNvSpPr/>
          <p:nvPr/>
        </p:nvSpPr>
        <p:spPr>
          <a:xfrm rot="-3840000" flipH="1">
            <a:off x="1556656" y="4525577"/>
            <a:ext cx="1069315" cy="483017"/>
          </a:xfrm>
          <a:custGeom>
            <a:avLst/>
            <a:gdLst/>
            <a:ahLst/>
            <a:cxnLst/>
            <a:rect l="l" t="t" r="r" b="b"/>
            <a:pathLst>
              <a:path w="1069315" h="483017">
                <a:moveTo>
                  <a:pt x="1069315" y="0"/>
                </a:moveTo>
                <a:lnTo>
                  <a:pt x="0" y="0"/>
                </a:lnTo>
                <a:lnTo>
                  <a:pt x="0" y="483017"/>
                </a:lnTo>
                <a:lnTo>
                  <a:pt x="1069315" y="483017"/>
                </a:lnTo>
                <a:lnTo>
                  <a:pt x="1069315"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grpSp>
        <p:nvGrpSpPr>
          <p:cNvPr id="15" name="Group 15"/>
          <p:cNvGrpSpPr/>
          <p:nvPr/>
        </p:nvGrpSpPr>
        <p:grpSpPr>
          <a:xfrm>
            <a:off x="54138" y="5626258"/>
            <a:ext cx="3264222" cy="2136201"/>
            <a:chOff x="0" y="0"/>
            <a:chExt cx="939450" cy="614803"/>
          </a:xfrm>
        </p:grpSpPr>
        <p:sp>
          <p:nvSpPr>
            <p:cNvPr id="16" name="Freeform 16"/>
            <p:cNvSpPr/>
            <p:nvPr/>
          </p:nvSpPr>
          <p:spPr>
            <a:xfrm>
              <a:off x="0" y="0"/>
              <a:ext cx="939450" cy="614803"/>
            </a:xfrm>
            <a:custGeom>
              <a:avLst/>
              <a:gdLst/>
              <a:ahLst/>
              <a:cxnLst/>
              <a:rect l="l" t="t" r="r" b="b"/>
              <a:pathLst>
                <a:path w="939450" h="614803">
                  <a:moveTo>
                    <a:pt x="524775" y="0"/>
                  </a:moveTo>
                  <a:cubicBezTo>
                    <a:pt x="534913" y="0"/>
                    <a:pt x="545112" y="0"/>
                    <a:pt x="555229" y="0"/>
                  </a:cubicBezTo>
                  <a:cubicBezTo>
                    <a:pt x="635896" y="10198"/>
                    <a:pt x="686308" y="44143"/>
                    <a:pt x="709270" y="99689"/>
                  </a:cubicBezTo>
                  <a:cubicBezTo>
                    <a:pt x="843755" y="92281"/>
                    <a:pt x="939450" y="197310"/>
                    <a:pt x="881944" y="300391"/>
                  </a:cubicBezTo>
                  <a:cubicBezTo>
                    <a:pt x="901759" y="322051"/>
                    <a:pt x="918291" y="346281"/>
                    <a:pt x="924261" y="378800"/>
                  </a:cubicBezTo>
                  <a:cubicBezTo>
                    <a:pt x="924261" y="388116"/>
                    <a:pt x="924261" y="397410"/>
                    <a:pt x="924261" y="406724"/>
                  </a:cubicBezTo>
                  <a:cubicBezTo>
                    <a:pt x="906469" y="489490"/>
                    <a:pt x="829910" y="545418"/>
                    <a:pt x="704220" y="530362"/>
                  </a:cubicBezTo>
                  <a:cubicBezTo>
                    <a:pt x="671881" y="572858"/>
                    <a:pt x="614337" y="614803"/>
                    <a:pt x="524794" y="610116"/>
                  </a:cubicBezTo>
                  <a:cubicBezTo>
                    <a:pt x="478510" y="607326"/>
                    <a:pt x="446311" y="591167"/>
                    <a:pt x="418120" y="571534"/>
                  </a:cubicBezTo>
                  <a:cubicBezTo>
                    <a:pt x="388426" y="587854"/>
                    <a:pt x="356268" y="600661"/>
                    <a:pt x="309804" y="600802"/>
                  </a:cubicBezTo>
                  <a:cubicBezTo>
                    <a:pt x="202308" y="601043"/>
                    <a:pt x="130397" y="538171"/>
                    <a:pt x="128654" y="451932"/>
                  </a:cubicBezTo>
                  <a:cubicBezTo>
                    <a:pt x="59548" y="431757"/>
                    <a:pt x="12743" y="394098"/>
                    <a:pt x="0" y="329659"/>
                  </a:cubicBezTo>
                  <a:cubicBezTo>
                    <a:pt x="0" y="320345"/>
                    <a:pt x="0" y="311010"/>
                    <a:pt x="0" y="301735"/>
                  </a:cubicBezTo>
                  <a:cubicBezTo>
                    <a:pt x="14066" y="237881"/>
                    <a:pt x="58326" y="197771"/>
                    <a:pt x="132020" y="180768"/>
                  </a:cubicBezTo>
                  <a:cubicBezTo>
                    <a:pt x="127592" y="73050"/>
                    <a:pt x="275001" y="5741"/>
                    <a:pt x="396101" y="53197"/>
                  </a:cubicBezTo>
                  <a:cubicBezTo>
                    <a:pt x="424933" y="29730"/>
                    <a:pt x="465726" y="4135"/>
                    <a:pt x="524775" y="0"/>
                  </a:cubicBezTo>
                  <a:close/>
                </a:path>
              </a:pathLst>
            </a:custGeom>
            <a:solidFill>
              <a:srgbClr val="000000">
                <a:alpha val="0"/>
              </a:srgbClr>
            </a:solidFill>
            <a:ln w="38100" cap="sq">
              <a:solidFill>
                <a:srgbClr val="9EE7C7"/>
              </a:solidFill>
              <a:prstDash val="solid"/>
              <a:miter/>
            </a:ln>
          </p:spPr>
          <p:txBody>
            <a:bodyPr/>
            <a:lstStyle/>
            <a:p>
              <a:endParaRPr lang="fr-CA"/>
            </a:p>
          </p:txBody>
        </p:sp>
        <p:sp>
          <p:nvSpPr>
            <p:cNvPr id="17" name="TextBox 17"/>
            <p:cNvSpPr txBox="1"/>
            <p:nvPr/>
          </p:nvSpPr>
          <p:spPr>
            <a:xfrm>
              <a:off x="43325" y="107270"/>
              <a:ext cx="837611" cy="478731"/>
            </a:xfrm>
            <a:prstGeom prst="rect">
              <a:avLst/>
            </a:prstGeom>
          </p:spPr>
          <p:txBody>
            <a:bodyPr lIns="50800" tIns="50800" rIns="50800" bIns="50800" rtlCol="0" anchor="ctr"/>
            <a:lstStyle/>
            <a:p>
              <a:pPr algn="ctr">
                <a:lnSpc>
                  <a:spcPts val="3919"/>
                </a:lnSpc>
              </a:pPr>
              <a:r>
                <a:rPr lang="en-US" sz="2799">
                  <a:solidFill>
                    <a:srgbClr val="1B1B3A"/>
                  </a:solidFill>
                  <a:latin typeface="DM Sans"/>
                  <a:ea typeface="DM Sans"/>
                  <a:cs typeface="DM Sans"/>
                  <a:sym typeface="DM Sans"/>
                </a:rPr>
                <a:t>Liés à l’équipe de conception</a:t>
              </a:r>
            </a:p>
          </p:txBody>
        </p:sp>
      </p:grpSp>
      <p:sp>
        <p:nvSpPr>
          <p:cNvPr id="18" name="TextBox 18"/>
          <p:cNvSpPr txBox="1"/>
          <p:nvPr/>
        </p:nvSpPr>
        <p:spPr>
          <a:xfrm>
            <a:off x="1028700" y="989818"/>
            <a:ext cx="9685311" cy="1678601"/>
          </a:xfrm>
          <a:prstGeom prst="rect">
            <a:avLst/>
          </a:prstGeom>
        </p:spPr>
        <p:txBody>
          <a:bodyPr wrap="square" lIns="0" tIns="0" rIns="0" bIns="0" rtlCol="0" anchor="t">
            <a:spAutoFit/>
          </a:bodyPr>
          <a:lstStyle/>
          <a:p>
            <a:pPr algn="l">
              <a:lnSpc>
                <a:spcPts val="6480"/>
              </a:lnSpc>
            </a:pPr>
            <a:r>
              <a:rPr lang="en-US" sz="6000" b="1">
                <a:solidFill>
                  <a:srgbClr val="1B1B3A"/>
                </a:solidFill>
                <a:latin typeface="DM Sans Bold"/>
                <a:ea typeface="DM Sans Bold"/>
                <a:cs typeface="DM Sans Bold"/>
                <a:sym typeface="DM Sans Bold"/>
              </a:rPr>
              <a:t>L’intelligence artificielle et l’EDI</a:t>
            </a:r>
          </a:p>
        </p:txBody>
      </p:sp>
      <p:sp>
        <p:nvSpPr>
          <p:cNvPr id="19" name="TextBox 19"/>
          <p:cNvSpPr txBox="1"/>
          <p:nvPr/>
        </p:nvSpPr>
        <p:spPr>
          <a:xfrm>
            <a:off x="1028700" y="8006715"/>
            <a:ext cx="5029979" cy="1251585"/>
          </a:xfrm>
          <a:prstGeom prst="rect">
            <a:avLst/>
          </a:prstGeom>
        </p:spPr>
        <p:txBody>
          <a:bodyPr lIns="0" tIns="0" rIns="0" bIns="0" rtlCol="0" anchor="t">
            <a:spAutoFit/>
          </a:bodyPr>
          <a:lstStyle/>
          <a:p>
            <a:pPr algn="ctr">
              <a:lnSpc>
                <a:spcPts val="5040"/>
              </a:lnSpc>
            </a:pPr>
            <a:r>
              <a:rPr lang="en-US" sz="3600">
                <a:solidFill>
                  <a:srgbClr val="1B1B3A"/>
                </a:solidFill>
                <a:latin typeface="DM Sans"/>
                <a:ea typeface="DM Sans"/>
                <a:cs typeface="DM Sans"/>
                <a:sym typeface="DM Sans"/>
              </a:rPr>
              <a:t>Conception des systèmes basés sur l’IA</a:t>
            </a:r>
          </a:p>
        </p:txBody>
      </p:sp>
      <p:sp>
        <p:nvSpPr>
          <p:cNvPr id="20" name="TextBox 20"/>
          <p:cNvSpPr txBox="1"/>
          <p:nvPr/>
        </p:nvSpPr>
        <p:spPr>
          <a:xfrm>
            <a:off x="6932793" y="8006715"/>
            <a:ext cx="4802100" cy="1251585"/>
          </a:xfrm>
          <a:prstGeom prst="rect">
            <a:avLst/>
          </a:prstGeom>
        </p:spPr>
        <p:txBody>
          <a:bodyPr lIns="0" tIns="0" rIns="0" bIns="0" rtlCol="0" anchor="t">
            <a:spAutoFit/>
          </a:bodyPr>
          <a:lstStyle/>
          <a:p>
            <a:pPr algn="ctr">
              <a:lnSpc>
                <a:spcPts val="5040"/>
              </a:lnSpc>
            </a:pPr>
            <a:r>
              <a:rPr lang="en-US" sz="3600">
                <a:solidFill>
                  <a:srgbClr val="1B1B3A"/>
                </a:solidFill>
                <a:latin typeface="DM Sans"/>
                <a:ea typeface="DM Sans"/>
                <a:cs typeface="DM Sans"/>
                <a:sym typeface="DM Sans"/>
              </a:rPr>
              <a:t>Interprétation des données générées</a:t>
            </a:r>
          </a:p>
        </p:txBody>
      </p:sp>
      <p:sp>
        <p:nvSpPr>
          <p:cNvPr id="21" name="TextBox 21"/>
          <p:cNvSpPr txBox="1"/>
          <p:nvPr/>
        </p:nvSpPr>
        <p:spPr>
          <a:xfrm>
            <a:off x="12936947" y="8006715"/>
            <a:ext cx="4802100" cy="1251585"/>
          </a:xfrm>
          <a:prstGeom prst="rect">
            <a:avLst/>
          </a:prstGeom>
        </p:spPr>
        <p:txBody>
          <a:bodyPr lIns="0" tIns="0" rIns="0" bIns="0" rtlCol="0" anchor="t">
            <a:spAutoFit/>
          </a:bodyPr>
          <a:lstStyle/>
          <a:p>
            <a:pPr algn="ctr">
              <a:lnSpc>
                <a:spcPts val="5040"/>
              </a:lnSpc>
            </a:pPr>
            <a:r>
              <a:rPr lang="en-US" sz="3600">
                <a:solidFill>
                  <a:srgbClr val="1B1B3A"/>
                </a:solidFill>
                <a:latin typeface="DM Sans"/>
                <a:ea typeface="DM Sans"/>
                <a:cs typeface="DM Sans"/>
                <a:sym typeface="DM Sans"/>
              </a:rPr>
              <a:t>Risque de discrimination</a:t>
            </a:r>
          </a:p>
        </p:txBody>
      </p:sp>
      <p:grpSp>
        <p:nvGrpSpPr>
          <p:cNvPr id="22" name="Group 22"/>
          <p:cNvGrpSpPr/>
          <p:nvPr/>
        </p:nvGrpSpPr>
        <p:grpSpPr>
          <a:xfrm>
            <a:off x="3608387" y="5377446"/>
            <a:ext cx="4038831" cy="2471468"/>
            <a:chOff x="0" y="0"/>
            <a:chExt cx="1147568" cy="702227"/>
          </a:xfrm>
        </p:grpSpPr>
        <p:sp>
          <p:nvSpPr>
            <p:cNvPr id="23" name="Freeform 23"/>
            <p:cNvSpPr/>
            <p:nvPr/>
          </p:nvSpPr>
          <p:spPr>
            <a:xfrm>
              <a:off x="0" y="0"/>
              <a:ext cx="1147568" cy="702227"/>
            </a:xfrm>
            <a:custGeom>
              <a:avLst/>
              <a:gdLst/>
              <a:ahLst/>
              <a:cxnLst/>
              <a:rect l="l" t="t" r="r" b="b"/>
              <a:pathLst>
                <a:path w="1147568" h="702227">
                  <a:moveTo>
                    <a:pt x="642940" y="0"/>
                  </a:moveTo>
                  <a:cubicBezTo>
                    <a:pt x="655361" y="0"/>
                    <a:pt x="667856" y="0"/>
                    <a:pt x="680252" y="0"/>
                  </a:cubicBezTo>
                  <a:cubicBezTo>
                    <a:pt x="779082" y="11658"/>
                    <a:pt x="840846" y="50464"/>
                    <a:pt x="868979" y="113963"/>
                  </a:cubicBezTo>
                  <a:cubicBezTo>
                    <a:pt x="1033745" y="105495"/>
                    <a:pt x="1147568" y="225562"/>
                    <a:pt x="1080534" y="343402"/>
                  </a:cubicBezTo>
                  <a:cubicBezTo>
                    <a:pt x="1104811" y="368164"/>
                    <a:pt x="1125065" y="395863"/>
                    <a:pt x="1132379" y="433039"/>
                  </a:cubicBezTo>
                  <a:cubicBezTo>
                    <a:pt x="1132379" y="443688"/>
                    <a:pt x="1132379" y="454313"/>
                    <a:pt x="1132379" y="464961"/>
                  </a:cubicBezTo>
                  <a:cubicBezTo>
                    <a:pt x="1110581" y="559578"/>
                    <a:pt x="1016783" y="623514"/>
                    <a:pt x="862792" y="606302"/>
                  </a:cubicBezTo>
                  <a:cubicBezTo>
                    <a:pt x="823171" y="654883"/>
                    <a:pt x="752669" y="702227"/>
                    <a:pt x="642963" y="697476"/>
                  </a:cubicBezTo>
                  <a:cubicBezTo>
                    <a:pt x="586257" y="694286"/>
                    <a:pt x="546808" y="675813"/>
                    <a:pt x="512269" y="653369"/>
                  </a:cubicBezTo>
                  <a:cubicBezTo>
                    <a:pt x="475889" y="672026"/>
                    <a:pt x="436490" y="686667"/>
                    <a:pt x="379563" y="686828"/>
                  </a:cubicBezTo>
                  <a:cubicBezTo>
                    <a:pt x="247862" y="687104"/>
                    <a:pt x="159759" y="615229"/>
                    <a:pt x="157623" y="516642"/>
                  </a:cubicBezTo>
                  <a:cubicBezTo>
                    <a:pt x="72957" y="493578"/>
                    <a:pt x="15613" y="450527"/>
                    <a:pt x="0" y="376861"/>
                  </a:cubicBezTo>
                  <a:cubicBezTo>
                    <a:pt x="0" y="366213"/>
                    <a:pt x="0" y="355542"/>
                    <a:pt x="0" y="344940"/>
                  </a:cubicBezTo>
                  <a:cubicBezTo>
                    <a:pt x="17233" y="271942"/>
                    <a:pt x="71459" y="226089"/>
                    <a:pt x="161747" y="206651"/>
                  </a:cubicBezTo>
                  <a:cubicBezTo>
                    <a:pt x="156322" y="83510"/>
                    <a:pt x="336923" y="6563"/>
                    <a:pt x="485292" y="60814"/>
                  </a:cubicBezTo>
                  <a:cubicBezTo>
                    <a:pt x="520617" y="33987"/>
                    <a:pt x="570595" y="4727"/>
                    <a:pt x="642940" y="0"/>
                  </a:cubicBezTo>
                  <a:close/>
                </a:path>
              </a:pathLst>
            </a:custGeom>
            <a:solidFill>
              <a:srgbClr val="000000">
                <a:alpha val="0"/>
              </a:srgbClr>
            </a:solidFill>
            <a:ln w="38100" cap="sq">
              <a:solidFill>
                <a:srgbClr val="9EE7C7"/>
              </a:solidFill>
              <a:prstDash val="solid"/>
              <a:miter/>
            </a:ln>
          </p:spPr>
          <p:txBody>
            <a:bodyPr/>
            <a:lstStyle/>
            <a:p>
              <a:endParaRPr lang="fr-CA"/>
            </a:p>
          </p:txBody>
        </p:sp>
        <p:sp>
          <p:nvSpPr>
            <p:cNvPr id="24" name="TextBox 24"/>
            <p:cNvSpPr txBox="1"/>
            <p:nvPr/>
          </p:nvSpPr>
          <p:spPr>
            <a:xfrm>
              <a:off x="68545" y="110732"/>
              <a:ext cx="1026219" cy="539095"/>
            </a:xfrm>
            <a:prstGeom prst="rect">
              <a:avLst/>
            </a:prstGeom>
          </p:spPr>
          <p:txBody>
            <a:bodyPr lIns="50800" tIns="50800" rIns="50800" bIns="50800" rtlCol="0" anchor="ctr"/>
            <a:lstStyle/>
            <a:p>
              <a:pPr algn="ctr">
                <a:lnSpc>
                  <a:spcPts val="3919"/>
                </a:lnSpc>
              </a:pPr>
              <a:r>
                <a:rPr lang="en-US" sz="2799">
                  <a:solidFill>
                    <a:srgbClr val="1B1B3A"/>
                  </a:solidFill>
                  <a:latin typeface="DM Sans"/>
                  <a:ea typeface="DM Sans"/>
                  <a:cs typeface="DM Sans"/>
                  <a:sym typeface="DM Sans"/>
                </a:rPr>
                <a:t>Liés à la collecte massive de données</a:t>
              </a:r>
            </a:p>
          </p:txBody>
        </p:sp>
      </p:grpSp>
      <p:grpSp>
        <p:nvGrpSpPr>
          <p:cNvPr id="25" name="Group 25"/>
          <p:cNvGrpSpPr/>
          <p:nvPr/>
        </p:nvGrpSpPr>
        <p:grpSpPr>
          <a:xfrm>
            <a:off x="7762696" y="5467241"/>
            <a:ext cx="3469135" cy="2471468"/>
            <a:chOff x="0" y="0"/>
            <a:chExt cx="985698" cy="702227"/>
          </a:xfrm>
        </p:grpSpPr>
        <p:sp>
          <p:nvSpPr>
            <p:cNvPr id="26" name="Freeform 26"/>
            <p:cNvSpPr/>
            <p:nvPr/>
          </p:nvSpPr>
          <p:spPr>
            <a:xfrm>
              <a:off x="0" y="0"/>
              <a:ext cx="985698" cy="702227"/>
            </a:xfrm>
            <a:custGeom>
              <a:avLst/>
              <a:gdLst/>
              <a:ahLst/>
              <a:cxnLst/>
              <a:rect l="l" t="t" r="r" b="b"/>
              <a:pathLst>
                <a:path w="985698" h="702227">
                  <a:moveTo>
                    <a:pt x="551034" y="0"/>
                  </a:moveTo>
                  <a:cubicBezTo>
                    <a:pt x="561679" y="0"/>
                    <a:pt x="572388" y="0"/>
                    <a:pt x="583012" y="0"/>
                  </a:cubicBezTo>
                  <a:cubicBezTo>
                    <a:pt x="667715" y="11658"/>
                    <a:pt x="720650" y="50464"/>
                    <a:pt x="744761" y="113963"/>
                  </a:cubicBezTo>
                  <a:cubicBezTo>
                    <a:pt x="885975" y="105495"/>
                    <a:pt x="985698" y="225562"/>
                    <a:pt x="926075" y="343402"/>
                  </a:cubicBezTo>
                  <a:cubicBezTo>
                    <a:pt x="946882" y="368164"/>
                    <a:pt x="964240" y="395863"/>
                    <a:pt x="970509" y="433039"/>
                  </a:cubicBezTo>
                  <a:cubicBezTo>
                    <a:pt x="970509" y="443688"/>
                    <a:pt x="970509" y="454313"/>
                    <a:pt x="970509" y="464961"/>
                  </a:cubicBezTo>
                  <a:cubicBezTo>
                    <a:pt x="951827" y="559578"/>
                    <a:pt x="871437" y="623514"/>
                    <a:pt x="739458" y="606302"/>
                  </a:cubicBezTo>
                  <a:cubicBezTo>
                    <a:pt x="705501" y="654883"/>
                    <a:pt x="645078" y="702227"/>
                    <a:pt x="551054" y="697476"/>
                  </a:cubicBezTo>
                  <a:cubicBezTo>
                    <a:pt x="502454" y="694286"/>
                    <a:pt x="468644" y="675813"/>
                    <a:pt x="439042" y="653369"/>
                  </a:cubicBezTo>
                  <a:cubicBezTo>
                    <a:pt x="407863" y="672026"/>
                    <a:pt x="374095" y="686667"/>
                    <a:pt x="325306" y="686828"/>
                  </a:cubicBezTo>
                  <a:cubicBezTo>
                    <a:pt x="212431" y="687104"/>
                    <a:pt x="136922" y="615229"/>
                    <a:pt x="135092" y="516642"/>
                  </a:cubicBezTo>
                  <a:cubicBezTo>
                    <a:pt x="62528" y="493578"/>
                    <a:pt x="13381" y="450527"/>
                    <a:pt x="0" y="376861"/>
                  </a:cubicBezTo>
                  <a:cubicBezTo>
                    <a:pt x="0" y="366213"/>
                    <a:pt x="0" y="355542"/>
                    <a:pt x="0" y="344940"/>
                  </a:cubicBezTo>
                  <a:cubicBezTo>
                    <a:pt x="14769" y="271942"/>
                    <a:pt x="61245" y="226089"/>
                    <a:pt x="138626" y="206651"/>
                  </a:cubicBezTo>
                  <a:cubicBezTo>
                    <a:pt x="133977" y="83510"/>
                    <a:pt x="288761" y="6563"/>
                    <a:pt x="415921" y="60814"/>
                  </a:cubicBezTo>
                  <a:cubicBezTo>
                    <a:pt x="446196" y="33987"/>
                    <a:pt x="489031" y="4727"/>
                    <a:pt x="551034" y="0"/>
                  </a:cubicBezTo>
                  <a:close/>
                </a:path>
              </a:pathLst>
            </a:custGeom>
            <a:solidFill>
              <a:srgbClr val="000000">
                <a:alpha val="0"/>
              </a:srgbClr>
            </a:solidFill>
            <a:ln w="38100" cap="sq">
              <a:solidFill>
                <a:srgbClr val="9EE7C7"/>
              </a:solidFill>
              <a:prstDash val="solid"/>
              <a:miter/>
            </a:ln>
          </p:spPr>
          <p:txBody>
            <a:bodyPr/>
            <a:lstStyle/>
            <a:p>
              <a:endParaRPr lang="fr-CA"/>
            </a:p>
          </p:txBody>
        </p:sp>
        <p:sp>
          <p:nvSpPr>
            <p:cNvPr id="27" name="TextBox 27"/>
            <p:cNvSpPr txBox="1"/>
            <p:nvPr/>
          </p:nvSpPr>
          <p:spPr>
            <a:xfrm>
              <a:off x="45493" y="115887"/>
              <a:ext cx="879524" cy="539095"/>
            </a:xfrm>
            <a:prstGeom prst="rect">
              <a:avLst/>
            </a:prstGeom>
          </p:spPr>
          <p:txBody>
            <a:bodyPr lIns="50800" tIns="50800" rIns="50800" bIns="50800" rtlCol="0" anchor="ctr"/>
            <a:lstStyle/>
            <a:p>
              <a:pPr algn="ctr">
                <a:lnSpc>
                  <a:spcPts val="3919"/>
                </a:lnSpc>
              </a:pPr>
              <a:r>
                <a:rPr lang="en-US" sz="2799">
                  <a:solidFill>
                    <a:srgbClr val="1B1B3A"/>
                  </a:solidFill>
                  <a:latin typeface="DM Sans"/>
                  <a:ea typeface="DM Sans"/>
                  <a:cs typeface="DM Sans"/>
                  <a:sym typeface="DM Sans"/>
                </a:rPr>
                <a:t>Liés à la personne qui l’utilise</a:t>
              </a:r>
            </a:p>
          </p:txBody>
        </p:sp>
      </p:grpSp>
      <p:grpSp>
        <p:nvGrpSpPr>
          <p:cNvPr id="28" name="Group 28"/>
          <p:cNvGrpSpPr/>
          <p:nvPr/>
        </p:nvGrpSpPr>
        <p:grpSpPr>
          <a:xfrm>
            <a:off x="11734894" y="2278783"/>
            <a:ext cx="6553106" cy="5143500"/>
            <a:chOff x="0" y="0"/>
            <a:chExt cx="8737475" cy="6858000"/>
          </a:xfrm>
        </p:grpSpPr>
        <p:pic>
          <p:nvPicPr>
            <p:cNvPr id="29" name="Picture 29"/>
            <p:cNvPicPr>
              <a:picLocks noChangeAspect="1"/>
            </p:cNvPicPr>
            <p:nvPr/>
          </p:nvPicPr>
          <p:blipFill>
            <a:blip r:embed="rId9"/>
            <a:srcRect l="7558" r="7558"/>
            <a:stretch>
              <a:fillRect/>
            </a:stretch>
          </p:blipFill>
          <p:spPr>
            <a:xfrm>
              <a:off x="0" y="0"/>
              <a:ext cx="8737475" cy="6858000"/>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03E3B8A-C46A-A132-3FA9-A382826EE2A5}"/>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
        <p:nvSpPr>
          <p:cNvPr id="11" name="Rectangle : coins arrondis 10">
            <a:extLst>
              <a:ext uri="{FF2B5EF4-FFF2-40B4-BE49-F238E27FC236}">
                <a16:creationId xmlns:a16="http://schemas.microsoft.com/office/drawing/2014/main" id="{6FFEA9E2-ED20-4CF6-49B8-1F03F0A68545}"/>
              </a:ext>
            </a:extLst>
          </p:cNvPr>
          <p:cNvSpPr/>
          <p:nvPr/>
        </p:nvSpPr>
        <p:spPr>
          <a:xfrm>
            <a:off x="1555376" y="2628900"/>
            <a:ext cx="13359063" cy="721418"/>
          </a:xfrm>
          <a:prstGeom prst="roundRect">
            <a:avLst/>
          </a:prstGeom>
          <a:solidFill>
            <a:srgbClr val="9EE7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a:extLst>
              <a:ext uri="{FF2B5EF4-FFF2-40B4-BE49-F238E27FC236}">
                <a16:creationId xmlns:a16="http://schemas.microsoft.com/office/drawing/2014/main" id="{70C87980-CD45-A0D6-CB9C-4CD785ED8889}"/>
              </a:ext>
            </a:extLst>
          </p:cNvPr>
          <p:cNvSpPr txBox="1"/>
          <p:nvPr/>
        </p:nvSpPr>
        <p:spPr>
          <a:xfrm>
            <a:off x="1524000" y="826850"/>
            <a:ext cx="14706600" cy="7848302"/>
          </a:xfrm>
          <a:prstGeom prst="rect">
            <a:avLst/>
          </a:prstGeom>
          <a:noFill/>
        </p:spPr>
        <p:txBody>
          <a:bodyPr wrap="square" rtlCol="0">
            <a:spAutoFit/>
          </a:bodyPr>
          <a:lstStyle/>
          <a:p>
            <a:pPr>
              <a:lnSpc>
                <a:spcPct val="150000"/>
              </a:lnSpc>
            </a:pPr>
            <a:r>
              <a:rPr lang="fr-CA" sz="3600" b="0" i="0">
                <a:solidFill>
                  <a:srgbClr val="000000"/>
                </a:solidFill>
                <a:effectLst/>
                <a:latin typeface="DM Sans" pitchFamily="2" charset="0"/>
              </a:rPr>
              <a:t>Notez qu’il est permis de </a:t>
            </a:r>
            <a:r>
              <a:rPr lang="fr-CA" sz="3600" b="1" i="0">
                <a:solidFill>
                  <a:srgbClr val="000000"/>
                </a:solidFill>
                <a:effectLst/>
                <a:latin typeface="DM Sans" pitchFamily="2" charset="0"/>
              </a:rPr>
              <a:t>copier, partager et modifier </a:t>
            </a:r>
            <a:r>
              <a:rPr lang="fr-CA" sz="3600" b="0" i="0">
                <a:solidFill>
                  <a:srgbClr val="000000"/>
                </a:solidFill>
                <a:effectLst/>
                <a:latin typeface="DM Sans" pitchFamily="2" charset="0"/>
              </a:rPr>
              <a:t>cette présentation à des fins </a:t>
            </a:r>
            <a:r>
              <a:rPr lang="fr-CA" sz="3600" b="1" i="0">
                <a:solidFill>
                  <a:srgbClr val="000000"/>
                </a:solidFill>
                <a:effectLst/>
                <a:latin typeface="DM Sans" pitchFamily="2" charset="0"/>
              </a:rPr>
              <a:t>non commerciales</a:t>
            </a:r>
            <a:r>
              <a:rPr lang="fr-CA" sz="3600" b="0" i="0">
                <a:solidFill>
                  <a:srgbClr val="000000"/>
                </a:solidFill>
                <a:effectLst/>
                <a:latin typeface="DM Sans" pitchFamily="2" charset="0"/>
              </a:rPr>
              <a:t>, pourvu que la mention ​</a:t>
            </a:r>
            <a:endParaRPr lang="fr-CA" sz="3600">
              <a:solidFill>
                <a:srgbClr val="000000"/>
              </a:solidFill>
              <a:effectLst/>
              <a:latin typeface="DM Sans" pitchFamily="2" charset="0"/>
            </a:endParaRPr>
          </a:p>
          <a:p>
            <a:pPr>
              <a:lnSpc>
                <a:spcPct val="150000"/>
              </a:lnSpc>
            </a:pPr>
            <a:r>
              <a:rPr lang="fr-CA" sz="3600" b="0" i="0">
                <a:solidFill>
                  <a:srgbClr val="000000"/>
                </a:solidFill>
                <a:effectLst/>
                <a:latin typeface="DM Sans" pitchFamily="2" charset="0"/>
              </a:rPr>
              <a:t>Observatoire sur la réussite en enseignement supérieur, 2024 ​</a:t>
            </a:r>
            <a:endParaRPr lang="fr-CA" sz="3600">
              <a:solidFill>
                <a:srgbClr val="000000"/>
              </a:solidFill>
              <a:effectLst/>
              <a:latin typeface="DM Sans" pitchFamily="2" charset="0"/>
            </a:endParaRPr>
          </a:p>
          <a:p>
            <a:pPr>
              <a:lnSpc>
                <a:spcPct val="150000"/>
              </a:lnSpc>
            </a:pPr>
            <a:r>
              <a:rPr lang="fr-CA" sz="3600" b="0" i="0">
                <a:solidFill>
                  <a:srgbClr val="000000"/>
                </a:solidFill>
                <a:effectLst/>
                <a:latin typeface="DM Sans" pitchFamily="2" charset="0"/>
              </a:rPr>
              <a:t>soit présente et que les conditions de partage soient les mêmes que celles de cette présentation.</a:t>
            </a:r>
          </a:p>
          <a:p>
            <a:pPr>
              <a:lnSpc>
                <a:spcPct val="150000"/>
              </a:lnSpc>
            </a:pPr>
            <a:endParaRPr lang="fr-CA" sz="3600">
              <a:solidFill>
                <a:srgbClr val="000000"/>
              </a:solidFill>
              <a:latin typeface="DM Sans" pitchFamily="2" charset="0"/>
            </a:endParaRPr>
          </a:p>
          <a:p>
            <a:pPr>
              <a:lnSpc>
                <a:spcPct val="150000"/>
              </a:lnSpc>
            </a:pPr>
            <a:endParaRPr lang="fr-CA" sz="3600">
              <a:solidFill>
                <a:srgbClr val="000000"/>
              </a:solidFill>
              <a:effectLst/>
              <a:latin typeface="DM Sans" pitchFamily="2" charset="0"/>
            </a:endParaRPr>
          </a:p>
          <a:p>
            <a:pPr>
              <a:lnSpc>
                <a:spcPct val="150000"/>
              </a:lnSpc>
            </a:pPr>
            <a:r>
              <a:rPr lang="fr-CA" sz="3600" b="0" i="0">
                <a:solidFill>
                  <a:srgbClr val="000000"/>
                </a:solidFill>
                <a:effectLst/>
                <a:latin typeface="DM Sans" pitchFamily="2" charset="0"/>
              </a:rPr>
              <a:t>Le contenu est mis à disposition sous la licence </a:t>
            </a:r>
            <a:endParaRPr lang="fr-CA" sz="3600">
              <a:solidFill>
                <a:srgbClr val="000000"/>
              </a:solidFill>
              <a:effectLst/>
              <a:latin typeface="DM Sans" pitchFamily="2" charset="0"/>
            </a:endParaRPr>
          </a:p>
          <a:p>
            <a:pPr>
              <a:lnSpc>
                <a:spcPct val="150000"/>
              </a:lnSpc>
            </a:pPr>
            <a:r>
              <a:rPr lang="fr-CA" sz="3600" b="0" i="0">
                <a:effectLst/>
                <a:latin typeface="DM Sans" pitchFamily="2" charset="0"/>
                <a:hlinkClick r:id="rId3">
                  <a:extLst>
                    <a:ext uri="{A12FA001-AC4F-418D-AE19-62706E023703}">
                      <ahyp:hlinkClr xmlns:ahyp="http://schemas.microsoft.com/office/drawing/2018/hyperlinkcolor" val="tx"/>
                    </a:ext>
                  </a:extLst>
                </a:hlinkClick>
              </a:rPr>
              <a:t>Creative Commons BY-NC-SA 4.0</a:t>
            </a:r>
            <a:r>
              <a:rPr lang="fr-CA" sz="3600" b="0" i="0">
                <a:effectLst/>
                <a:latin typeface="DM Sans" pitchFamily="2" charset="0"/>
              </a:rPr>
              <a:t>. </a:t>
            </a:r>
            <a:endParaRPr lang="fr-CA" sz="3600">
              <a:effectLst/>
              <a:latin typeface="DM Sans" pitchFamily="2" charset="0"/>
            </a:endParaRPr>
          </a:p>
          <a:p>
            <a:endParaRPr lang="fr-CA"/>
          </a:p>
        </p:txBody>
      </p:sp>
      <p:pic>
        <p:nvPicPr>
          <p:cNvPr id="7" name="Image 6" descr="Une image contenant symbole, Graphique, Police, créativité&#10;&#10;Description générée automatiquement">
            <a:extLst>
              <a:ext uri="{FF2B5EF4-FFF2-40B4-BE49-F238E27FC236}">
                <a16:creationId xmlns:a16="http://schemas.microsoft.com/office/drawing/2014/main" id="{3FB95F58-5DA8-3D28-D4AD-97B3AA6F1B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92788">
            <a:off x="12782584" y="5932160"/>
            <a:ext cx="5775371" cy="4938658"/>
          </a:xfrm>
          <a:prstGeom prst="rect">
            <a:avLst/>
          </a:prstGeom>
          <a:ln>
            <a:noFill/>
          </a:ln>
        </p:spPr>
      </p:pic>
      <p:pic>
        <p:nvPicPr>
          <p:cNvPr id="9" name="Image 8">
            <a:extLst>
              <a:ext uri="{FF2B5EF4-FFF2-40B4-BE49-F238E27FC236}">
                <a16:creationId xmlns:a16="http://schemas.microsoft.com/office/drawing/2014/main" id="{4F53B87F-1E33-FCF5-5BD7-BE39CCE1C07C}"/>
              </a:ext>
            </a:extLst>
          </p:cNvPr>
          <p:cNvPicPr>
            <a:picLocks noChangeAspect="1"/>
          </p:cNvPicPr>
          <p:nvPr/>
        </p:nvPicPr>
        <p:blipFill>
          <a:blip r:embed="rId5"/>
          <a:stretch>
            <a:fillRect/>
          </a:stretch>
        </p:blipFill>
        <p:spPr>
          <a:xfrm>
            <a:off x="1524000" y="8728845"/>
            <a:ext cx="2209800" cy="773156"/>
          </a:xfrm>
          <a:prstGeom prst="rect">
            <a:avLst/>
          </a:prstGeom>
        </p:spPr>
      </p:pic>
    </p:spTree>
    <p:extLst>
      <p:ext uri="{BB962C8B-B14F-4D97-AF65-F5344CB8AC3E}">
        <p14:creationId xmlns:p14="http://schemas.microsoft.com/office/powerpoint/2010/main" val="920825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sp>
        <p:nvSpPr>
          <p:cNvPr id="2" name="Freeform 2"/>
          <p:cNvSpPr/>
          <p:nvPr/>
        </p:nvSpPr>
        <p:spPr>
          <a:xfrm>
            <a:off x="765020" y="2582476"/>
            <a:ext cx="891949" cy="891949"/>
          </a:xfrm>
          <a:custGeom>
            <a:avLst/>
            <a:gdLst/>
            <a:ahLst/>
            <a:cxnLst/>
            <a:rect l="l" t="t" r="r" b="b"/>
            <a:pathLst>
              <a:path w="891949" h="891949">
                <a:moveTo>
                  <a:pt x="0" y="0"/>
                </a:moveTo>
                <a:lnTo>
                  <a:pt x="891949" y="0"/>
                </a:lnTo>
                <a:lnTo>
                  <a:pt x="891949" y="891949"/>
                </a:lnTo>
                <a:lnTo>
                  <a:pt x="0" y="891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 name="TextBox 3"/>
          <p:cNvSpPr txBox="1"/>
          <p:nvPr/>
        </p:nvSpPr>
        <p:spPr>
          <a:xfrm>
            <a:off x="2025657" y="2574673"/>
            <a:ext cx="15449303" cy="7873950"/>
          </a:xfrm>
          <a:prstGeom prst="rect">
            <a:avLst/>
          </a:prstGeom>
        </p:spPr>
        <p:txBody>
          <a:bodyPr lIns="0" tIns="0" rIns="0" bIns="0" rtlCol="0" anchor="t">
            <a:spAutoFit/>
          </a:bodyPr>
          <a:lstStyle/>
          <a:p>
            <a:pPr>
              <a:lnSpc>
                <a:spcPts val="4409"/>
              </a:lnSpc>
            </a:pPr>
            <a:r>
              <a:rPr lang="en-US" sz="3600" b="1" dirty="0">
                <a:solidFill>
                  <a:srgbClr val="1B1B3A"/>
                </a:solidFill>
                <a:latin typeface="DM Sans Bold"/>
                <a:ea typeface="DM Sans Bold"/>
                <a:cs typeface="DM Sans Bold"/>
                <a:sym typeface="DM Sans Bold"/>
              </a:rPr>
              <a:t>Quels constats </a:t>
            </a:r>
            <a:r>
              <a:rPr lang="en-US" sz="3600" b="1" dirty="0" err="1">
                <a:solidFill>
                  <a:srgbClr val="1B1B3A"/>
                </a:solidFill>
                <a:latin typeface="DM Sans Bold"/>
                <a:ea typeface="DM Sans Bold"/>
                <a:cs typeface="DM Sans Bold"/>
                <a:sym typeface="DM Sans Bold"/>
              </a:rPr>
              <a:t>faites-vous</a:t>
            </a:r>
            <a:r>
              <a:rPr lang="en-US" sz="3600" b="1" dirty="0">
                <a:solidFill>
                  <a:srgbClr val="1B1B3A"/>
                </a:solidFill>
                <a:latin typeface="DM Sans Bold"/>
                <a:ea typeface="DM Sans Bold"/>
                <a:cs typeface="DM Sans Bold"/>
                <a:sym typeface="DM Sans Bold"/>
              </a:rPr>
              <a:t> quant à </a:t>
            </a:r>
            <a:r>
              <a:rPr lang="en-US" sz="3600" b="1" dirty="0" err="1">
                <a:solidFill>
                  <a:srgbClr val="1B1B3A"/>
                </a:solidFill>
                <a:latin typeface="DM Sans Bold"/>
                <a:ea typeface="DM Sans Bold"/>
                <a:cs typeface="DM Sans Bold"/>
                <a:sym typeface="DM Sans Bold"/>
              </a:rPr>
              <a:t>l’EDI</a:t>
            </a:r>
            <a:r>
              <a:rPr lang="en-US" sz="3600" b="1" dirty="0">
                <a:solidFill>
                  <a:srgbClr val="1B1B3A"/>
                </a:solidFill>
                <a:latin typeface="DM Sans Bold"/>
                <a:ea typeface="DM Sans Bold"/>
                <a:cs typeface="DM Sans Bold"/>
                <a:sym typeface="DM Sans Bold"/>
              </a:rPr>
              <a:t> dans </a:t>
            </a:r>
            <a:r>
              <a:rPr lang="en-US" sz="3600" b="1" dirty="0" err="1">
                <a:solidFill>
                  <a:srgbClr val="1B1B3A"/>
                </a:solidFill>
                <a:latin typeface="DM Sans Bold"/>
                <a:ea typeface="DM Sans Bold"/>
                <a:cs typeface="DM Sans Bold"/>
                <a:sym typeface="DM Sans Bold"/>
              </a:rPr>
              <a:t>votre</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cégep</a:t>
            </a:r>
            <a:r>
              <a:rPr lang="en-US" sz="3600" b="1" dirty="0">
                <a:solidFill>
                  <a:srgbClr val="1B1B3A"/>
                </a:solidFill>
                <a:latin typeface="DM Sans Bold"/>
                <a:ea typeface="DM Sans Bold"/>
                <a:cs typeface="DM Sans Bold"/>
                <a:sym typeface="DM Sans Bold"/>
              </a:rPr>
              <a:t> ?</a:t>
            </a:r>
          </a:p>
          <a:p>
            <a:pPr marL="680085" lvl="1" indent="-339725" algn="l">
              <a:lnSpc>
                <a:spcPts val="4409"/>
              </a:lnSpc>
              <a:buFont typeface="Arial"/>
              <a:buChar char="•"/>
            </a:pPr>
            <a:r>
              <a:rPr lang="en-US" sz="3150" dirty="0" err="1">
                <a:solidFill>
                  <a:srgbClr val="1B1B3A"/>
                </a:solidFill>
                <a:latin typeface="DM Sans"/>
                <a:ea typeface="DM Sans"/>
                <a:cs typeface="DM Sans"/>
                <a:sym typeface="DM Sans"/>
              </a:rPr>
              <a:t>Choisissez</a:t>
            </a:r>
            <a:r>
              <a:rPr lang="en-US" sz="3150" dirty="0">
                <a:solidFill>
                  <a:srgbClr val="1B1B3A"/>
                </a:solidFill>
                <a:latin typeface="DM Sans"/>
                <a:ea typeface="DM Sans"/>
                <a:cs typeface="DM Sans"/>
                <a:sym typeface="DM Sans"/>
              </a:rPr>
              <a:t> un </a:t>
            </a:r>
            <a:r>
              <a:rPr lang="en-US" sz="3150" dirty="0" err="1">
                <a:solidFill>
                  <a:srgbClr val="1B1B3A"/>
                </a:solidFill>
                <a:latin typeface="DM Sans"/>
                <a:ea typeface="DM Sans"/>
                <a:cs typeface="DM Sans"/>
                <a:sym typeface="DM Sans"/>
              </a:rPr>
              <a:t>ou</a:t>
            </a:r>
            <a:r>
              <a:rPr lang="en-US" sz="3150" dirty="0">
                <a:solidFill>
                  <a:srgbClr val="1B1B3A"/>
                </a:solidFill>
                <a:latin typeface="DM Sans"/>
                <a:ea typeface="DM Sans"/>
                <a:cs typeface="DM Sans"/>
                <a:sym typeface="DM Sans"/>
              </a:rPr>
              <a:t> deux </a:t>
            </a:r>
            <a:r>
              <a:rPr lang="en-US" sz="3150" dirty="0" err="1">
                <a:solidFill>
                  <a:srgbClr val="1B1B3A"/>
                </a:solidFill>
                <a:latin typeface="DM Sans"/>
                <a:ea typeface="DM Sans"/>
                <a:cs typeface="DM Sans"/>
                <a:sym typeface="DM Sans"/>
              </a:rPr>
              <a:t>secteurs</a:t>
            </a:r>
            <a:r>
              <a:rPr lang="en-US" sz="3150" dirty="0">
                <a:solidFill>
                  <a:srgbClr val="1B1B3A"/>
                </a:solidFill>
                <a:latin typeface="DM Sans"/>
                <a:ea typeface="DM Sans"/>
                <a:cs typeface="DM Sans"/>
                <a:sym typeface="DM Sans"/>
              </a:rPr>
              <a:t> et </a:t>
            </a:r>
            <a:r>
              <a:rPr lang="en-US" sz="3150" dirty="0" err="1">
                <a:solidFill>
                  <a:srgbClr val="1B1B3A"/>
                </a:solidFill>
                <a:latin typeface="DM Sans"/>
                <a:ea typeface="DM Sans"/>
                <a:cs typeface="DM Sans"/>
                <a:sym typeface="DM Sans"/>
              </a:rPr>
              <a:t>discutez</a:t>
            </a:r>
            <a:r>
              <a:rPr lang="en-US" sz="3150" dirty="0">
                <a:solidFill>
                  <a:srgbClr val="1B1B3A"/>
                </a:solidFill>
                <a:latin typeface="DM Sans"/>
                <a:ea typeface="DM Sans"/>
                <a:cs typeface="DM Sans"/>
                <a:sym typeface="DM Sans"/>
              </a:rPr>
              <a:t> avec </a:t>
            </a:r>
            <a:r>
              <a:rPr lang="en-US" sz="3150" dirty="0" err="1">
                <a:solidFill>
                  <a:srgbClr val="1B1B3A"/>
                </a:solidFill>
                <a:latin typeface="DM Sans"/>
                <a:ea typeface="DM Sans"/>
                <a:cs typeface="DM Sans"/>
                <a:sym typeface="DM Sans"/>
              </a:rPr>
              <a:t>quelqu’un</a:t>
            </a:r>
            <a:r>
              <a:rPr lang="en-US" sz="3150" dirty="0">
                <a:solidFill>
                  <a:srgbClr val="1B1B3A"/>
                </a:solidFill>
                <a:latin typeface="DM Sans"/>
                <a:ea typeface="DM Sans"/>
                <a:cs typeface="DM Sans"/>
                <a:sym typeface="DM Sans"/>
              </a:rPr>
              <a:t> à </a:t>
            </a:r>
            <a:r>
              <a:rPr lang="en-US" sz="3150" dirty="0" err="1">
                <a:solidFill>
                  <a:srgbClr val="1B1B3A"/>
                </a:solidFill>
                <a:latin typeface="DM Sans"/>
                <a:ea typeface="DM Sans"/>
                <a:cs typeface="DM Sans"/>
                <a:sym typeface="DM Sans"/>
              </a:rPr>
              <a:t>côté</a:t>
            </a:r>
            <a:r>
              <a:rPr lang="en-US" sz="3150" dirty="0">
                <a:solidFill>
                  <a:srgbClr val="1B1B3A"/>
                </a:solidFill>
                <a:latin typeface="DM Sans"/>
                <a:ea typeface="DM Sans"/>
                <a:cs typeface="DM Sans"/>
                <a:sym typeface="DM Sans"/>
              </a:rPr>
              <a:t> de </a:t>
            </a:r>
            <a:r>
              <a:rPr lang="en-US" sz="3150" dirty="0" err="1">
                <a:solidFill>
                  <a:srgbClr val="1B1B3A"/>
                </a:solidFill>
                <a:latin typeface="DM Sans"/>
                <a:ea typeface="DM Sans"/>
                <a:cs typeface="DM Sans"/>
                <a:sym typeface="DM Sans"/>
              </a:rPr>
              <a:t>vous</a:t>
            </a:r>
            <a:r>
              <a:rPr lang="en-US" sz="3150" dirty="0">
                <a:solidFill>
                  <a:srgbClr val="1B1B3A"/>
                </a:solidFill>
                <a:latin typeface="DM Sans"/>
                <a:ea typeface="DM Sans"/>
                <a:cs typeface="DM Sans"/>
                <a:sym typeface="DM Sans"/>
              </a:rPr>
              <a:t> de </a:t>
            </a:r>
            <a:r>
              <a:rPr lang="en-US" sz="3150" dirty="0" err="1">
                <a:solidFill>
                  <a:srgbClr val="1B1B3A"/>
                </a:solidFill>
                <a:latin typeface="DM Sans"/>
                <a:ea typeface="DM Sans"/>
                <a:cs typeface="DM Sans"/>
                <a:sym typeface="DM Sans"/>
              </a:rPr>
              <a:t>l’état</a:t>
            </a:r>
            <a:r>
              <a:rPr lang="en-US" sz="3150" dirty="0">
                <a:solidFill>
                  <a:srgbClr val="1B1B3A"/>
                </a:solidFill>
                <a:latin typeface="DM Sans"/>
                <a:ea typeface="DM Sans"/>
                <a:cs typeface="DM Sans"/>
                <a:sym typeface="DM Sans"/>
              </a:rPr>
              <a:t> </a:t>
            </a:r>
            <a:r>
              <a:rPr lang="en-US" sz="3150" dirty="0" err="1">
                <a:solidFill>
                  <a:srgbClr val="1B1B3A"/>
                </a:solidFill>
                <a:latin typeface="DM Sans"/>
                <a:ea typeface="DM Sans"/>
                <a:cs typeface="DM Sans"/>
                <a:sym typeface="DM Sans"/>
              </a:rPr>
              <a:t>actuel</a:t>
            </a:r>
            <a:r>
              <a:rPr lang="en-US" sz="3150" dirty="0">
                <a:solidFill>
                  <a:srgbClr val="1B1B3A"/>
                </a:solidFill>
                <a:latin typeface="DM Sans"/>
                <a:ea typeface="DM Sans"/>
                <a:cs typeface="DM Sans"/>
                <a:sym typeface="DM Sans"/>
              </a:rPr>
              <a:t> des services au regard de </a:t>
            </a:r>
            <a:r>
              <a:rPr lang="en-US" sz="3150" dirty="0" err="1">
                <a:solidFill>
                  <a:srgbClr val="1B1B3A"/>
                </a:solidFill>
                <a:latin typeface="DM Sans"/>
                <a:ea typeface="DM Sans"/>
                <a:cs typeface="DM Sans"/>
                <a:sym typeface="DM Sans"/>
              </a:rPr>
              <a:t>l’EDI</a:t>
            </a:r>
            <a:r>
              <a:rPr lang="en-US" sz="3150" dirty="0">
                <a:solidFill>
                  <a:srgbClr val="1B1B3A"/>
                </a:solidFill>
                <a:latin typeface="DM Sans"/>
                <a:ea typeface="DM Sans"/>
                <a:cs typeface="DM Sans"/>
                <a:sym typeface="DM Sans"/>
              </a:rPr>
              <a:t>.</a:t>
            </a:r>
            <a:endParaRPr lang="en-US" sz="3150" dirty="0">
              <a:solidFill>
                <a:srgbClr val="1B1B3A"/>
              </a:solidFill>
              <a:latin typeface="DM Sans"/>
              <a:ea typeface="DM Sans"/>
              <a:cs typeface="DM Sans"/>
            </a:endParaRPr>
          </a:p>
          <a:p>
            <a:pPr algn="l">
              <a:lnSpc>
                <a:spcPts val="4409"/>
              </a:lnSpc>
            </a:pPr>
            <a:endParaRPr lang="en-US" sz="3150">
              <a:solidFill>
                <a:srgbClr val="1B1B3A"/>
              </a:solidFill>
              <a:latin typeface="DM Sans"/>
              <a:ea typeface="DM Sans"/>
              <a:cs typeface="DM Sans"/>
              <a:sym typeface="DM Sans"/>
            </a:endParaRPr>
          </a:p>
          <a:p>
            <a:pPr algn="l">
              <a:lnSpc>
                <a:spcPts val="4409"/>
              </a:lnSpc>
            </a:pPr>
            <a:endParaRPr lang="en-US" sz="3150">
              <a:solidFill>
                <a:srgbClr val="1B1B3A"/>
              </a:solidFill>
              <a:latin typeface="DM Sans"/>
              <a:ea typeface="DM Sans"/>
              <a:cs typeface="DM Sans"/>
              <a:sym typeface="DM Sans"/>
            </a:endParaRPr>
          </a:p>
          <a:p>
            <a:pPr>
              <a:lnSpc>
                <a:spcPts val="4409"/>
              </a:lnSpc>
            </a:pPr>
            <a:r>
              <a:rPr lang="en-US" sz="3600" b="1" dirty="0">
                <a:solidFill>
                  <a:srgbClr val="1B1B3A"/>
                </a:solidFill>
                <a:latin typeface="DM Sans Bold"/>
                <a:ea typeface="DM Sans Bold"/>
                <a:cs typeface="DM Sans Bold"/>
                <a:sym typeface="DM Sans Bold"/>
              </a:rPr>
              <a:t>Parmi les </a:t>
            </a:r>
            <a:r>
              <a:rPr lang="en-US" sz="3600" b="1" dirty="0" err="1">
                <a:solidFill>
                  <a:srgbClr val="1B1B3A"/>
                </a:solidFill>
                <a:latin typeface="DM Sans Bold"/>
                <a:ea typeface="DM Sans Bold"/>
                <a:cs typeface="DM Sans Bold"/>
                <a:sym typeface="DM Sans Bold"/>
              </a:rPr>
              <a:t>pistes</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d’action</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présentées</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lesquelles</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vous</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semblent</a:t>
            </a:r>
            <a:r>
              <a:rPr lang="en-US" sz="3600" b="1" dirty="0">
                <a:solidFill>
                  <a:srgbClr val="1B1B3A"/>
                </a:solidFill>
                <a:latin typeface="DM Sans Bold"/>
                <a:ea typeface="DM Sans Bold"/>
                <a:cs typeface="DM Sans Bold"/>
                <a:sym typeface="DM Sans Bold"/>
              </a:rPr>
              <a:t> les plus </a:t>
            </a:r>
            <a:r>
              <a:rPr lang="en-US" sz="3600" b="1" dirty="0" err="1">
                <a:solidFill>
                  <a:srgbClr val="1B1B3A"/>
                </a:solidFill>
                <a:latin typeface="DM Sans Bold"/>
                <a:ea typeface="DM Sans Bold"/>
                <a:cs typeface="DM Sans Bold"/>
                <a:sym typeface="DM Sans Bold"/>
              </a:rPr>
              <a:t>prometteuses</a:t>
            </a:r>
            <a:r>
              <a:rPr lang="en-US" sz="3600" b="1" dirty="0">
                <a:solidFill>
                  <a:srgbClr val="1B1B3A"/>
                </a:solidFill>
                <a:latin typeface="DM Sans Bold"/>
                <a:ea typeface="DM Sans Bold"/>
                <a:cs typeface="DM Sans Bold"/>
                <a:sym typeface="DM Sans Bold"/>
              </a:rPr>
              <a:t> pour </a:t>
            </a:r>
            <a:r>
              <a:rPr lang="en-US" sz="3600" b="1" dirty="0" err="1">
                <a:solidFill>
                  <a:srgbClr val="1B1B3A"/>
                </a:solidFill>
                <a:latin typeface="DM Sans Bold"/>
                <a:ea typeface="DM Sans Bold"/>
                <a:cs typeface="DM Sans Bold"/>
                <a:sym typeface="DM Sans Bold"/>
              </a:rPr>
              <a:t>votre</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établissement</a:t>
            </a:r>
            <a:r>
              <a:rPr lang="en-US" sz="3600" b="1" dirty="0">
                <a:solidFill>
                  <a:srgbClr val="1B1B3A"/>
                </a:solidFill>
                <a:latin typeface="DM Sans Bold"/>
                <a:ea typeface="DM Sans Bold"/>
                <a:cs typeface="DM Sans Bold"/>
                <a:sym typeface="DM Sans Bold"/>
              </a:rPr>
              <a:t> ?</a:t>
            </a:r>
            <a:endParaRPr lang="en-US" sz="3600" b="1" dirty="0">
              <a:solidFill>
                <a:srgbClr val="1B1B3A"/>
              </a:solidFill>
              <a:latin typeface="DM Sans Bold"/>
              <a:ea typeface="DM Sans Bold"/>
              <a:cs typeface="DM Sans Bold"/>
            </a:endParaRPr>
          </a:p>
          <a:p>
            <a:pPr marL="680085" lvl="1" indent="-339725" algn="l">
              <a:lnSpc>
                <a:spcPts val="4409"/>
              </a:lnSpc>
              <a:buFont typeface="Arial"/>
              <a:buChar char="•"/>
            </a:pPr>
            <a:r>
              <a:rPr lang="en-US" sz="3150" dirty="0" err="1">
                <a:solidFill>
                  <a:srgbClr val="1B1B3A"/>
                </a:solidFill>
                <a:latin typeface="DM Sans"/>
                <a:ea typeface="DM Sans"/>
                <a:cs typeface="DM Sans"/>
                <a:sym typeface="DM Sans"/>
              </a:rPr>
              <a:t>Choisissez</a:t>
            </a:r>
            <a:r>
              <a:rPr lang="en-US" sz="3150" dirty="0">
                <a:solidFill>
                  <a:srgbClr val="1B1B3A"/>
                </a:solidFill>
                <a:latin typeface="DM Sans"/>
                <a:ea typeface="DM Sans"/>
                <a:cs typeface="DM Sans"/>
                <a:sym typeface="DM Sans"/>
              </a:rPr>
              <a:t> </a:t>
            </a:r>
            <a:r>
              <a:rPr lang="en-US" sz="3150" dirty="0" err="1">
                <a:solidFill>
                  <a:srgbClr val="1B1B3A"/>
                </a:solidFill>
                <a:latin typeface="DM Sans"/>
                <a:ea typeface="DM Sans"/>
                <a:cs typeface="DM Sans"/>
                <a:sym typeface="DM Sans"/>
              </a:rPr>
              <a:t>une</a:t>
            </a:r>
            <a:r>
              <a:rPr lang="en-US" sz="3150" dirty="0">
                <a:solidFill>
                  <a:srgbClr val="1B1B3A"/>
                </a:solidFill>
                <a:latin typeface="DM Sans"/>
                <a:ea typeface="DM Sans"/>
                <a:cs typeface="DM Sans"/>
                <a:sym typeface="DM Sans"/>
              </a:rPr>
              <a:t> </a:t>
            </a:r>
            <a:r>
              <a:rPr lang="en-US" sz="3150" dirty="0" err="1">
                <a:solidFill>
                  <a:srgbClr val="1B1B3A"/>
                </a:solidFill>
                <a:latin typeface="DM Sans"/>
                <a:ea typeface="DM Sans"/>
                <a:cs typeface="DM Sans"/>
                <a:sym typeface="DM Sans"/>
              </a:rPr>
              <a:t>seule</a:t>
            </a:r>
            <a:r>
              <a:rPr lang="en-US" sz="3150" dirty="0">
                <a:solidFill>
                  <a:srgbClr val="1B1B3A"/>
                </a:solidFill>
                <a:latin typeface="DM Sans"/>
                <a:ea typeface="DM Sans"/>
                <a:cs typeface="DM Sans"/>
                <a:sym typeface="DM Sans"/>
              </a:rPr>
              <a:t> des </a:t>
            </a:r>
            <a:r>
              <a:rPr lang="en-US" sz="3150" dirty="0" err="1">
                <a:solidFill>
                  <a:srgbClr val="1B1B3A"/>
                </a:solidFill>
                <a:latin typeface="DM Sans"/>
                <a:ea typeface="DM Sans"/>
                <a:cs typeface="DM Sans"/>
                <a:sym typeface="DM Sans"/>
              </a:rPr>
              <a:t>catégories</a:t>
            </a:r>
            <a:r>
              <a:rPr lang="en-US" sz="3150" dirty="0">
                <a:solidFill>
                  <a:srgbClr val="1B1B3A"/>
                </a:solidFill>
                <a:latin typeface="DM Sans"/>
                <a:ea typeface="DM Sans"/>
                <a:cs typeface="DM Sans"/>
                <a:sym typeface="DM Sans"/>
              </a:rPr>
              <a:t> et </a:t>
            </a:r>
            <a:r>
              <a:rPr lang="en-US" sz="3150" dirty="0" err="1">
                <a:solidFill>
                  <a:srgbClr val="1B1B3A"/>
                </a:solidFill>
                <a:latin typeface="DM Sans"/>
                <a:ea typeface="DM Sans"/>
                <a:cs typeface="DM Sans"/>
                <a:sym typeface="DM Sans"/>
              </a:rPr>
              <a:t>discutez-en</a:t>
            </a:r>
            <a:r>
              <a:rPr lang="en-US" sz="3150" dirty="0">
                <a:solidFill>
                  <a:srgbClr val="1B1B3A"/>
                </a:solidFill>
                <a:latin typeface="DM Sans"/>
                <a:ea typeface="DM Sans"/>
                <a:cs typeface="DM Sans"/>
                <a:sym typeface="DM Sans"/>
              </a:rPr>
              <a:t> avec </a:t>
            </a:r>
            <a:r>
              <a:rPr lang="en-US" sz="3150" dirty="0" err="1">
                <a:solidFill>
                  <a:srgbClr val="1B1B3A"/>
                </a:solidFill>
                <a:latin typeface="DM Sans"/>
                <a:ea typeface="DM Sans"/>
                <a:cs typeface="DM Sans"/>
                <a:sym typeface="DM Sans"/>
              </a:rPr>
              <a:t>quelqu’un</a:t>
            </a:r>
            <a:r>
              <a:rPr lang="en-US" sz="3150" dirty="0">
                <a:solidFill>
                  <a:srgbClr val="1B1B3A"/>
                </a:solidFill>
                <a:latin typeface="DM Sans"/>
                <a:ea typeface="DM Sans"/>
                <a:cs typeface="DM Sans"/>
                <a:sym typeface="DM Sans"/>
              </a:rPr>
              <a:t> à </a:t>
            </a:r>
            <a:r>
              <a:rPr lang="en-US" sz="3150" dirty="0" err="1">
                <a:solidFill>
                  <a:srgbClr val="1B1B3A"/>
                </a:solidFill>
                <a:latin typeface="DM Sans"/>
                <a:ea typeface="DM Sans"/>
                <a:cs typeface="DM Sans"/>
                <a:sym typeface="DM Sans"/>
              </a:rPr>
              <a:t>côté</a:t>
            </a:r>
            <a:r>
              <a:rPr lang="en-US" sz="3150" dirty="0">
                <a:solidFill>
                  <a:srgbClr val="1B1B3A"/>
                </a:solidFill>
                <a:latin typeface="DM Sans"/>
                <a:ea typeface="DM Sans"/>
                <a:cs typeface="DM Sans"/>
                <a:sym typeface="DM Sans"/>
              </a:rPr>
              <a:t> de </a:t>
            </a:r>
            <a:r>
              <a:rPr lang="en-US" sz="3150" dirty="0" err="1">
                <a:solidFill>
                  <a:srgbClr val="1B1B3A"/>
                </a:solidFill>
                <a:latin typeface="DM Sans"/>
                <a:ea typeface="DM Sans"/>
                <a:cs typeface="DM Sans"/>
                <a:sym typeface="DM Sans"/>
              </a:rPr>
              <a:t>vous</a:t>
            </a:r>
            <a:r>
              <a:rPr lang="en-US" sz="3150" dirty="0">
                <a:solidFill>
                  <a:srgbClr val="1B1B3A"/>
                </a:solidFill>
                <a:latin typeface="DM Sans"/>
                <a:ea typeface="DM Sans"/>
                <a:cs typeface="DM Sans"/>
                <a:sym typeface="DM Sans"/>
              </a:rPr>
              <a:t>.</a:t>
            </a:r>
            <a:endParaRPr lang="en-US" sz="3150" dirty="0">
              <a:solidFill>
                <a:srgbClr val="1B1B3A"/>
              </a:solidFill>
              <a:latin typeface="DM Sans"/>
              <a:ea typeface="DM Sans"/>
              <a:cs typeface="DM Sans"/>
            </a:endParaRPr>
          </a:p>
          <a:p>
            <a:pPr algn="l">
              <a:lnSpc>
                <a:spcPts val="4409"/>
              </a:lnSpc>
            </a:pPr>
            <a:endParaRPr lang="en-US" sz="3150">
              <a:solidFill>
                <a:srgbClr val="1B1B3A"/>
              </a:solidFill>
              <a:latin typeface="DM Sans"/>
              <a:ea typeface="DM Sans"/>
              <a:cs typeface="DM Sans"/>
              <a:sym typeface="DM Sans"/>
            </a:endParaRPr>
          </a:p>
          <a:p>
            <a:pPr>
              <a:lnSpc>
                <a:spcPts val="4409"/>
              </a:lnSpc>
            </a:pPr>
            <a:r>
              <a:rPr lang="en-US" sz="3600" b="1" dirty="0">
                <a:solidFill>
                  <a:srgbClr val="1B1B3A"/>
                </a:solidFill>
                <a:latin typeface="DM Sans Bold"/>
                <a:ea typeface="DM Sans Bold"/>
                <a:cs typeface="DM Sans Bold"/>
                <a:sym typeface="DM Sans Bold"/>
              </a:rPr>
              <a:t>Et </a:t>
            </a:r>
            <a:r>
              <a:rPr lang="en-US" sz="3600" b="1" dirty="0" err="1">
                <a:solidFill>
                  <a:srgbClr val="1B1B3A"/>
                </a:solidFill>
                <a:latin typeface="DM Sans Bold"/>
                <a:ea typeface="DM Sans Bold"/>
                <a:cs typeface="DM Sans Bold"/>
                <a:sym typeface="DM Sans Bold"/>
              </a:rPr>
              <a:t>vous</a:t>
            </a:r>
            <a:r>
              <a:rPr lang="en-US" sz="3600" b="1" dirty="0">
                <a:solidFill>
                  <a:srgbClr val="1B1B3A"/>
                </a:solidFill>
                <a:latin typeface="DM Sans Bold"/>
                <a:ea typeface="DM Sans Bold"/>
                <a:cs typeface="DM Sans Bold"/>
                <a:sym typeface="DM Sans Bold"/>
              </a:rPr>
              <a:t>, quelle </a:t>
            </a:r>
            <a:r>
              <a:rPr lang="en-US" sz="3600" b="1" dirty="0" err="1">
                <a:solidFill>
                  <a:srgbClr val="1B1B3A"/>
                </a:solidFill>
                <a:latin typeface="DM Sans Bold"/>
                <a:ea typeface="DM Sans Bold"/>
                <a:cs typeface="DM Sans Bold"/>
                <a:sym typeface="DM Sans Bold"/>
              </a:rPr>
              <a:t>responsabilité</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pouvez-vous</a:t>
            </a:r>
            <a:r>
              <a:rPr lang="en-US" sz="3600" b="1" dirty="0">
                <a:solidFill>
                  <a:srgbClr val="1B1B3A"/>
                </a:solidFill>
                <a:latin typeface="DM Sans Bold"/>
                <a:ea typeface="DM Sans Bold"/>
                <a:cs typeface="DM Sans Bold"/>
                <a:sym typeface="DM Sans Bold"/>
              </a:rPr>
              <a:t> prendre pour </a:t>
            </a:r>
            <a:r>
              <a:rPr lang="en-US" sz="3600" b="1" dirty="0" err="1">
                <a:solidFill>
                  <a:srgbClr val="1B1B3A"/>
                </a:solidFill>
                <a:latin typeface="DM Sans Bold"/>
                <a:ea typeface="DM Sans Bold"/>
                <a:cs typeface="DM Sans Bold"/>
                <a:sym typeface="DM Sans Bold"/>
              </a:rPr>
              <a:t>favoriser</a:t>
            </a:r>
            <a:r>
              <a:rPr lang="en-US" sz="3600" b="1" dirty="0">
                <a:solidFill>
                  <a:srgbClr val="1B1B3A"/>
                </a:solidFill>
                <a:latin typeface="DM Sans Bold"/>
                <a:ea typeface="DM Sans Bold"/>
                <a:cs typeface="DM Sans Bold"/>
                <a:sym typeface="DM Sans Bold"/>
              </a:rPr>
              <a:t> un </a:t>
            </a:r>
            <a:r>
              <a:rPr lang="en-US" sz="3600" b="1" dirty="0" err="1">
                <a:solidFill>
                  <a:srgbClr val="1B1B3A"/>
                </a:solidFill>
                <a:latin typeface="DM Sans Bold"/>
                <a:ea typeface="DM Sans Bold"/>
                <a:cs typeface="DM Sans Bold"/>
                <a:sym typeface="DM Sans Bold"/>
              </a:rPr>
              <a:t>climat</a:t>
            </a:r>
            <a:r>
              <a:rPr lang="en-US" sz="3600" b="1" dirty="0">
                <a:solidFill>
                  <a:srgbClr val="1B1B3A"/>
                </a:solidFill>
                <a:latin typeface="DM Sans Bold"/>
                <a:ea typeface="DM Sans Bold"/>
                <a:cs typeface="DM Sans Bold"/>
                <a:sym typeface="DM Sans Bold"/>
              </a:rPr>
              <a:t> </a:t>
            </a:r>
            <a:r>
              <a:rPr lang="en-US" sz="3600" b="1" dirty="0" err="1">
                <a:solidFill>
                  <a:srgbClr val="1B1B3A"/>
                </a:solidFill>
                <a:latin typeface="DM Sans Bold"/>
                <a:ea typeface="DM Sans Bold"/>
                <a:cs typeface="DM Sans Bold"/>
                <a:sym typeface="DM Sans Bold"/>
              </a:rPr>
              <a:t>inclusif</a:t>
            </a:r>
            <a:r>
              <a:rPr lang="en-US" sz="3600" b="1" dirty="0">
                <a:solidFill>
                  <a:srgbClr val="1B1B3A"/>
                </a:solidFill>
                <a:latin typeface="DM Sans Bold"/>
                <a:ea typeface="DM Sans Bold"/>
                <a:cs typeface="DM Sans Bold"/>
                <a:sym typeface="DM Sans Bold"/>
              </a:rPr>
              <a:t> au </a:t>
            </a:r>
            <a:r>
              <a:rPr lang="en-US" sz="3600" b="1" dirty="0" err="1">
                <a:solidFill>
                  <a:srgbClr val="1B1B3A"/>
                </a:solidFill>
                <a:latin typeface="DM Sans Bold"/>
                <a:ea typeface="DM Sans Bold"/>
                <a:cs typeface="DM Sans Bold"/>
                <a:sym typeface="DM Sans Bold"/>
              </a:rPr>
              <a:t>cégep</a:t>
            </a:r>
            <a:r>
              <a:rPr lang="en-US" sz="3600" b="1" dirty="0">
                <a:solidFill>
                  <a:srgbClr val="1B1B3A"/>
                </a:solidFill>
                <a:latin typeface="DM Sans Bold"/>
                <a:ea typeface="DM Sans Bold"/>
                <a:cs typeface="DM Sans Bold"/>
                <a:sym typeface="DM Sans Bold"/>
              </a:rPr>
              <a:t> ?</a:t>
            </a:r>
            <a:endParaRPr lang="en-US" sz="3600" b="1" dirty="0">
              <a:solidFill>
                <a:srgbClr val="1B1B3A"/>
              </a:solidFill>
              <a:latin typeface="DM Sans Bold"/>
              <a:ea typeface="DM Sans Bold"/>
              <a:cs typeface="DM Sans Bold"/>
            </a:endParaRPr>
          </a:p>
          <a:p>
            <a:pPr algn="l">
              <a:lnSpc>
                <a:spcPts val="4409"/>
              </a:lnSpc>
            </a:pPr>
            <a:endParaRPr lang="en-US" sz="3150" b="1">
              <a:solidFill>
                <a:srgbClr val="1B1B3A"/>
              </a:solidFill>
              <a:latin typeface="DM Sans Bold"/>
              <a:ea typeface="DM Sans Bold"/>
              <a:cs typeface="DM Sans Bold"/>
              <a:sym typeface="DM Sans Bold"/>
            </a:endParaRPr>
          </a:p>
          <a:p>
            <a:pPr algn="l">
              <a:lnSpc>
                <a:spcPts val="4409"/>
              </a:lnSpc>
            </a:pPr>
            <a:endParaRPr lang="en-US" sz="3150" b="1">
              <a:solidFill>
                <a:srgbClr val="1B1B3A"/>
              </a:solidFill>
              <a:latin typeface="DM Sans Bold"/>
              <a:ea typeface="DM Sans Bold"/>
              <a:cs typeface="DM Sans Bold"/>
              <a:sym typeface="DM Sans Bold"/>
            </a:endParaRPr>
          </a:p>
        </p:txBody>
      </p:sp>
      <p:sp>
        <p:nvSpPr>
          <p:cNvPr id="4" name="Freeform 4"/>
          <p:cNvSpPr/>
          <p:nvPr/>
        </p:nvSpPr>
        <p:spPr>
          <a:xfrm>
            <a:off x="765020" y="5294931"/>
            <a:ext cx="891949" cy="891949"/>
          </a:xfrm>
          <a:custGeom>
            <a:avLst/>
            <a:gdLst/>
            <a:ahLst/>
            <a:cxnLst/>
            <a:rect l="l" t="t" r="r" b="b"/>
            <a:pathLst>
              <a:path w="891949" h="891949">
                <a:moveTo>
                  <a:pt x="0" y="0"/>
                </a:moveTo>
                <a:lnTo>
                  <a:pt x="891949" y="0"/>
                </a:lnTo>
                <a:lnTo>
                  <a:pt x="891949" y="891949"/>
                </a:lnTo>
                <a:lnTo>
                  <a:pt x="0" y="8919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a:off x="765020" y="8050941"/>
            <a:ext cx="891949" cy="891949"/>
          </a:xfrm>
          <a:custGeom>
            <a:avLst/>
            <a:gdLst/>
            <a:ahLst/>
            <a:cxnLst/>
            <a:rect l="l" t="t" r="r" b="b"/>
            <a:pathLst>
              <a:path w="891949" h="891949">
                <a:moveTo>
                  <a:pt x="0" y="0"/>
                </a:moveTo>
                <a:lnTo>
                  <a:pt x="891949" y="0"/>
                </a:lnTo>
                <a:lnTo>
                  <a:pt x="891949" y="891949"/>
                </a:lnTo>
                <a:lnTo>
                  <a:pt x="0" y="8919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6" name="TextBox 6"/>
          <p:cNvSpPr txBox="1"/>
          <p:nvPr/>
        </p:nvSpPr>
        <p:spPr>
          <a:xfrm>
            <a:off x="1028700" y="1095375"/>
            <a:ext cx="10827204" cy="8439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Pistes de réflexion et d’action</a:t>
            </a:r>
          </a:p>
        </p:txBody>
      </p:sp>
      <p:sp>
        <p:nvSpPr>
          <p:cNvPr id="7" name="Freeform 7"/>
          <p:cNvSpPr/>
          <p:nvPr/>
        </p:nvSpPr>
        <p:spPr>
          <a:xfrm>
            <a:off x="15693713" y="712943"/>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E7C7"/>
        </a:solidFill>
        <a:effectLst/>
      </p:bgPr>
    </p:bg>
    <p:spTree>
      <p:nvGrpSpPr>
        <p:cNvPr id="1" name=""/>
        <p:cNvGrpSpPr/>
        <p:nvPr/>
      </p:nvGrpSpPr>
      <p:grpSpPr>
        <a:xfrm>
          <a:off x="0" y="0"/>
          <a:ext cx="0" cy="0"/>
          <a:chOff x="0" y="0"/>
          <a:chExt cx="0" cy="0"/>
        </a:xfrm>
      </p:grpSpPr>
      <p:sp>
        <p:nvSpPr>
          <p:cNvPr id="2" name="Freeform 2"/>
          <p:cNvSpPr/>
          <p:nvPr/>
        </p:nvSpPr>
        <p:spPr>
          <a:xfrm>
            <a:off x="1513763" y="3393040"/>
            <a:ext cx="891949" cy="891949"/>
          </a:xfrm>
          <a:custGeom>
            <a:avLst/>
            <a:gdLst/>
            <a:ahLst/>
            <a:cxnLst/>
            <a:rect l="l" t="t" r="r" b="b"/>
            <a:pathLst>
              <a:path w="891949" h="891949">
                <a:moveTo>
                  <a:pt x="0" y="0"/>
                </a:moveTo>
                <a:lnTo>
                  <a:pt x="891949" y="0"/>
                </a:lnTo>
                <a:lnTo>
                  <a:pt x="891949" y="891949"/>
                </a:lnTo>
                <a:lnTo>
                  <a:pt x="0" y="8919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 name="TextBox 3"/>
          <p:cNvSpPr txBox="1"/>
          <p:nvPr/>
        </p:nvSpPr>
        <p:spPr>
          <a:xfrm>
            <a:off x="2787195" y="3350895"/>
            <a:ext cx="14472105" cy="5975547"/>
          </a:xfrm>
          <a:prstGeom prst="rect">
            <a:avLst/>
          </a:prstGeom>
        </p:spPr>
        <p:txBody>
          <a:bodyPr lIns="0" tIns="0" rIns="0" bIns="0" rtlCol="0" anchor="t">
            <a:spAutoFit/>
          </a:bodyPr>
          <a:lstStyle/>
          <a:p>
            <a:pPr>
              <a:lnSpc>
                <a:spcPts val="6719"/>
              </a:lnSpc>
            </a:pPr>
            <a:r>
              <a:rPr lang="en-US" sz="4800" dirty="0">
                <a:solidFill>
                  <a:srgbClr val="1B1B3A"/>
                </a:solidFill>
                <a:latin typeface="DM Sans"/>
                <a:ea typeface="DM Sans"/>
                <a:cs typeface="DM Sans"/>
                <a:sym typeface="DM Sans"/>
              </a:rPr>
              <a:t>Pour </a:t>
            </a:r>
            <a:r>
              <a:rPr lang="en-US" sz="4800" err="1">
                <a:solidFill>
                  <a:srgbClr val="1B1B3A"/>
                </a:solidFill>
                <a:latin typeface="DM Sans"/>
                <a:ea typeface="DM Sans"/>
                <a:cs typeface="DM Sans"/>
                <a:sym typeface="DM Sans"/>
              </a:rPr>
              <a:t>votre</a:t>
            </a:r>
            <a:r>
              <a:rPr lang="en-US" sz="4800" dirty="0">
                <a:solidFill>
                  <a:srgbClr val="1B1B3A"/>
                </a:solidFill>
                <a:latin typeface="DM Sans"/>
                <a:ea typeface="DM Sans"/>
                <a:cs typeface="DM Sans"/>
                <a:sym typeface="DM Sans"/>
              </a:rPr>
              <a:t> </a:t>
            </a:r>
            <a:r>
              <a:rPr lang="en-US" sz="4800" err="1">
                <a:solidFill>
                  <a:srgbClr val="1B1B3A"/>
                </a:solidFill>
                <a:latin typeface="DM Sans"/>
                <a:ea typeface="DM Sans"/>
                <a:cs typeface="DM Sans"/>
                <a:sym typeface="DM Sans"/>
              </a:rPr>
              <a:t>établissement</a:t>
            </a:r>
            <a:r>
              <a:rPr lang="en-US" sz="4800">
                <a:solidFill>
                  <a:srgbClr val="1B1B3A"/>
                </a:solidFill>
                <a:latin typeface="DM Sans"/>
                <a:ea typeface="DM Sans"/>
                <a:cs typeface="DM Sans"/>
                <a:sym typeface="DM Sans"/>
              </a:rPr>
              <a:t> </a:t>
            </a:r>
            <a:r>
              <a:rPr lang="en-US" sz="4800" dirty="0">
                <a:solidFill>
                  <a:srgbClr val="1B1B3A"/>
                </a:solidFill>
                <a:latin typeface="DM Sans"/>
                <a:ea typeface="DM Sans"/>
                <a:cs typeface="DM Sans"/>
                <a:sym typeface="DM Sans"/>
              </a:rPr>
              <a:t>?</a:t>
            </a:r>
          </a:p>
          <a:p>
            <a:pPr algn="l">
              <a:lnSpc>
                <a:spcPts val="6719"/>
              </a:lnSpc>
            </a:pPr>
            <a:endParaRPr lang="en-US" sz="4800">
              <a:solidFill>
                <a:srgbClr val="1B1B3A"/>
              </a:solidFill>
              <a:latin typeface="DM Sans"/>
              <a:ea typeface="DM Sans"/>
              <a:cs typeface="DM Sans"/>
              <a:sym typeface="DM Sans"/>
            </a:endParaRPr>
          </a:p>
          <a:p>
            <a:pPr algn="l">
              <a:lnSpc>
                <a:spcPts val="6719"/>
              </a:lnSpc>
            </a:pPr>
            <a:endParaRPr lang="en-US" sz="4800">
              <a:solidFill>
                <a:srgbClr val="1B1B3A"/>
              </a:solidFill>
              <a:latin typeface="DM Sans"/>
              <a:ea typeface="DM Sans"/>
              <a:cs typeface="DM Sans"/>
              <a:sym typeface="DM Sans"/>
            </a:endParaRPr>
          </a:p>
          <a:p>
            <a:pPr algn="l">
              <a:lnSpc>
                <a:spcPts val="6719"/>
              </a:lnSpc>
            </a:pPr>
            <a:endParaRPr lang="en-US" sz="4800">
              <a:solidFill>
                <a:srgbClr val="1B1B3A"/>
              </a:solidFill>
              <a:latin typeface="DM Sans"/>
              <a:ea typeface="DM Sans"/>
              <a:cs typeface="DM Sans"/>
              <a:sym typeface="DM Sans"/>
            </a:endParaRPr>
          </a:p>
          <a:p>
            <a:pPr>
              <a:lnSpc>
                <a:spcPts val="6719"/>
              </a:lnSpc>
            </a:pPr>
            <a:r>
              <a:rPr lang="en-US" sz="4800" dirty="0">
                <a:solidFill>
                  <a:srgbClr val="1B1B3A"/>
                </a:solidFill>
                <a:latin typeface="DM Sans"/>
                <a:ea typeface="DM Sans"/>
                <a:cs typeface="DM Sans"/>
                <a:sym typeface="DM Sans"/>
              </a:rPr>
              <a:t>Pour </a:t>
            </a:r>
            <a:r>
              <a:rPr lang="en-US" sz="4800" err="1">
                <a:solidFill>
                  <a:srgbClr val="1B1B3A"/>
                </a:solidFill>
                <a:latin typeface="DM Sans"/>
                <a:ea typeface="DM Sans"/>
                <a:cs typeface="DM Sans"/>
                <a:sym typeface="DM Sans"/>
              </a:rPr>
              <a:t>vous</a:t>
            </a:r>
            <a:r>
              <a:rPr lang="en-US" sz="4800" dirty="0">
                <a:solidFill>
                  <a:srgbClr val="1B1B3A"/>
                </a:solidFill>
                <a:latin typeface="DM Sans"/>
                <a:ea typeface="DM Sans"/>
                <a:cs typeface="DM Sans"/>
                <a:sym typeface="DM Sans"/>
              </a:rPr>
              <a:t>, </a:t>
            </a:r>
            <a:r>
              <a:rPr lang="en-US" sz="4800" err="1">
                <a:solidFill>
                  <a:srgbClr val="1B1B3A"/>
                </a:solidFill>
                <a:latin typeface="DM Sans"/>
                <a:ea typeface="DM Sans"/>
                <a:cs typeface="DM Sans"/>
                <a:sym typeface="DM Sans"/>
              </a:rPr>
              <a:t>personnellement</a:t>
            </a:r>
            <a:r>
              <a:rPr lang="en-US" sz="4800">
                <a:solidFill>
                  <a:srgbClr val="1B1B3A"/>
                </a:solidFill>
                <a:latin typeface="DM Sans"/>
                <a:ea typeface="DM Sans"/>
                <a:cs typeface="DM Sans"/>
                <a:sym typeface="DM Sans"/>
              </a:rPr>
              <a:t> </a:t>
            </a:r>
            <a:r>
              <a:rPr lang="en-US" sz="4800" dirty="0">
                <a:solidFill>
                  <a:srgbClr val="1B1B3A"/>
                </a:solidFill>
                <a:latin typeface="DM Sans"/>
                <a:ea typeface="DM Sans"/>
                <a:cs typeface="DM Sans"/>
                <a:sym typeface="DM Sans"/>
              </a:rPr>
              <a:t>?</a:t>
            </a:r>
            <a:endParaRPr lang="en-US" sz="4800" dirty="0">
              <a:solidFill>
                <a:srgbClr val="1B1B3A"/>
              </a:solidFill>
              <a:latin typeface="DM Sans"/>
              <a:ea typeface="DM Sans"/>
              <a:cs typeface="DM Sans"/>
            </a:endParaRPr>
          </a:p>
          <a:p>
            <a:pPr algn="l">
              <a:lnSpc>
                <a:spcPts val="6719"/>
              </a:lnSpc>
            </a:pPr>
            <a:endParaRPr lang="en-US" sz="4800">
              <a:solidFill>
                <a:srgbClr val="1B1B3A"/>
              </a:solidFill>
              <a:latin typeface="DM Sans"/>
              <a:ea typeface="DM Sans"/>
              <a:cs typeface="DM Sans"/>
              <a:sym typeface="DM Sans"/>
            </a:endParaRPr>
          </a:p>
          <a:p>
            <a:pPr algn="l">
              <a:lnSpc>
                <a:spcPts val="6719"/>
              </a:lnSpc>
            </a:pPr>
            <a:endParaRPr lang="en-US" sz="4800">
              <a:solidFill>
                <a:srgbClr val="1B1B3A"/>
              </a:solidFill>
              <a:latin typeface="DM Sans"/>
              <a:ea typeface="DM Sans"/>
              <a:cs typeface="DM Sans"/>
              <a:sym typeface="DM Sans"/>
            </a:endParaRPr>
          </a:p>
        </p:txBody>
      </p:sp>
      <p:sp>
        <p:nvSpPr>
          <p:cNvPr id="4" name="Freeform 4"/>
          <p:cNvSpPr/>
          <p:nvPr/>
        </p:nvSpPr>
        <p:spPr>
          <a:xfrm>
            <a:off x="1513763" y="6813539"/>
            <a:ext cx="891949" cy="891949"/>
          </a:xfrm>
          <a:custGeom>
            <a:avLst/>
            <a:gdLst/>
            <a:ahLst/>
            <a:cxnLst/>
            <a:rect l="l" t="t" r="r" b="b"/>
            <a:pathLst>
              <a:path w="891949" h="891949">
                <a:moveTo>
                  <a:pt x="0" y="0"/>
                </a:moveTo>
                <a:lnTo>
                  <a:pt x="891949" y="0"/>
                </a:lnTo>
                <a:lnTo>
                  <a:pt x="891949" y="891949"/>
                </a:lnTo>
                <a:lnTo>
                  <a:pt x="0" y="8919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Freeform 5"/>
          <p:cNvSpPr/>
          <p:nvPr/>
        </p:nvSpPr>
        <p:spPr>
          <a:xfrm>
            <a:off x="12508893" y="2990081"/>
            <a:ext cx="2153419" cy="2153419"/>
          </a:xfrm>
          <a:custGeom>
            <a:avLst/>
            <a:gdLst/>
            <a:ahLst/>
            <a:cxnLst/>
            <a:rect l="l" t="t" r="r" b="b"/>
            <a:pathLst>
              <a:path w="2153419" h="2153419">
                <a:moveTo>
                  <a:pt x="0" y="0"/>
                </a:moveTo>
                <a:lnTo>
                  <a:pt x="2153419" y="0"/>
                </a:lnTo>
                <a:lnTo>
                  <a:pt x="2153419" y="2153419"/>
                </a:lnTo>
                <a:lnTo>
                  <a:pt x="0" y="215341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CA"/>
          </a:p>
        </p:txBody>
      </p:sp>
      <p:sp>
        <p:nvSpPr>
          <p:cNvPr id="6" name="Freeform 6"/>
          <p:cNvSpPr/>
          <p:nvPr/>
        </p:nvSpPr>
        <p:spPr>
          <a:xfrm>
            <a:off x="12875126" y="6549037"/>
            <a:ext cx="1420952" cy="1420952"/>
          </a:xfrm>
          <a:custGeom>
            <a:avLst/>
            <a:gdLst/>
            <a:ahLst/>
            <a:cxnLst/>
            <a:rect l="l" t="t" r="r" b="b"/>
            <a:pathLst>
              <a:path w="1420952" h="1420952">
                <a:moveTo>
                  <a:pt x="0" y="0"/>
                </a:moveTo>
                <a:lnTo>
                  <a:pt x="1420953" y="0"/>
                </a:lnTo>
                <a:lnTo>
                  <a:pt x="1420953" y="1420952"/>
                </a:lnTo>
                <a:lnTo>
                  <a:pt x="0" y="142095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CA"/>
          </a:p>
        </p:txBody>
      </p:sp>
      <p:sp>
        <p:nvSpPr>
          <p:cNvPr id="7" name="TextBox 7"/>
          <p:cNvSpPr txBox="1"/>
          <p:nvPr/>
        </p:nvSpPr>
        <p:spPr>
          <a:xfrm>
            <a:off x="1028700" y="1095375"/>
            <a:ext cx="16768318" cy="843915"/>
          </a:xfrm>
          <a:prstGeom prst="rect">
            <a:avLst/>
          </a:prstGeom>
        </p:spPr>
        <p:txBody>
          <a:bodyPr lIns="0" tIns="0" rIns="0" bIns="0" rtlCol="0" anchor="t">
            <a:spAutoFit/>
          </a:bodyPr>
          <a:lstStyle/>
          <a:p>
            <a:pPr>
              <a:lnSpc>
                <a:spcPts val="6480"/>
              </a:lnSpc>
            </a:pPr>
            <a:r>
              <a:rPr lang="en-US" sz="6000" dirty="0">
                <a:solidFill>
                  <a:srgbClr val="1B1B3A"/>
                </a:solidFill>
                <a:latin typeface="DM Sans"/>
                <a:ea typeface="DM Sans"/>
                <a:cs typeface="DM Sans"/>
                <a:sym typeface="DM Sans"/>
              </a:rPr>
              <a:t>Quelles </a:t>
            </a:r>
            <a:r>
              <a:rPr lang="en-US" sz="6000" dirty="0" err="1">
                <a:solidFill>
                  <a:srgbClr val="1B1B3A"/>
                </a:solidFill>
                <a:latin typeface="DM Sans"/>
                <a:ea typeface="DM Sans"/>
                <a:cs typeface="DM Sans"/>
                <a:sym typeface="DM Sans"/>
              </a:rPr>
              <a:t>pistes</a:t>
            </a:r>
            <a:r>
              <a:rPr lang="en-US" sz="6000" dirty="0">
                <a:solidFill>
                  <a:srgbClr val="1B1B3A"/>
                </a:solidFill>
                <a:latin typeface="DM Sans"/>
                <a:ea typeface="DM Sans"/>
                <a:cs typeface="DM Sans"/>
                <a:sym typeface="DM Sans"/>
              </a:rPr>
              <a:t> </a:t>
            </a:r>
            <a:r>
              <a:rPr lang="en-US" sz="6000" dirty="0" err="1">
                <a:solidFill>
                  <a:srgbClr val="1B1B3A"/>
                </a:solidFill>
                <a:latin typeface="DM Sans"/>
                <a:ea typeface="DM Sans"/>
                <a:cs typeface="DM Sans"/>
                <a:sym typeface="DM Sans"/>
              </a:rPr>
              <a:t>retenez-vous</a:t>
            </a:r>
            <a:r>
              <a:rPr lang="en-US" sz="6000" dirty="0">
                <a:solidFill>
                  <a:srgbClr val="1B1B3A"/>
                </a:solidFill>
                <a:latin typeface="DM Sans"/>
                <a:ea typeface="DM Sans"/>
                <a:cs typeface="DM Sans"/>
                <a:sym typeface="DM Sans"/>
              </a:rPr>
              <a:t> pour </a:t>
            </a:r>
            <a:r>
              <a:rPr lang="en-US" sz="6000" dirty="0" err="1">
                <a:solidFill>
                  <a:srgbClr val="1B1B3A"/>
                </a:solidFill>
                <a:latin typeface="DM Sans"/>
                <a:ea typeface="DM Sans"/>
                <a:cs typeface="DM Sans"/>
                <a:sym typeface="DM Sans"/>
              </a:rPr>
              <a:t>l’inclusion</a:t>
            </a:r>
            <a:r>
              <a:rPr lang="en-US" sz="6000" dirty="0">
                <a:solidFill>
                  <a:srgbClr val="1B1B3A"/>
                </a:solidFill>
                <a:latin typeface="DM Sans"/>
                <a:ea typeface="DM Sans"/>
                <a:cs typeface="DM Sans"/>
                <a:sym typeface="DM Sans"/>
              </a:rPr>
              <a:t> ?</a:t>
            </a:r>
          </a:p>
        </p:txBody>
      </p:sp>
      <p:sp>
        <p:nvSpPr>
          <p:cNvPr id="8" name="Freeform 8"/>
          <p:cNvSpPr/>
          <p:nvPr/>
        </p:nvSpPr>
        <p:spPr>
          <a:xfrm>
            <a:off x="15693713" y="2219030"/>
            <a:ext cx="1565587" cy="1542103"/>
          </a:xfrm>
          <a:custGeom>
            <a:avLst/>
            <a:gdLst/>
            <a:ahLst/>
            <a:cxnLst/>
            <a:rect l="l" t="t" r="r" b="b"/>
            <a:pathLst>
              <a:path w="1565587" h="1542103">
                <a:moveTo>
                  <a:pt x="0" y="0"/>
                </a:moveTo>
                <a:lnTo>
                  <a:pt x="1565587" y="0"/>
                </a:lnTo>
                <a:lnTo>
                  <a:pt x="1565587" y="1542103"/>
                </a:lnTo>
                <a:lnTo>
                  <a:pt x="0" y="154210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EAE8"/>
        </a:solidFill>
        <a:effectLst/>
      </p:bgPr>
    </p:bg>
    <p:spTree>
      <p:nvGrpSpPr>
        <p:cNvPr id="1" name=""/>
        <p:cNvGrpSpPr/>
        <p:nvPr/>
      </p:nvGrpSpPr>
      <p:grpSpPr>
        <a:xfrm>
          <a:off x="0" y="0"/>
          <a:ext cx="0" cy="0"/>
          <a:chOff x="0" y="0"/>
          <a:chExt cx="0" cy="0"/>
        </a:xfrm>
      </p:grpSpPr>
      <p:sp>
        <p:nvSpPr>
          <p:cNvPr id="2" name="TextBox 2"/>
          <p:cNvSpPr txBox="1"/>
          <p:nvPr/>
        </p:nvSpPr>
        <p:spPr>
          <a:xfrm>
            <a:off x="1028700" y="640080"/>
            <a:ext cx="5992928" cy="8439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Références</a:t>
            </a:r>
          </a:p>
        </p:txBody>
      </p:sp>
      <p:sp>
        <p:nvSpPr>
          <p:cNvPr id="3" name="TextBox 3"/>
          <p:cNvSpPr txBox="1"/>
          <p:nvPr/>
        </p:nvSpPr>
        <p:spPr>
          <a:xfrm>
            <a:off x="1028700" y="1625404"/>
            <a:ext cx="16230600" cy="5115375"/>
          </a:xfrm>
          <a:prstGeom prst="rect">
            <a:avLst/>
          </a:prstGeom>
        </p:spPr>
        <p:txBody>
          <a:bodyPr lIns="0" tIns="0" rIns="0" bIns="0" rtlCol="0" anchor="t">
            <a:spAutoFit/>
          </a:bodyPr>
          <a:lstStyle/>
          <a:p>
            <a:pPr algn="l">
              <a:lnSpc>
                <a:spcPts val="2519"/>
              </a:lnSpc>
            </a:pPr>
            <a:r>
              <a:rPr lang="en-US" sz="1799">
                <a:solidFill>
                  <a:srgbClr val="1B1B3A"/>
                </a:solidFill>
                <a:latin typeface="DM Sans"/>
                <a:ea typeface="DM Sans"/>
                <a:cs typeface="DM Sans"/>
                <a:sym typeface="DM Sans"/>
              </a:rPr>
              <a:t>Bissonnette, S. (2020). Le </a:t>
            </a:r>
            <a:r>
              <a:rPr lang="en-US" sz="1799" err="1">
                <a:solidFill>
                  <a:srgbClr val="1B1B3A"/>
                </a:solidFill>
                <a:latin typeface="DM Sans"/>
                <a:ea typeface="DM Sans"/>
                <a:cs typeface="DM Sans"/>
                <a:sym typeface="DM Sans"/>
              </a:rPr>
              <a:t>modèle</a:t>
            </a:r>
            <a:r>
              <a:rPr lang="en-US" sz="1799">
                <a:solidFill>
                  <a:srgbClr val="1B1B3A"/>
                </a:solidFill>
                <a:latin typeface="DM Sans"/>
                <a:ea typeface="DM Sans"/>
                <a:cs typeface="DM Sans"/>
                <a:sym typeface="DM Sans"/>
              </a:rPr>
              <a:t> de </a:t>
            </a:r>
            <a:r>
              <a:rPr lang="en-US" sz="1799" err="1">
                <a:solidFill>
                  <a:srgbClr val="1B1B3A"/>
                </a:solidFill>
                <a:latin typeface="DM Sans"/>
                <a:ea typeface="DM Sans"/>
                <a:cs typeface="DM Sans"/>
                <a:sym typeface="DM Sans"/>
              </a:rPr>
              <a:t>réponse</a:t>
            </a:r>
            <a:r>
              <a:rPr lang="en-US" sz="1799">
                <a:solidFill>
                  <a:srgbClr val="1B1B3A"/>
                </a:solidFill>
                <a:latin typeface="DM Sans"/>
                <a:ea typeface="DM Sans"/>
                <a:cs typeface="DM Sans"/>
                <a:sym typeface="DM Sans"/>
              </a:rPr>
              <a:t> à </a:t>
            </a:r>
            <a:r>
              <a:rPr lang="en-US" sz="1799" err="1">
                <a:solidFill>
                  <a:srgbClr val="1B1B3A"/>
                </a:solidFill>
                <a:latin typeface="DM Sans"/>
                <a:ea typeface="DM Sans"/>
                <a:cs typeface="DM Sans"/>
                <a:sym typeface="DM Sans"/>
              </a:rPr>
              <a:t>l’intervention</a:t>
            </a:r>
            <a:r>
              <a:rPr lang="en-US" sz="1799">
                <a:solidFill>
                  <a:srgbClr val="1B1B3A"/>
                </a:solidFill>
                <a:latin typeface="DM Sans"/>
                <a:ea typeface="DM Sans"/>
                <a:cs typeface="DM Sans"/>
                <a:sym typeface="DM Sans"/>
              </a:rPr>
              <a:t> (RAI) [</a:t>
            </a:r>
            <a:r>
              <a:rPr lang="en-US" sz="1799" err="1">
                <a:solidFill>
                  <a:srgbClr val="1B1B3A"/>
                </a:solidFill>
                <a:latin typeface="DM Sans"/>
                <a:ea typeface="DM Sans"/>
                <a:cs typeface="DM Sans"/>
                <a:sym typeface="DM Sans"/>
              </a:rPr>
              <a:t>vidéo</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J’enseigne</a:t>
            </a:r>
            <a:r>
              <a:rPr lang="en-US" sz="1799">
                <a:solidFill>
                  <a:srgbClr val="1B1B3A"/>
                </a:solidFill>
                <a:latin typeface="DM Sans"/>
                <a:ea typeface="DM Sans"/>
                <a:cs typeface="DM Sans"/>
                <a:sym typeface="DM Sans"/>
              </a:rPr>
              <a:t> à distance. Université TÉLUQ. </a:t>
            </a:r>
          </a:p>
          <a:p>
            <a:pPr algn="l">
              <a:lnSpc>
                <a:spcPts val="2519"/>
              </a:lnSpc>
            </a:pPr>
            <a:endParaRPr lang="en-US" sz="1799">
              <a:latin typeface="DM Sans"/>
              <a:ea typeface="DM Sans"/>
              <a:cs typeface="DM Sans"/>
              <a:sym typeface="DM Sans"/>
            </a:endParaRPr>
          </a:p>
          <a:p>
            <a:pPr algn="l">
              <a:lnSpc>
                <a:spcPts val="2519"/>
              </a:lnSpc>
            </a:pPr>
            <a:r>
              <a:rPr lang="en-US" sz="1799">
                <a:latin typeface="DM Sans"/>
                <a:ea typeface="DM Sans"/>
                <a:cs typeface="DM Sans"/>
                <a:sym typeface="DM Sans"/>
              </a:rPr>
              <a:t>Bureau de </a:t>
            </a:r>
            <a:r>
              <a:rPr lang="en-US" sz="1799" err="1">
                <a:latin typeface="DM Sans"/>
                <a:ea typeface="DM Sans"/>
                <a:cs typeface="DM Sans"/>
                <a:sym typeface="DM Sans"/>
              </a:rPr>
              <a:t>l’équité</a:t>
            </a:r>
            <a:r>
              <a:rPr lang="en-US" sz="1799">
                <a:latin typeface="DM Sans"/>
                <a:ea typeface="DM Sans"/>
                <a:cs typeface="DM Sans"/>
                <a:sym typeface="DM Sans"/>
              </a:rPr>
              <a:t>, de la </a:t>
            </a:r>
            <a:r>
              <a:rPr lang="en-US" sz="1799" err="1">
                <a:latin typeface="DM Sans"/>
                <a:ea typeface="DM Sans"/>
                <a:cs typeface="DM Sans"/>
                <a:sym typeface="DM Sans"/>
              </a:rPr>
              <a:t>diversité</a:t>
            </a:r>
            <a:r>
              <a:rPr lang="en-US" sz="1799">
                <a:latin typeface="DM Sans"/>
                <a:ea typeface="DM Sans"/>
                <a:cs typeface="DM Sans"/>
                <a:sym typeface="DM Sans"/>
              </a:rPr>
              <a:t> et de </a:t>
            </a:r>
            <a:r>
              <a:rPr lang="en-US" sz="1799" err="1">
                <a:latin typeface="DM Sans"/>
                <a:ea typeface="DM Sans"/>
                <a:cs typeface="DM Sans"/>
                <a:sym typeface="DM Sans"/>
              </a:rPr>
              <a:t>l’inclusion</a:t>
            </a:r>
            <a:r>
              <a:rPr lang="en-US" sz="1799">
                <a:latin typeface="DM Sans"/>
                <a:ea typeface="DM Sans"/>
                <a:cs typeface="DM Sans"/>
                <a:sym typeface="DM Sans"/>
              </a:rPr>
              <a:t>. (2024). </a:t>
            </a:r>
            <a:r>
              <a:rPr lang="en-US" sz="1799" u="sng">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Ensemble pour </a:t>
            </a:r>
            <a:r>
              <a:rPr lang="en-US" sz="1799" u="sng" err="1">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une</a:t>
            </a:r>
            <a:r>
              <a:rPr lang="en-US" sz="1799" u="sng">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 </a:t>
            </a:r>
            <a:r>
              <a:rPr lang="en-US" sz="1799" u="sng" err="1">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communauté</a:t>
            </a:r>
            <a:r>
              <a:rPr lang="en-US" sz="1799" u="sng">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 inclusive. </a:t>
            </a:r>
            <a:r>
              <a:rPr lang="en-US" sz="1799" u="sng" err="1">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Semaine</a:t>
            </a:r>
            <a:r>
              <a:rPr lang="en-US" sz="1799" u="sng">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 de </a:t>
            </a:r>
            <a:r>
              <a:rPr lang="en-US" sz="1799" u="sng" err="1">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l’inclusion</a:t>
            </a:r>
            <a:r>
              <a:rPr lang="en-US" sz="1799" u="sng">
                <a:latin typeface="DM Sans"/>
                <a:ea typeface="DM Sans"/>
                <a:cs typeface="DM Sans"/>
                <a:sym typeface="DM Sans"/>
                <a:hlinkClick r:id="rId2" tooltip="https://www.ulaval.ca/equite-diversite-inclusion/semaine-de-linclusion">
                  <a:extLst>
                    <a:ext uri="{A12FA001-AC4F-418D-AE19-62706E023703}">
                      <ahyp:hlinkClr xmlns:ahyp="http://schemas.microsoft.com/office/drawing/2018/hyperlinkcolor" val="tx"/>
                    </a:ext>
                  </a:extLst>
                </a:hlinkClick>
              </a:rPr>
              <a:t>.</a:t>
            </a:r>
            <a:r>
              <a:rPr lang="en-US" sz="1799">
                <a:latin typeface="DM Sans"/>
                <a:ea typeface="DM Sans"/>
                <a:cs typeface="DM Sans"/>
                <a:sym typeface="DM Sans"/>
              </a:rPr>
              <a:t> Université Laval.</a:t>
            </a:r>
          </a:p>
          <a:p>
            <a:pPr algn="l">
              <a:lnSpc>
                <a:spcPts val="2519"/>
              </a:lnSpc>
            </a:pPr>
            <a:endParaRPr lang="en-US" sz="1799">
              <a:latin typeface="DM Sans"/>
              <a:ea typeface="DM Sans"/>
              <a:cs typeface="DM Sans"/>
              <a:sym typeface="DM Sans"/>
            </a:endParaRPr>
          </a:p>
          <a:p>
            <a:pPr algn="l">
              <a:lnSpc>
                <a:spcPts val="2519"/>
              </a:lnSpc>
            </a:pPr>
            <a:r>
              <a:rPr lang="en-US" sz="1799" err="1">
                <a:latin typeface="DM Sans"/>
                <a:ea typeface="DM Sans"/>
                <a:cs typeface="DM Sans"/>
                <a:sym typeface="DM Sans"/>
              </a:rPr>
              <a:t>Chaire</a:t>
            </a:r>
            <a:r>
              <a:rPr lang="en-US" sz="1799">
                <a:latin typeface="DM Sans"/>
                <a:ea typeface="DM Sans"/>
                <a:cs typeface="DM Sans"/>
                <a:sym typeface="DM Sans"/>
              </a:rPr>
              <a:t> de leadership </a:t>
            </a:r>
            <a:r>
              <a:rPr lang="en-US" sz="1799" err="1">
                <a:latin typeface="DM Sans"/>
                <a:ea typeface="DM Sans"/>
                <a:cs typeface="DM Sans"/>
                <a:sym typeface="DM Sans"/>
              </a:rPr>
              <a:t>en</a:t>
            </a:r>
            <a:r>
              <a:rPr lang="en-US" sz="1799">
                <a:latin typeface="DM Sans"/>
                <a:ea typeface="DM Sans"/>
                <a:cs typeface="DM Sans"/>
                <a:sym typeface="DM Sans"/>
              </a:rPr>
              <a:t> </a:t>
            </a:r>
            <a:r>
              <a:rPr lang="en-US" sz="1799" err="1">
                <a:latin typeface="DM Sans"/>
                <a:ea typeface="DM Sans"/>
                <a:cs typeface="DM Sans"/>
                <a:sym typeface="DM Sans"/>
              </a:rPr>
              <a:t>enseignement</a:t>
            </a:r>
            <a:r>
              <a:rPr lang="en-US" sz="1799">
                <a:latin typeface="DM Sans"/>
                <a:ea typeface="DM Sans"/>
                <a:cs typeface="DM Sans"/>
                <a:sym typeface="DM Sans"/>
              </a:rPr>
              <a:t> </a:t>
            </a:r>
            <a:r>
              <a:rPr lang="en-US" sz="1799" err="1">
                <a:latin typeface="DM Sans"/>
                <a:ea typeface="DM Sans"/>
                <a:cs typeface="DM Sans"/>
                <a:sym typeface="DM Sans"/>
              </a:rPr>
              <a:t>en</a:t>
            </a:r>
            <a:r>
              <a:rPr lang="en-US" sz="1799">
                <a:latin typeface="DM Sans"/>
                <a:ea typeface="DM Sans"/>
                <a:cs typeface="DM Sans"/>
                <a:sym typeface="DM Sans"/>
              </a:rPr>
              <a:t> </a:t>
            </a:r>
            <a:r>
              <a:rPr lang="en-US" sz="1799" err="1">
                <a:latin typeface="DM Sans"/>
                <a:ea typeface="DM Sans"/>
                <a:cs typeface="DM Sans"/>
                <a:sym typeface="DM Sans"/>
              </a:rPr>
              <a:t>équité</a:t>
            </a:r>
            <a:r>
              <a:rPr lang="en-US" sz="1799">
                <a:latin typeface="DM Sans"/>
                <a:ea typeface="DM Sans"/>
                <a:cs typeface="DM Sans"/>
                <a:sym typeface="DM Sans"/>
              </a:rPr>
              <a:t>, </a:t>
            </a:r>
            <a:r>
              <a:rPr lang="en-US" sz="1799" err="1">
                <a:latin typeface="DM Sans"/>
                <a:ea typeface="DM Sans"/>
                <a:cs typeface="DM Sans"/>
                <a:sym typeface="DM Sans"/>
              </a:rPr>
              <a:t>diversité</a:t>
            </a:r>
            <a:r>
              <a:rPr lang="en-US" sz="1799">
                <a:latin typeface="DM Sans"/>
                <a:ea typeface="DM Sans"/>
                <a:cs typeface="DM Sans"/>
                <a:sym typeface="DM Sans"/>
              </a:rPr>
              <a:t> et inclusion </a:t>
            </a:r>
            <a:r>
              <a:rPr lang="en-US" sz="1799" err="1">
                <a:latin typeface="DM Sans"/>
                <a:ea typeface="DM Sans"/>
                <a:cs typeface="DM Sans"/>
                <a:sym typeface="DM Sans"/>
              </a:rPr>
              <a:t>en</a:t>
            </a:r>
            <a:r>
              <a:rPr lang="en-US" sz="1799">
                <a:latin typeface="DM Sans"/>
                <a:ea typeface="DM Sans"/>
                <a:cs typeface="DM Sans"/>
                <a:sym typeface="DM Sans"/>
              </a:rPr>
              <a:t> </a:t>
            </a:r>
            <a:r>
              <a:rPr lang="en-US" sz="1799" err="1">
                <a:latin typeface="DM Sans"/>
                <a:ea typeface="DM Sans"/>
                <a:cs typeface="DM Sans"/>
                <a:sym typeface="DM Sans"/>
              </a:rPr>
              <a:t>éducation</a:t>
            </a:r>
            <a:r>
              <a:rPr lang="en-US" sz="1799">
                <a:latin typeface="DM Sans"/>
                <a:ea typeface="DM Sans"/>
                <a:cs typeface="DM Sans"/>
                <a:sym typeface="DM Sans"/>
              </a:rPr>
              <a:t> (CLEEDIE) - Banque Nationale. (s. d.). </a:t>
            </a:r>
            <a:r>
              <a:rPr lang="en-US" sz="1799" u="sng">
                <a:latin typeface="DM Sans"/>
                <a:ea typeface="DM Sans"/>
                <a:cs typeface="DM Sans"/>
                <a:sym typeface="DM Sans"/>
                <a:hlinkClick r:id="rId3" tooltip="https://cleedie.chaire.ulaval.ca/projets/brigade-pedagogie-inclusive/?etat=actif">
                  <a:extLst>
                    <a:ext uri="{A12FA001-AC4F-418D-AE19-62706E023703}">
                      <ahyp:hlinkClr xmlns:ahyp="http://schemas.microsoft.com/office/drawing/2018/hyperlinkcolor" val="tx"/>
                    </a:ext>
                  </a:extLst>
                </a:hlinkClick>
              </a:rPr>
              <a:t>Brigade « </a:t>
            </a:r>
            <a:r>
              <a:rPr lang="en-US" sz="1799" u="sng" err="1">
                <a:latin typeface="DM Sans"/>
                <a:ea typeface="DM Sans"/>
                <a:cs typeface="DM Sans"/>
                <a:sym typeface="DM Sans"/>
                <a:hlinkClick r:id="rId3" tooltip="https://cleedie.chaire.ulaval.ca/projets/brigade-pedagogie-inclusive/?etat=actif">
                  <a:extLst>
                    <a:ext uri="{A12FA001-AC4F-418D-AE19-62706E023703}">
                      <ahyp:hlinkClr xmlns:ahyp="http://schemas.microsoft.com/office/drawing/2018/hyperlinkcolor" val="tx"/>
                    </a:ext>
                  </a:extLst>
                </a:hlinkClick>
              </a:rPr>
              <a:t>pédagogie</a:t>
            </a:r>
            <a:r>
              <a:rPr lang="en-US" sz="1799" u="sng">
                <a:latin typeface="DM Sans"/>
                <a:ea typeface="DM Sans"/>
                <a:cs typeface="DM Sans"/>
                <a:sym typeface="DM Sans"/>
                <a:hlinkClick r:id="rId3" tooltip="https://cleedie.chaire.ulaval.ca/projets/brigade-pedagogie-inclusive/?etat=actif">
                  <a:extLst>
                    <a:ext uri="{A12FA001-AC4F-418D-AE19-62706E023703}">
                      <ahyp:hlinkClr xmlns:ahyp="http://schemas.microsoft.com/office/drawing/2018/hyperlinkcolor" val="tx"/>
                    </a:ext>
                  </a:extLst>
                </a:hlinkClick>
              </a:rPr>
              <a:t> inclusive ».</a:t>
            </a:r>
            <a:r>
              <a:rPr lang="en-US" sz="1799">
                <a:latin typeface="DM Sans"/>
                <a:ea typeface="DM Sans"/>
                <a:cs typeface="DM Sans"/>
                <a:sym typeface="DM Sans"/>
              </a:rPr>
              <a:t> Université Laval.</a:t>
            </a:r>
          </a:p>
          <a:p>
            <a:pPr algn="l">
              <a:lnSpc>
                <a:spcPts val="2519"/>
              </a:lnSpc>
            </a:pPr>
            <a:endParaRPr lang="en-US" sz="1799">
              <a:solidFill>
                <a:srgbClr val="1B1B3A"/>
              </a:solidFill>
              <a:latin typeface="DM Sans"/>
              <a:ea typeface="DM Sans"/>
              <a:cs typeface="DM Sans"/>
              <a:sym typeface="DM Sans"/>
            </a:endParaRPr>
          </a:p>
          <a:p>
            <a:pPr algn="l">
              <a:lnSpc>
                <a:spcPts val="2519"/>
              </a:lnSpc>
            </a:pPr>
            <a:r>
              <a:rPr lang="en-US" sz="1799">
                <a:solidFill>
                  <a:srgbClr val="1B1B3A"/>
                </a:solidFill>
                <a:latin typeface="DM Sans"/>
                <a:ea typeface="DM Sans"/>
                <a:cs typeface="DM Sans"/>
                <a:sym typeface="DM Sans"/>
              </a:rPr>
              <a:t>Doutreloux, E. (2023, 26 </a:t>
            </a:r>
            <a:r>
              <a:rPr lang="en-US" sz="1799" err="1">
                <a:solidFill>
                  <a:srgbClr val="1B1B3A"/>
                </a:solidFill>
                <a:latin typeface="DM Sans"/>
                <a:ea typeface="DM Sans"/>
                <a:cs typeface="DM Sans"/>
                <a:sym typeface="DM Sans"/>
              </a:rPr>
              <a:t>septembre</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Pratiquer</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l'équité</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en</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enseignement</a:t>
            </a:r>
            <a:r>
              <a:rPr lang="en-US" sz="1799">
                <a:solidFill>
                  <a:srgbClr val="1B1B3A"/>
                </a:solidFill>
                <a:latin typeface="DM Sans"/>
                <a:ea typeface="DM Sans"/>
                <a:cs typeface="DM Sans"/>
                <a:sym typeface="DM Sans"/>
              </a:rPr>
              <a:t> sans se </a:t>
            </a:r>
            <a:r>
              <a:rPr lang="en-US" sz="1799" err="1">
                <a:solidFill>
                  <a:srgbClr val="1B1B3A"/>
                </a:solidFill>
                <a:latin typeface="DM Sans"/>
                <a:ea typeface="DM Sans"/>
                <a:cs typeface="DM Sans"/>
                <a:sym typeface="DM Sans"/>
              </a:rPr>
              <a:t>fatiguer</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présentation</a:t>
            </a:r>
            <a:r>
              <a:rPr lang="en-US" sz="1799">
                <a:solidFill>
                  <a:srgbClr val="1B1B3A"/>
                </a:solidFill>
                <a:latin typeface="DM Sans"/>
                <a:ea typeface="DM Sans"/>
                <a:cs typeface="DM Sans"/>
                <a:sym typeface="DM Sans"/>
              </a:rPr>
              <a:t>]. Service de </a:t>
            </a:r>
            <a:r>
              <a:rPr lang="en-US" sz="1799" err="1">
                <a:solidFill>
                  <a:srgbClr val="1B1B3A"/>
                </a:solidFill>
                <a:latin typeface="DM Sans"/>
                <a:ea typeface="DM Sans"/>
                <a:cs typeface="DM Sans"/>
                <a:sym typeface="DM Sans"/>
              </a:rPr>
              <a:t>soutien</a:t>
            </a:r>
            <a:r>
              <a:rPr lang="en-US" sz="1799">
                <a:solidFill>
                  <a:srgbClr val="1B1B3A"/>
                </a:solidFill>
                <a:latin typeface="DM Sans"/>
                <a:ea typeface="DM Sans"/>
                <a:cs typeface="DM Sans"/>
                <a:sym typeface="DM Sans"/>
              </a:rPr>
              <a:t> à </a:t>
            </a:r>
          </a:p>
          <a:p>
            <a:pPr algn="l">
              <a:lnSpc>
                <a:spcPts val="2519"/>
              </a:lnSpc>
            </a:pPr>
            <a:r>
              <a:rPr lang="en-US" sz="1799" err="1">
                <a:solidFill>
                  <a:srgbClr val="1B1B3A"/>
                </a:solidFill>
                <a:latin typeface="DM Sans"/>
                <a:ea typeface="DM Sans"/>
                <a:cs typeface="DM Sans"/>
                <a:sym typeface="DM Sans"/>
              </a:rPr>
              <a:t>l'enseignement</a:t>
            </a:r>
            <a:r>
              <a:rPr lang="en-US" sz="1799">
                <a:solidFill>
                  <a:srgbClr val="1B1B3A"/>
                </a:solidFill>
                <a:latin typeface="DM Sans"/>
                <a:ea typeface="DM Sans"/>
                <a:cs typeface="DM Sans"/>
                <a:sym typeface="DM Sans"/>
              </a:rPr>
              <a:t>. Université Laval.</a:t>
            </a:r>
          </a:p>
          <a:p>
            <a:pPr algn="l">
              <a:lnSpc>
                <a:spcPts val="2519"/>
              </a:lnSpc>
            </a:pPr>
            <a:endParaRPr lang="en-US" sz="1799">
              <a:solidFill>
                <a:srgbClr val="1B1B3A"/>
              </a:solidFill>
              <a:latin typeface="DM Sans"/>
              <a:ea typeface="DM Sans"/>
              <a:cs typeface="DM Sans"/>
              <a:sym typeface="DM Sans"/>
            </a:endParaRPr>
          </a:p>
          <a:p>
            <a:pPr algn="l">
              <a:lnSpc>
                <a:spcPts val="2519"/>
              </a:lnSpc>
            </a:pPr>
            <a:r>
              <a:rPr lang="en-US" sz="1799">
                <a:solidFill>
                  <a:srgbClr val="1B1B3A"/>
                </a:solidFill>
                <a:latin typeface="DM Sans"/>
                <a:ea typeface="DM Sans"/>
                <a:cs typeface="DM Sans"/>
                <a:sym typeface="DM Sans"/>
              </a:rPr>
              <a:t>Doutreloux, E. et Auclair, A. (2021). Rapport </a:t>
            </a:r>
            <a:r>
              <a:rPr lang="en-US" sz="1799" err="1">
                <a:solidFill>
                  <a:srgbClr val="1B1B3A"/>
                </a:solidFill>
                <a:latin typeface="DM Sans"/>
                <a:ea typeface="DM Sans"/>
                <a:cs typeface="DM Sans"/>
                <a:sym typeface="DM Sans"/>
              </a:rPr>
              <a:t>d’enquête</a:t>
            </a:r>
            <a:r>
              <a:rPr lang="en-US" sz="1799">
                <a:solidFill>
                  <a:srgbClr val="1B1B3A"/>
                </a:solidFill>
                <a:latin typeface="DM Sans"/>
                <a:ea typeface="DM Sans"/>
                <a:cs typeface="DM Sans"/>
                <a:sym typeface="DM Sans"/>
              </a:rPr>
              <a:t> sur </a:t>
            </a:r>
            <a:r>
              <a:rPr lang="en-US" sz="1799" err="1">
                <a:solidFill>
                  <a:srgbClr val="1B1B3A"/>
                </a:solidFill>
                <a:latin typeface="DM Sans"/>
                <a:ea typeface="DM Sans"/>
                <a:cs typeface="DM Sans"/>
                <a:sym typeface="DM Sans"/>
              </a:rPr>
              <a:t>l’expérience</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étudiante</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en</a:t>
            </a:r>
            <a:r>
              <a:rPr lang="en-US" sz="1799">
                <a:solidFill>
                  <a:srgbClr val="1B1B3A"/>
                </a:solidFill>
                <a:latin typeface="DM Sans"/>
                <a:ea typeface="DM Sans"/>
                <a:cs typeface="DM Sans"/>
                <a:sym typeface="DM Sans"/>
              </a:rPr>
              <a:t> lien avec </a:t>
            </a:r>
            <a:r>
              <a:rPr lang="en-US" sz="1799" err="1">
                <a:solidFill>
                  <a:srgbClr val="1B1B3A"/>
                </a:solidFill>
                <a:latin typeface="DM Sans"/>
                <a:ea typeface="DM Sans"/>
                <a:cs typeface="DM Sans"/>
                <a:sym typeface="DM Sans"/>
              </a:rPr>
              <a:t>l’équité</a:t>
            </a:r>
            <a:r>
              <a:rPr lang="en-US" sz="1799">
                <a:solidFill>
                  <a:srgbClr val="1B1B3A"/>
                </a:solidFill>
                <a:latin typeface="DM Sans"/>
                <a:ea typeface="DM Sans"/>
                <a:cs typeface="DM Sans"/>
                <a:sym typeface="DM Sans"/>
              </a:rPr>
              <a:t>, la </a:t>
            </a:r>
            <a:r>
              <a:rPr lang="en-US" sz="1799" err="1">
                <a:solidFill>
                  <a:srgbClr val="1B1B3A"/>
                </a:solidFill>
                <a:latin typeface="DM Sans"/>
                <a:ea typeface="DM Sans"/>
                <a:cs typeface="DM Sans"/>
                <a:sym typeface="DM Sans"/>
              </a:rPr>
              <a:t>diversité</a:t>
            </a:r>
            <a:r>
              <a:rPr lang="en-US" sz="1799">
                <a:solidFill>
                  <a:srgbClr val="1B1B3A"/>
                </a:solidFill>
                <a:latin typeface="DM Sans"/>
                <a:ea typeface="DM Sans"/>
                <a:cs typeface="DM Sans"/>
                <a:sym typeface="DM Sans"/>
              </a:rPr>
              <a:t> et </a:t>
            </a:r>
            <a:r>
              <a:rPr lang="en-US" sz="1799" err="1">
                <a:solidFill>
                  <a:srgbClr val="1B1B3A"/>
                </a:solidFill>
                <a:latin typeface="DM Sans"/>
                <a:ea typeface="DM Sans"/>
                <a:cs typeface="DM Sans"/>
                <a:sym typeface="DM Sans"/>
              </a:rPr>
              <a:t>l‘inclusion</a:t>
            </a:r>
            <a:r>
              <a:rPr lang="en-US" sz="1799">
                <a:solidFill>
                  <a:srgbClr val="1B1B3A"/>
                </a:solidFill>
                <a:latin typeface="DM Sans"/>
                <a:ea typeface="DM Sans"/>
                <a:cs typeface="DM Sans"/>
                <a:sym typeface="DM Sans"/>
              </a:rPr>
              <a:t>. Service de recherche et de </a:t>
            </a:r>
            <a:r>
              <a:rPr lang="en-US" sz="1799" err="1">
                <a:solidFill>
                  <a:srgbClr val="1B1B3A"/>
                </a:solidFill>
                <a:latin typeface="DM Sans"/>
                <a:ea typeface="DM Sans"/>
                <a:cs typeface="DM Sans"/>
                <a:sym typeface="DM Sans"/>
              </a:rPr>
              <a:t>développement</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pédagogique</a:t>
            </a:r>
            <a:r>
              <a:rPr lang="en-US" sz="1799">
                <a:solidFill>
                  <a:srgbClr val="1B1B3A"/>
                </a:solidFill>
                <a:latin typeface="DM Sans"/>
                <a:ea typeface="DM Sans"/>
                <a:cs typeface="DM Sans"/>
                <a:sym typeface="DM Sans"/>
              </a:rPr>
              <a:t> du Cégep de </a:t>
            </a:r>
            <a:r>
              <a:rPr lang="en-US" sz="1799" err="1">
                <a:solidFill>
                  <a:srgbClr val="1B1B3A"/>
                </a:solidFill>
                <a:latin typeface="DM Sans"/>
                <a:ea typeface="DM Sans"/>
                <a:cs typeface="DM Sans"/>
                <a:sym typeface="DM Sans"/>
              </a:rPr>
              <a:t>l’Outaouais</a:t>
            </a:r>
            <a:r>
              <a:rPr lang="en-US" sz="1799">
                <a:solidFill>
                  <a:srgbClr val="1B1B3A"/>
                </a:solidFill>
                <a:latin typeface="DM Sans"/>
                <a:ea typeface="DM Sans"/>
                <a:cs typeface="DM Sans"/>
                <a:sym typeface="DM Sans"/>
              </a:rPr>
              <a:t>.</a:t>
            </a:r>
          </a:p>
          <a:p>
            <a:pPr algn="l">
              <a:lnSpc>
                <a:spcPts val="2519"/>
              </a:lnSpc>
            </a:pPr>
            <a:endParaRPr lang="en-US" sz="1799">
              <a:solidFill>
                <a:srgbClr val="1B1B3A"/>
              </a:solidFill>
              <a:latin typeface="DM Sans"/>
              <a:ea typeface="DM Sans"/>
              <a:cs typeface="DM Sans"/>
              <a:sym typeface="DM Sans"/>
            </a:endParaRPr>
          </a:p>
          <a:p>
            <a:pPr algn="l">
              <a:lnSpc>
                <a:spcPts val="2519"/>
              </a:lnSpc>
            </a:pPr>
            <a:r>
              <a:rPr lang="en-US" sz="1799">
                <a:solidFill>
                  <a:srgbClr val="1B1B3A"/>
                </a:solidFill>
                <a:latin typeface="DM Sans"/>
                <a:ea typeface="DM Sans"/>
                <a:cs typeface="DM Sans"/>
                <a:sym typeface="DM Sans"/>
              </a:rPr>
              <a:t>Dufour, E. et Gauthier, J. (2022, 9 </a:t>
            </a:r>
            <a:r>
              <a:rPr lang="en-US" sz="1799" err="1">
                <a:solidFill>
                  <a:srgbClr val="1B1B3A"/>
                </a:solidFill>
                <a:latin typeface="DM Sans"/>
                <a:ea typeface="DM Sans"/>
                <a:cs typeface="DM Sans"/>
                <a:sym typeface="DM Sans"/>
              </a:rPr>
              <a:t>juin</a:t>
            </a:r>
            <a:r>
              <a:rPr lang="en-US" sz="1799">
                <a:solidFill>
                  <a:srgbClr val="1B1B3A"/>
                </a:solidFill>
                <a:latin typeface="DM Sans"/>
                <a:ea typeface="DM Sans"/>
                <a:cs typeface="DM Sans"/>
                <a:sym typeface="DM Sans"/>
              </a:rPr>
              <a:t>). Le </a:t>
            </a:r>
            <a:r>
              <a:rPr lang="en-US" sz="1799" err="1">
                <a:solidFill>
                  <a:srgbClr val="1B1B3A"/>
                </a:solidFill>
                <a:latin typeface="DM Sans"/>
                <a:ea typeface="DM Sans"/>
                <a:cs typeface="DM Sans"/>
                <a:sym typeface="DM Sans"/>
              </a:rPr>
              <a:t>Portail</a:t>
            </a:r>
            <a:r>
              <a:rPr lang="en-US" sz="1799">
                <a:solidFill>
                  <a:srgbClr val="1B1B3A"/>
                </a:solidFill>
                <a:latin typeface="DM Sans"/>
                <a:ea typeface="DM Sans"/>
                <a:cs typeface="DM Sans"/>
                <a:sym typeface="DM Sans"/>
              </a:rPr>
              <a:t> (auto)</a:t>
            </a:r>
            <a:r>
              <a:rPr lang="en-US" sz="1799" err="1">
                <a:solidFill>
                  <a:srgbClr val="1B1B3A"/>
                </a:solidFill>
                <a:latin typeface="DM Sans"/>
                <a:ea typeface="DM Sans"/>
                <a:cs typeface="DM Sans"/>
                <a:sym typeface="DM Sans"/>
              </a:rPr>
              <a:t>éducatif</a:t>
            </a:r>
            <a:r>
              <a:rPr lang="en-US" sz="1799">
                <a:solidFill>
                  <a:srgbClr val="1B1B3A"/>
                </a:solidFill>
                <a:latin typeface="DM Sans"/>
                <a:ea typeface="DM Sans"/>
                <a:cs typeface="DM Sans"/>
                <a:sym typeface="DM Sans"/>
              </a:rPr>
              <a:t> du Collège </a:t>
            </a:r>
            <a:r>
              <a:rPr lang="en-US" sz="1799" err="1">
                <a:solidFill>
                  <a:srgbClr val="1B1B3A"/>
                </a:solidFill>
                <a:latin typeface="DM Sans"/>
                <a:ea typeface="DM Sans"/>
                <a:cs typeface="DM Sans"/>
                <a:sym typeface="DM Sans"/>
              </a:rPr>
              <a:t>Ahuntsic</a:t>
            </a:r>
            <a:r>
              <a:rPr lang="en-US" sz="1799">
                <a:solidFill>
                  <a:srgbClr val="1B1B3A"/>
                </a:solidFill>
                <a:latin typeface="DM Sans"/>
                <a:ea typeface="DM Sans"/>
                <a:cs typeface="DM Sans"/>
                <a:sym typeface="DM Sans"/>
              </a:rPr>
              <a:t> [communication </a:t>
            </a:r>
            <a:r>
              <a:rPr lang="en-US" sz="1799" err="1">
                <a:solidFill>
                  <a:srgbClr val="1B1B3A"/>
                </a:solidFill>
                <a:latin typeface="DM Sans"/>
                <a:ea typeface="DM Sans"/>
                <a:cs typeface="DM Sans"/>
                <a:sym typeface="DM Sans"/>
              </a:rPr>
              <a:t>orale</a:t>
            </a:r>
            <a:r>
              <a:rPr lang="en-US" sz="1799">
                <a:solidFill>
                  <a:srgbClr val="1B1B3A"/>
                </a:solidFill>
                <a:latin typeface="DM Sans"/>
                <a:ea typeface="DM Sans"/>
                <a:cs typeface="DM Sans"/>
                <a:sym typeface="DM Sans"/>
              </a:rPr>
              <a:t>]. Colloque de </a:t>
            </a:r>
            <a:r>
              <a:rPr lang="en-US" sz="1799" err="1">
                <a:solidFill>
                  <a:srgbClr val="1B1B3A"/>
                </a:solidFill>
                <a:latin typeface="DM Sans"/>
                <a:ea typeface="DM Sans"/>
                <a:cs typeface="DM Sans"/>
                <a:sym typeface="DM Sans"/>
              </a:rPr>
              <a:t>l’Association</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québécoise</a:t>
            </a:r>
            <a:r>
              <a:rPr lang="en-US" sz="1799">
                <a:solidFill>
                  <a:srgbClr val="1B1B3A"/>
                </a:solidFill>
                <a:latin typeface="DM Sans"/>
                <a:ea typeface="DM Sans"/>
                <a:cs typeface="DM Sans"/>
                <a:sym typeface="DM Sans"/>
              </a:rPr>
              <a:t> de </a:t>
            </a:r>
            <a:r>
              <a:rPr lang="en-US" sz="1799" err="1">
                <a:solidFill>
                  <a:srgbClr val="1B1B3A"/>
                </a:solidFill>
                <a:latin typeface="DM Sans"/>
                <a:ea typeface="DM Sans"/>
                <a:cs typeface="DM Sans"/>
                <a:sym typeface="DM Sans"/>
              </a:rPr>
              <a:t>pédagogie</a:t>
            </a:r>
            <a:r>
              <a:rPr lang="en-US" sz="1799">
                <a:solidFill>
                  <a:srgbClr val="1B1B3A"/>
                </a:solidFill>
                <a:latin typeface="DM Sans"/>
                <a:ea typeface="DM Sans"/>
                <a:cs typeface="DM Sans"/>
                <a:sym typeface="DM Sans"/>
              </a:rPr>
              <a:t> </a:t>
            </a:r>
            <a:r>
              <a:rPr lang="en-US" sz="1799" err="1">
                <a:solidFill>
                  <a:srgbClr val="1B1B3A"/>
                </a:solidFill>
                <a:latin typeface="DM Sans"/>
                <a:ea typeface="DM Sans"/>
                <a:cs typeface="DM Sans"/>
                <a:sym typeface="DM Sans"/>
              </a:rPr>
              <a:t>collégiale</a:t>
            </a:r>
            <a:r>
              <a:rPr lang="en-US" sz="1799">
                <a:solidFill>
                  <a:srgbClr val="1B1B3A"/>
                </a:solidFill>
                <a:latin typeface="DM Sans"/>
                <a:ea typeface="DM Sans"/>
                <a:cs typeface="DM Sans"/>
                <a:sym typeface="DM Sans"/>
              </a:rPr>
              <a:t>, Laval, QC. </a:t>
            </a:r>
          </a:p>
          <a:p>
            <a:pPr algn="l">
              <a:lnSpc>
                <a:spcPts val="2519"/>
              </a:lnSpc>
              <a:spcBef>
                <a:spcPct val="0"/>
              </a:spcBef>
            </a:pPr>
            <a:endParaRPr lang="en-US" sz="1799">
              <a:solidFill>
                <a:srgbClr val="1B1B3A"/>
              </a:solidFill>
              <a:latin typeface="DM Sans"/>
              <a:ea typeface="DM Sans"/>
              <a:cs typeface="DM Sans"/>
              <a:sym typeface="DM Sans"/>
            </a:endParaRPr>
          </a:p>
        </p:txBody>
      </p:sp>
      <p:sp>
        <p:nvSpPr>
          <p:cNvPr id="4" name="TextBox 4"/>
          <p:cNvSpPr txBox="1"/>
          <p:nvPr/>
        </p:nvSpPr>
        <p:spPr>
          <a:xfrm>
            <a:off x="1028700" y="6608884"/>
            <a:ext cx="16230600" cy="3191836"/>
          </a:xfrm>
          <a:prstGeom prst="rect">
            <a:avLst/>
          </a:prstGeom>
        </p:spPr>
        <p:txBody>
          <a:bodyPr lIns="0" tIns="0" rIns="0" bIns="0" rtlCol="0" anchor="t">
            <a:spAutoFit/>
          </a:bodyPr>
          <a:lstStyle/>
          <a:p>
            <a:pPr algn="l">
              <a:lnSpc>
                <a:spcPts val="2520"/>
              </a:lnSpc>
            </a:pPr>
            <a:r>
              <a:rPr lang="en-US" sz="1800">
                <a:latin typeface="DM Sans"/>
                <a:ea typeface="DM Sans"/>
                <a:cs typeface="DM Sans"/>
                <a:sym typeface="DM Sans"/>
              </a:rPr>
              <a:t>Magnan, M.-O., Gosselin-Gagné, J., Audet, G. et Conus, X. (2021).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Édito</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L’éducation</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inclusive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en</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contexte</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de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diversité</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ethnoculturelle</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comprendre</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les processus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d’exclusion</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pour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agir</a:t>
            </a:r>
            <a:r>
              <a:rPr lang="en-US" sz="1800" u="sng">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 sur le terrain de </a:t>
            </a:r>
            <a:r>
              <a:rPr lang="en-US" sz="1800" u="sng" err="1">
                <a:latin typeface="DM Sans"/>
                <a:ea typeface="DM Sans"/>
                <a:cs typeface="DM Sans"/>
                <a:sym typeface="DM Sans"/>
                <a:hlinkClick r:id="rId4" tooltip="https://doi.org/10.4000/ree.3300">
                  <a:extLst>
                    <a:ext uri="{A12FA001-AC4F-418D-AE19-62706E023703}">
                      <ahyp:hlinkClr xmlns:ahyp="http://schemas.microsoft.com/office/drawing/2018/hyperlinkcolor" val="tx"/>
                    </a:ext>
                  </a:extLst>
                </a:hlinkClick>
              </a:rPr>
              <a:t>l’école</a:t>
            </a:r>
            <a:r>
              <a:rPr lang="en-US" sz="1800">
                <a:latin typeface="DM Sans"/>
                <a:ea typeface="DM Sans"/>
                <a:cs typeface="DM Sans"/>
                <a:sym typeface="DM Sans"/>
              </a:rPr>
              <a:t>. </a:t>
            </a:r>
            <a:r>
              <a:rPr lang="en-US" sz="1800" err="1">
                <a:latin typeface="DM Sans"/>
                <a:ea typeface="DM Sans"/>
                <a:cs typeface="DM Sans"/>
                <a:sym typeface="DM Sans"/>
              </a:rPr>
              <a:t>Recherches</a:t>
            </a:r>
            <a:r>
              <a:rPr lang="en-US" sz="1800">
                <a:latin typeface="DM Sans"/>
                <a:ea typeface="DM Sans"/>
                <a:cs typeface="DM Sans"/>
                <a:sym typeface="DM Sans"/>
              </a:rPr>
              <a:t> </a:t>
            </a:r>
            <a:r>
              <a:rPr lang="en-US" sz="1800" err="1">
                <a:latin typeface="DM Sans"/>
                <a:ea typeface="DM Sans"/>
                <a:cs typeface="DM Sans"/>
                <a:sym typeface="DM Sans"/>
              </a:rPr>
              <a:t>en</a:t>
            </a:r>
            <a:r>
              <a:rPr lang="en-US" sz="1800">
                <a:latin typeface="DM Sans"/>
                <a:ea typeface="DM Sans"/>
                <a:cs typeface="DM Sans"/>
                <a:sym typeface="DM Sans"/>
              </a:rPr>
              <a:t> </a:t>
            </a:r>
            <a:r>
              <a:rPr lang="en-US" sz="1800" err="1">
                <a:latin typeface="DM Sans"/>
                <a:ea typeface="DM Sans"/>
                <a:cs typeface="DM Sans"/>
                <a:sym typeface="DM Sans"/>
              </a:rPr>
              <a:t>éducation</a:t>
            </a:r>
            <a:r>
              <a:rPr lang="en-US" sz="1800">
                <a:latin typeface="DM Sans"/>
                <a:ea typeface="DM Sans"/>
                <a:cs typeface="DM Sans"/>
                <a:sym typeface="DM Sans"/>
              </a:rPr>
              <a:t>, 44.</a:t>
            </a:r>
          </a:p>
          <a:p>
            <a:pPr algn="l">
              <a:lnSpc>
                <a:spcPts val="2520"/>
              </a:lnSpc>
            </a:pPr>
            <a:endParaRPr lang="en-US" sz="1800">
              <a:latin typeface="DM Sans"/>
              <a:ea typeface="DM Sans"/>
              <a:cs typeface="DM Sans"/>
              <a:sym typeface="DM Sans"/>
            </a:endParaRPr>
          </a:p>
          <a:p>
            <a:pPr algn="l">
              <a:lnSpc>
                <a:spcPts val="2520"/>
              </a:lnSpc>
            </a:pPr>
            <a:r>
              <a:rPr lang="en-US" sz="1800">
                <a:latin typeface="DM Sans"/>
                <a:ea typeface="DM Sans"/>
                <a:cs typeface="DM Sans"/>
                <a:sym typeface="DM Sans"/>
              </a:rPr>
              <a:t>Observatoire sur la </a:t>
            </a:r>
            <a:r>
              <a:rPr lang="en-US" sz="1800" err="1">
                <a:latin typeface="DM Sans"/>
                <a:ea typeface="DM Sans"/>
                <a:cs typeface="DM Sans"/>
                <a:sym typeface="DM Sans"/>
              </a:rPr>
              <a:t>réussite</a:t>
            </a:r>
            <a:r>
              <a:rPr lang="en-US" sz="1800">
                <a:latin typeface="DM Sans"/>
                <a:ea typeface="DM Sans"/>
                <a:cs typeface="DM Sans"/>
                <a:sym typeface="DM Sans"/>
              </a:rPr>
              <a:t> </a:t>
            </a:r>
            <a:r>
              <a:rPr lang="en-US" sz="1800" err="1">
                <a:latin typeface="DM Sans"/>
                <a:ea typeface="DM Sans"/>
                <a:cs typeface="DM Sans"/>
                <a:sym typeface="DM Sans"/>
              </a:rPr>
              <a:t>en</a:t>
            </a:r>
            <a:r>
              <a:rPr lang="en-US" sz="1800">
                <a:latin typeface="DM Sans"/>
                <a:ea typeface="DM Sans"/>
                <a:cs typeface="DM Sans"/>
                <a:sym typeface="DM Sans"/>
              </a:rPr>
              <a:t> </a:t>
            </a:r>
            <a:r>
              <a:rPr lang="en-US" sz="1800" err="1">
                <a:latin typeface="DM Sans"/>
                <a:ea typeface="DM Sans"/>
                <a:cs typeface="DM Sans"/>
                <a:sym typeface="DM Sans"/>
              </a:rPr>
              <a:t>enseignement</a:t>
            </a:r>
            <a:r>
              <a:rPr lang="en-US" sz="1800">
                <a:latin typeface="DM Sans"/>
                <a:ea typeface="DM Sans"/>
                <a:cs typeface="DM Sans"/>
                <a:sym typeface="DM Sans"/>
              </a:rPr>
              <a:t> supérieur (2023). </a:t>
            </a:r>
            <a:r>
              <a:rPr lang="en-US" sz="1800" err="1">
                <a:latin typeface="DM Sans"/>
                <a:ea typeface="DM Sans"/>
                <a:cs typeface="DM Sans"/>
                <a:sym typeface="DM Sans"/>
              </a:rPr>
              <a:t>Équité</a:t>
            </a:r>
            <a:r>
              <a:rPr lang="en-US" sz="1800">
                <a:latin typeface="DM Sans"/>
                <a:ea typeface="DM Sans"/>
                <a:cs typeface="DM Sans"/>
                <a:sym typeface="DM Sans"/>
              </a:rPr>
              <a:t>, </a:t>
            </a:r>
            <a:r>
              <a:rPr lang="en-US" sz="1800" err="1">
                <a:latin typeface="DM Sans"/>
                <a:ea typeface="DM Sans"/>
                <a:cs typeface="DM Sans"/>
                <a:sym typeface="DM Sans"/>
              </a:rPr>
              <a:t>diversité</a:t>
            </a:r>
            <a:r>
              <a:rPr lang="en-US" sz="1800">
                <a:latin typeface="DM Sans"/>
                <a:ea typeface="DM Sans"/>
                <a:cs typeface="DM Sans"/>
                <a:sym typeface="DM Sans"/>
              </a:rPr>
              <a:t> et inclusion (EDI) : au </a:t>
            </a:r>
            <a:r>
              <a:rPr lang="en-US" sz="1800" err="1">
                <a:latin typeface="DM Sans"/>
                <a:ea typeface="DM Sans"/>
                <a:cs typeface="DM Sans"/>
                <a:sym typeface="DM Sans"/>
              </a:rPr>
              <a:t>cœur</a:t>
            </a:r>
            <a:r>
              <a:rPr lang="en-US" sz="1800">
                <a:latin typeface="DM Sans"/>
                <a:ea typeface="DM Sans"/>
                <a:cs typeface="DM Sans"/>
                <a:sym typeface="DM Sans"/>
              </a:rPr>
              <a:t> de la </a:t>
            </a:r>
            <a:r>
              <a:rPr lang="en-US" sz="1800" err="1">
                <a:latin typeface="DM Sans"/>
                <a:ea typeface="DM Sans"/>
                <a:cs typeface="DM Sans"/>
                <a:sym typeface="DM Sans"/>
              </a:rPr>
              <a:t>réussite</a:t>
            </a:r>
            <a:r>
              <a:rPr lang="en-US" sz="1800">
                <a:latin typeface="DM Sans"/>
                <a:ea typeface="DM Sans"/>
                <a:cs typeface="DM Sans"/>
                <a:sym typeface="DM Sans"/>
              </a:rPr>
              <a:t> </a:t>
            </a:r>
            <a:r>
              <a:rPr lang="en-US" sz="1800" err="1">
                <a:latin typeface="DM Sans"/>
                <a:ea typeface="DM Sans"/>
                <a:cs typeface="DM Sans"/>
                <a:sym typeface="DM Sans"/>
              </a:rPr>
              <a:t>étudiante</a:t>
            </a:r>
            <a:r>
              <a:rPr lang="en-US" sz="1800">
                <a:latin typeface="DM Sans"/>
                <a:ea typeface="DM Sans"/>
                <a:cs typeface="DM Sans"/>
                <a:sym typeface="DM Sans"/>
              </a:rPr>
              <a:t>. En </a:t>
            </a:r>
            <a:r>
              <a:rPr lang="en-US" sz="1800" err="1">
                <a:latin typeface="DM Sans"/>
                <a:ea typeface="DM Sans"/>
                <a:cs typeface="DM Sans"/>
                <a:sym typeface="DM Sans"/>
              </a:rPr>
              <a:t>ligne</a:t>
            </a:r>
            <a:r>
              <a:rPr lang="en-US" sz="1800">
                <a:latin typeface="DM Sans"/>
                <a:ea typeface="DM Sans"/>
                <a:cs typeface="DM Sans"/>
                <a:sym typeface="DM Sans"/>
              </a:rPr>
              <a:t> : https://oresquebec.ca/dossiers/equite-diversite-et-inclusion-edi-au-coeur-de-la-reussite-etudiante/</a:t>
            </a:r>
          </a:p>
          <a:p>
            <a:pPr algn="l">
              <a:lnSpc>
                <a:spcPts val="2520"/>
              </a:lnSpc>
            </a:pPr>
            <a:endParaRPr lang="en-US" sz="1800">
              <a:latin typeface="DM Sans"/>
              <a:ea typeface="DM Sans"/>
              <a:cs typeface="DM Sans"/>
              <a:sym typeface="DM Sans"/>
            </a:endParaRPr>
          </a:p>
          <a:p>
            <a:pPr algn="l">
              <a:lnSpc>
                <a:spcPts val="2520"/>
              </a:lnSpc>
            </a:pPr>
            <a:r>
              <a:rPr lang="en-US" sz="1800">
                <a:latin typeface="DM Sans"/>
                <a:ea typeface="DM Sans"/>
                <a:cs typeface="DM Sans"/>
                <a:sym typeface="DM Sans"/>
              </a:rPr>
              <a:t>Roper, L. D. (2019). </a:t>
            </a:r>
            <a:r>
              <a:rPr lang="en-US" sz="1800" u="sng">
                <a:latin typeface="DM Sans"/>
                <a:ea typeface="DM Sans"/>
                <a:cs typeface="DM Sans"/>
                <a:sym typeface="DM Sans"/>
                <a:hlinkClick r:id="rId5" tooltip="https://doi.org/10.1002/yd.20344">
                  <a:extLst>
                    <a:ext uri="{A12FA001-AC4F-418D-AE19-62706E023703}">
                      <ahyp:hlinkClr xmlns:ahyp="http://schemas.microsoft.com/office/drawing/2018/hyperlinkcolor" val="tx"/>
                    </a:ext>
                  </a:extLst>
                </a:hlinkClick>
              </a:rPr>
              <a:t>The Power of Dialogue and Conversation in Higher Education</a:t>
            </a:r>
            <a:r>
              <a:rPr lang="en-US" sz="1800">
                <a:latin typeface="DM Sans"/>
                <a:ea typeface="DM Sans"/>
                <a:cs typeface="DM Sans"/>
                <a:sym typeface="DM Sans"/>
              </a:rPr>
              <a:t>. New Directions for Student Leadership, 2019(163), 15‑28.</a:t>
            </a:r>
          </a:p>
          <a:p>
            <a:pPr algn="l">
              <a:lnSpc>
                <a:spcPts val="2520"/>
              </a:lnSpc>
            </a:pPr>
            <a:endParaRPr lang="en-US" sz="1800">
              <a:latin typeface="DM Sans"/>
              <a:ea typeface="DM Sans"/>
              <a:cs typeface="DM Sans"/>
              <a:sym typeface="DM Sans"/>
            </a:endParaRPr>
          </a:p>
          <a:p>
            <a:pPr algn="l">
              <a:lnSpc>
                <a:spcPts val="2520"/>
              </a:lnSpc>
            </a:pPr>
            <a:r>
              <a:rPr lang="en-US" sz="1800">
                <a:latin typeface="DM Sans"/>
                <a:ea typeface="DM Sans"/>
                <a:cs typeface="DM Sans"/>
                <a:sym typeface="DM Sans"/>
              </a:rPr>
              <a:t>Université du Québec </a:t>
            </a:r>
            <a:r>
              <a:rPr lang="en-US" sz="1800" err="1">
                <a:latin typeface="DM Sans"/>
                <a:ea typeface="DM Sans"/>
                <a:cs typeface="DM Sans"/>
                <a:sym typeface="DM Sans"/>
              </a:rPr>
              <a:t>en</a:t>
            </a:r>
            <a:r>
              <a:rPr lang="en-US" sz="1800">
                <a:latin typeface="DM Sans"/>
                <a:ea typeface="DM Sans"/>
                <a:cs typeface="DM Sans"/>
                <a:sym typeface="DM Sans"/>
              </a:rPr>
              <a:t> Abitibi-</a:t>
            </a:r>
            <a:r>
              <a:rPr lang="en-US" sz="1800" err="1">
                <a:latin typeface="DM Sans"/>
                <a:ea typeface="DM Sans"/>
                <a:cs typeface="DM Sans"/>
                <a:sym typeface="DM Sans"/>
              </a:rPr>
              <a:t>Témiscamingue</a:t>
            </a:r>
            <a:r>
              <a:rPr lang="en-US" sz="1800">
                <a:latin typeface="DM Sans"/>
                <a:ea typeface="DM Sans"/>
                <a:cs typeface="DM Sans"/>
                <a:sym typeface="DM Sans"/>
              </a:rPr>
              <a:t> (2020). </a:t>
            </a:r>
            <a:r>
              <a:rPr lang="en-US" sz="1800" u="sng" err="1">
                <a:latin typeface="DM Sans"/>
                <a:ea typeface="DM Sans"/>
                <a:cs typeface="DM Sans"/>
                <a:sym typeface="DM Sans"/>
                <a:hlinkClick r:id="rId6" tooltip="https://www.youtube.com/watch?v=LY_39mLmqDw">
                  <a:extLst>
                    <a:ext uri="{A12FA001-AC4F-418D-AE19-62706E023703}">
                      <ahyp:hlinkClr xmlns:ahyp="http://schemas.microsoft.com/office/drawing/2018/hyperlinkcolor" val="tx"/>
                    </a:ext>
                  </a:extLst>
                </a:hlinkClick>
              </a:rPr>
              <a:t>L’intersectionnalité</a:t>
            </a:r>
            <a:r>
              <a:rPr lang="en-US" sz="1800">
                <a:latin typeface="DM Sans"/>
                <a:ea typeface="DM Sans"/>
                <a:cs typeface="DM Sans"/>
                <a:sym typeface="DM Sans"/>
              </a:rPr>
              <a:t> [</a:t>
            </a:r>
            <a:r>
              <a:rPr lang="en-US" sz="1800" err="1">
                <a:latin typeface="DM Sans"/>
                <a:ea typeface="DM Sans"/>
                <a:cs typeface="DM Sans"/>
                <a:sym typeface="DM Sans"/>
              </a:rPr>
              <a:t>vidéo</a:t>
            </a:r>
            <a:r>
              <a:rPr lang="en-US" sz="1800">
                <a:latin typeface="DM Sans"/>
                <a:ea typeface="DM Sans"/>
                <a:cs typeface="DM Sans"/>
                <a:sym typeface="DM Sans"/>
              </a:rPr>
              <a:t>].</a:t>
            </a:r>
          </a:p>
          <a:p>
            <a:pPr algn="l">
              <a:lnSpc>
                <a:spcPts val="2520"/>
              </a:lnSpc>
              <a:spcBef>
                <a:spcPct val="0"/>
              </a:spcBef>
            </a:pPr>
            <a:endParaRPr lang="en-US" sz="1800">
              <a:solidFill>
                <a:srgbClr val="1B1B3A"/>
              </a:solidFill>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1B3A"/>
        </a:solidFill>
        <a:effectLst/>
      </p:bgPr>
    </p:bg>
    <p:spTree>
      <p:nvGrpSpPr>
        <p:cNvPr id="1" name=""/>
        <p:cNvGrpSpPr/>
        <p:nvPr/>
      </p:nvGrpSpPr>
      <p:grpSpPr>
        <a:xfrm>
          <a:off x="0" y="0"/>
          <a:ext cx="0" cy="0"/>
          <a:chOff x="0" y="0"/>
          <a:chExt cx="0" cy="0"/>
        </a:xfrm>
      </p:grpSpPr>
      <p:sp>
        <p:nvSpPr>
          <p:cNvPr id="2" name="Freeform 2"/>
          <p:cNvSpPr/>
          <p:nvPr/>
        </p:nvSpPr>
        <p:spPr>
          <a:xfrm>
            <a:off x="1028700" y="1097477"/>
            <a:ext cx="6200032" cy="6897988"/>
          </a:xfrm>
          <a:custGeom>
            <a:avLst/>
            <a:gdLst/>
            <a:ahLst/>
            <a:cxnLst/>
            <a:rect l="l" t="t" r="r" b="b"/>
            <a:pathLst>
              <a:path w="6200032" h="6897988">
                <a:moveTo>
                  <a:pt x="0" y="0"/>
                </a:moveTo>
                <a:lnTo>
                  <a:pt x="6200032" y="0"/>
                </a:lnTo>
                <a:lnTo>
                  <a:pt x="6200032" y="6897989"/>
                </a:lnTo>
                <a:lnTo>
                  <a:pt x="0" y="6897989"/>
                </a:lnTo>
                <a:lnTo>
                  <a:pt x="0" y="0"/>
                </a:lnTo>
                <a:close/>
              </a:path>
            </a:pathLst>
          </a:custGeom>
          <a:blipFill>
            <a:blip r:embed="rId3"/>
            <a:stretch>
              <a:fillRect/>
            </a:stretch>
          </a:blipFill>
        </p:spPr>
        <p:txBody>
          <a:bodyPr/>
          <a:lstStyle/>
          <a:p>
            <a:endParaRPr lang="fr-CA"/>
          </a:p>
        </p:txBody>
      </p:sp>
      <p:grpSp>
        <p:nvGrpSpPr>
          <p:cNvPr id="4" name="Group 4"/>
          <p:cNvGrpSpPr/>
          <p:nvPr/>
        </p:nvGrpSpPr>
        <p:grpSpPr>
          <a:xfrm>
            <a:off x="9144000" y="3965446"/>
            <a:ext cx="9144000" cy="8572983"/>
            <a:chOff x="0" y="0"/>
            <a:chExt cx="12192000" cy="11430644"/>
          </a:xfrm>
        </p:grpSpPr>
        <p:sp>
          <p:nvSpPr>
            <p:cNvPr id="5" name="Freeform 5"/>
            <p:cNvSpPr/>
            <p:nvPr/>
          </p:nvSpPr>
          <p:spPr>
            <a:xfrm>
              <a:off x="0" y="0"/>
              <a:ext cx="12192062" cy="11430644"/>
            </a:xfrm>
            <a:custGeom>
              <a:avLst/>
              <a:gdLst/>
              <a:ahLst/>
              <a:cxnLst/>
              <a:rect l="l" t="t" r="r" b="b"/>
              <a:pathLst>
                <a:path w="12192062" h="11430644">
                  <a:moveTo>
                    <a:pt x="12192062" y="0"/>
                  </a:moveTo>
                  <a:lnTo>
                    <a:pt x="0" y="0"/>
                  </a:lnTo>
                  <a:lnTo>
                    <a:pt x="0" y="11430644"/>
                  </a:lnTo>
                  <a:lnTo>
                    <a:pt x="12192062" y="11430644"/>
                  </a:lnTo>
                  <a:close/>
                </a:path>
              </a:pathLst>
            </a:custGeom>
            <a:solidFill>
              <a:srgbClr val="9EE7C7"/>
            </a:solidFill>
          </p:spPr>
          <p:txBody>
            <a:bodyPr/>
            <a:lstStyle/>
            <a:p>
              <a:endParaRPr lang="fr-CA"/>
            </a:p>
          </p:txBody>
        </p:sp>
      </p:grpSp>
      <p:sp>
        <p:nvSpPr>
          <p:cNvPr id="6" name="Freeform 6">
            <a:hlinkClick r:id="rId4" tooltip="https://www.oresquebec.ca"/>
          </p:cNvPr>
          <p:cNvSpPr/>
          <p:nvPr/>
        </p:nvSpPr>
        <p:spPr>
          <a:xfrm>
            <a:off x="10304902" y="4646830"/>
            <a:ext cx="493607" cy="493607"/>
          </a:xfrm>
          <a:custGeom>
            <a:avLst/>
            <a:gdLst/>
            <a:ahLst/>
            <a:cxnLst/>
            <a:rect l="l" t="t" r="r" b="b"/>
            <a:pathLst>
              <a:path w="493607" h="493607">
                <a:moveTo>
                  <a:pt x="0" y="0"/>
                </a:moveTo>
                <a:lnTo>
                  <a:pt x="493606" y="0"/>
                </a:lnTo>
                <a:lnTo>
                  <a:pt x="493606" y="493607"/>
                </a:lnTo>
                <a:lnTo>
                  <a:pt x="0" y="4936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7" name="TextBox 7"/>
          <p:cNvSpPr txBox="1"/>
          <p:nvPr/>
        </p:nvSpPr>
        <p:spPr>
          <a:xfrm>
            <a:off x="10925236" y="4498846"/>
            <a:ext cx="4619564" cy="732316"/>
          </a:xfrm>
          <a:prstGeom prst="rect">
            <a:avLst/>
          </a:prstGeom>
        </p:spPr>
        <p:txBody>
          <a:bodyPr wrap="square" lIns="0" tIns="0" rIns="0" bIns="0" rtlCol="0" anchor="t">
            <a:spAutoFit/>
          </a:bodyPr>
          <a:lstStyle/>
          <a:p>
            <a:pPr algn="ctr">
              <a:lnSpc>
                <a:spcPts val="5850"/>
              </a:lnSpc>
              <a:spcBef>
                <a:spcPct val="0"/>
              </a:spcBef>
            </a:pPr>
            <a:r>
              <a:rPr lang="en-US" sz="4500" spc="225">
                <a:solidFill>
                  <a:srgbClr val="1B1B3A"/>
                </a:solidFill>
                <a:latin typeface="DM Sans"/>
                <a:ea typeface="DM Sans"/>
                <a:cs typeface="DM Sans"/>
                <a:sym typeface="DM Sans"/>
              </a:rPr>
              <a:t>oresquebec.ca</a:t>
            </a:r>
          </a:p>
        </p:txBody>
      </p:sp>
      <p:sp>
        <p:nvSpPr>
          <p:cNvPr id="8" name="Freeform 8">
            <a:hlinkClick r:id="rId7" tooltip="https://www.facebook.com/ores.reussite"/>
          </p:cNvPr>
          <p:cNvSpPr/>
          <p:nvPr/>
        </p:nvSpPr>
        <p:spPr>
          <a:xfrm>
            <a:off x="16271886" y="8885708"/>
            <a:ext cx="745183" cy="745183"/>
          </a:xfrm>
          <a:custGeom>
            <a:avLst/>
            <a:gdLst/>
            <a:ahLst/>
            <a:cxnLst/>
            <a:rect l="l" t="t" r="r" b="b"/>
            <a:pathLst>
              <a:path w="745183" h="745183">
                <a:moveTo>
                  <a:pt x="0" y="0"/>
                </a:moveTo>
                <a:lnTo>
                  <a:pt x="745183" y="0"/>
                </a:lnTo>
                <a:lnTo>
                  <a:pt x="745183" y="745184"/>
                </a:lnTo>
                <a:lnTo>
                  <a:pt x="0" y="7451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CA"/>
          </a:p>
        </p:txBody>
      </p:sp>
      <p:sp>
        <p:nvSpPr>
          <p:cNvPr id="9" name="Freeform 9">
            <a:hlinkClick r:id="rId10" tooltip="https://www.linkedin.com/company/ores-reussite/"/>
          </p:cNvPr>
          <p:cNvSpPr/>
          <p:nvPr/>
        </p:nvSpPr>
        <p:spPr>
          <a:xfrm>
            <a:off x="15257365" y="8922383"/>
            <a:ext cx="708508" cy="708508"/>
          </a:xfrm>
          <a:custGeom>
            <a:avLst/>
            <a:gdLst/>
            <a:ahLst/>
            <a:cxnLst/>
            <a:rect l="l" t="t" r="r" b="b"/>
            <a:pathLst>
              <a:path w="708508" h="708508">
                <a:moveTo>
                  <a:pt x="0" y="0"/>
                </a:moveTo>
                <a:lnTo>
                  <a:pt x="708509" y="0"/>
                </a:lnTo>
                <a:lnTo>
                  <a:pt x="708509" y="708509"/>
                </a:lnTo>
                <a:lnTo>
                  <a:pt x="0" y="70850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CA"/>
          </a:p>
        </p:txBody>
      </p:sp>
      <p:sp>
        <p:nvSpPr>
          <p:cNvPr id="10" name="Freeform 10"/>
          <p:cNvSpPr/>
          <p:nvPr/>
        </p:nvSpPr>
        <p:spPr>
          <a:xfrm>
            <a:off x="14478270" y="5581311"/>
            <a:ext cx="2771505" cy="2771505"/>
          </a:xfrm>
          <a:custGeom>
            <a:avLst/>
            <a:gdLst/>
            <a:ahLst/>
            <a:cxnLst/>
            <a:rect l="l" t="t" r="r" b="b"/>
            <a:pathLst>
              <a:path w="2771505" h="2771505">
                <a:moveTo>
                  <a:pt x="0" y="0"/>
                </a:moveTo>
                <a:lnTo>
                  <a:pt x="2771505" y="0"/>
                </a:lnTo>
                <a:lnTo>
                  <a:pt x="2771505" y="2771504"/>
                </a:lnTo>
                <a:lnTo>
                  <a:pt x="0" y="2771504"/>
                </a:lnTo>
                <a:lnTo>
                  <a:pt x="0" y="0"/>
                </a:lnTo>
                <a:close/>
              </a:path>
            </a:pathLst>
          </a:custGeom>
          <a:blipFill>
            <a:blip r:embed="rId13"/>
            <a:stretch>
              <a:fillRect/>
            </a:stretch>
          </a:blipFill>
        </p:spPr>
        <p:txBody>
          <a:bodyPr/>
          <a:lstStyle/>
          <a:p>
            <a:endParaRPr lang="fr-CA"/>
          </a:p>
        </p:txBody>
      </p:sp>
      <p:sp>
        <p:nvSpPr>
          <p:cNvPr id="11" name="TextBox 11"/>
          <p:cNvSpPr txBox="1"/>
          <p:nvPr/>
        </p:nvSpPr>
        <p:spPr>
          <a:xfrm>
            <a:off x="10937875" y="6029211"/>
            <a:ext cx="3329338" cy="1968500"/>
          </a:xfrm>
          <a:prstGeom prst="rect">
            <a:avLst/>
          </a:prstGeom>
        </p:spPr>
        <p:txBody>
          <a:bodyPr lIns="0" tIns="0" rIns="0" bIns="0" rtlCol="0" anchor="t">
            <a:spAutoFit/>
          </a:bodyPr>
          <a:lstStyle/>
          <a:p>
            <a:pPr algn="l">
              <a:lnSpc>
                <a:spcPts val="5200"/>
              </a:lnSpc>
              <a:spcBef>
                <a:spcPct val="0"/>
              </a:spcBef>
            </a:pPr>
            <a:r>
              <a:rPr lang="en-US" sz="4000" spc="200" err="1">
                <a:solidFill>
                  <a:srgbClr val="1B1B3A"/>
                </a:solidFill>
                <a:latin typeface="DM Sans"/>
                <a:ea typeface="DM Sans"/>
                <a:cs typeface="DM Sans"/>
                <a:sym typeface="DM Sans"/>
              </a:rPr>
              <a:t>S’inscrire</a:t>
            </a:r>
            <a:r>
              <a:rPr lang="en-US" sz="4000" spc="200">
                <a:solidFill>
                  <a:srgbClr val="1B1B3A"/>
                </a:solidFill>
                <a:latin typeface="DM Sans"/>
                <a:ea typeface="DM Sans"/>
                <a:cs typeface="DM Sans"/>
                <a:sym typeface="DM Sans"/>
              </a:rPr>
              <a:t> à </a:t>
            </a:r>
            <a:r>
              <a:rPr lang="en-US" sz="4000" spc="200" err="1">
                <a:solidFill>
                  <a:srgbClr val="1B1B3A"/>
                </a:solidFill>
                <a:latin typeface="DM Sans"/>
                <a:ea typeface="DM Sans"/>
                <a:cs typeface="DM Sans"/>
                <a:sym typeface="DM Sans"/>
              </a:rPr>
              <a:t>notre</a:t>
            </a:r>
            <a:r>
              <a:rPr lang="en-US" sz="4000" spc="200">
                <a:solidFill>
                  <a:srgbClr val="1B1B3A"/>
                </a:solidFill>
                <a:latin typeface="DM Sans"/>
                <a:ea typeface="DM Sans"/>
                <a:cs typeface="DM Sans"/>
                <a:sym typeface="DM Sans"/>
              </a:rPr>
              <a:t> </a:t>
            </a:r>
            <a:r>
              <a:rPr lang="en-US" sz="4000" spc="200" err="1">
                <a:solidFill>
                  <a:srgbClr val="1B1B3A"/>
                </a:solidFill>
                <a:latin typeface="DM Sans"/>
                <a:ea typeface="DM Sans"/>
                <a:cs typeface="DM Sans"/>
                <a:sym typeface="DM Sans"/>
              </a:rPr>
              <a:t>infolettre</a:t>
            </a:r>
            <a:endParaRPr lang="en-US" sz="4000" spc="200">
              <a:solidFill>
                <a:srgbClr val="1B1B3A"/>
              </a:solidFill>
              <a:latin typeface="DM Sans"/>
              <a:ea typeface="DM Sans"/>
              <a:cs typeface="DM Sans"/>
              <a:sym typeface="DM Sans"/>
            </a:endParaRPr>
          </a:p>
        </p:txBody>
      </p:sp>
      <p:sp>
        <p:nvSpPr>
          <p:cNvPr id="12" name="TextBox 12"/>
          <p:cNvSpPr txBox="1"/>
          <p:nvPr/>
        </p:nvSpPr>
        <p:spPr>
          <a:xfrm>
            <a:off x="10964777" y="8888365"/>
            <a:ext cx="5001097" cy="654050"/>
          </a:xfrm>
          <a:prstGeom prst="rect">
            <a:avLst/>
          </a:prstGeom>
        </p:spPr>
        <p:txBody>
          <a:bodyPr lIns="0" tIns="0" rIns="0" bIns="0" rtlCol="0" anchor="t">
            <a:spAutoFit/>
          </a:bodyPr>
          <a:lstStyle/>
          <a:p>
            <a:pPr algn="l">
              <a:lnSpc>
                <a:spcPts val="5200"/>
              </a:lnSpc>
              <a:spcBef>
                <a:spcPct val="0"/>
              </a:spcBef>
            </a:pPr>
            <a:r>
              <a:rPr lang="en-US" sz="4000" spc="200">
                <a:solidFill>
                  <a:srgbClr val="1B1B3A"/>
                </a:solidFill>
                <a:latin typeface="DM Sans"/>
                <a:ea typeface="DM Sans"/>
                <a:cs typeface="DM Sans"/>
                <a:sym typeface="DM Sans"/>
              </a:rPr>
              <a:t>Nous </a:t>
            </a:r>
            <a:r>
              <a:rPr lang="en-US" sz="4000" spc="200" err="1">
                <a:solidFill>
                  <a:srgbClr val="1B1B3A"/>
                </a:solidFill>
                <a:latin typeface="DM Sans"/>
                <a:ea typeface="DM Sans"/>
                <a:cs typeface="DM Sans"/>
                <a:sym typeface="DM Sans"/>
              </a:rPr>
              <a:t>suivre</a:t>
            </a:r>
            <a:endParaRPr lang="en-US" sz="4000" spc="200">
              <a:solidFill>
                <a:srgbClr val="1B1B3A"/>
              </a:solidFill>
              <a:latin typeface="DM Sans"/>
              <a:ea typeface="DM Sans"/>
              <a:cs typeface="DM Sans"/>
              <a:sym typeface="DM Sans"/>
            </a:endParaRPr>
          </a:p>
        </p:txBody>
      </p:sp>
      <p:sp>
        <p:nvSpPr>
          <p:cNvPr id="13" name="Freeform 13"/>
          <p:cNvSpPr/>
          <p:nvPr/>
        </p:nvSpPr>
        <p:spPr>
          <a:xfrm rot="-7311338">
            <a:off x="10092823" y="5992831"/>
            <a:ext cx="424157" cy="801672"/>
          </a:xfrm>
          <a:custGeom>
            <a:avLst/>
            <a:gdLst/>
            <a:ahLst/>
            <a:cxnLst/>
            <a:rect l="l" t="t" r="r" b="b"/>
            <a:pathLst>
              <a:path w="424157" h="801672">
                <a:moveTo>
                  <a:pt x="0" y="0"/>
                </a:moveTo>
                <a:lnTo>
                  <a:pt x="424157" y="0"/>
                </a:lnTo>
                <a:lnTo>
                  <a:pt x="424157" y="801672"/>
                </a:lnTo>
                <a:lnTo>
                  <a:pt x="0" y="8016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
        <p:nvSpPr>
          <p:cNvPr id="14" name="Freeform 14"/>
          <p:cNvSpPr/>
          <p:nvPr/>
        </p:nvSpPr>
        <p:spPr>
          <a:xfrm rot="-7311338">
            <a:off x="10092823" y="8838367"/>
            <a:ext cx="424157" cy="801672"/>
          </a:xfrm>
          <a:custGeom>
            <a:avLst/>
            <a:gdLst/>
            <a:ahLst/>
            <a:cxnLst/>
            <a:rect l="l" t="t" r="r" b="b"/>
            <a:pathLst>
              <a:path w="424157" h="801672">
                <a:moveTo>
                  <a:pt x="0" y="0"/>
                </a:moveTo>
                <a:lnTo>
                  <a:pt x="424157" y="0"/>
                </a:lnTo>
                <a:lnTo>
                  <a:pt x="424157" y="801672"/>
                </a:lnTo>
                <a:lnTo>
                  <a:pt x="0" y="80167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C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B3A"/>
        </a:solidFill>
        <a:effectLst/>
      </p:bgPr>
    </p:bg>
    <p:spTree>
      <p:nvGrpSpPr>
        <p:cNvPr id="1" name=""/>
        <p:cNvGrpSpPr/>
        <p:nvPr/>
      </p:nvGrpSpPr>
      <p:grpSpPr>
        <a:xfrm>
          <a:off x="0" y="0"/>
          <a:ext cx="0" cy="0"/>
          <a:chOff x="0" y="0"/>
          <a:chExt cx="0" cy="0"/>
        </a:xfrm>
      </p:grpSpPr>
      <p:sp>
        <p:nvSpPr>
          <p:cNvPr id="2" name="TextBox 2"/>
          <p:cNvSpPr txBox="1"/>
          <p:nvPr/>
        </p:nvSpPr>
        <p:spPr>
          <a:xfrm>
            <a:off x="1615440" y="2112452"/>
            <a:ext cx="15329205" cy="4766882"/>
          </a:xfrm>
          <a:prstGeom prst="rect">
            <a:avLst/>
          </a:prstGeom>
        </p:spPr>
        <p:txBody>
          <a:bodyPr lIns="0" tIns="0" rIns="0" bIns="0" rtlCol="0" anchor="t">
            <a:spAutoFit/>
          </a:bodyPr>
          <a:lstStyle/>
          <a:p>
            <a:pPr marL="410210" lvl="1" algn="l">
              <a:lnSpc>
                <a:spcPts val="7637"/>
              </a:lnSpc>
            </a:pPr>
            <a:endParaRPr lang="en-US" sz="3750">
              <a:solidFill>
                <a:srgbClr val="FFFFFF"/>
              </a:solidFill>
              <a:latin typeface="DM Sans"/>
              <a:ea typeface="DM Sans"/>
              <a:cs typeface="DM Sans"/>
            </a:endParaRPr>
          </a:p>
          <a:p>
            <a:pPr marL="819785" lvl="1" indent="-409575" algn="l">
              <a:lnSpc>
                <a:spcPts val="7637"/>
              </a:lnSpc>
              <a:buAutoNum type="arabicPeriod"/>
            </a:pPr>
            <a:r>
              <a:rPr lang="en-US" sz="3750">
                <a:solidFill>
                  <a:srgbClr val="FFFFFF"/>
                </a:solidFill>
                <a:latin typeface="DM Sans"/>
                <a:ea typeface="DM Sans"/>
                <a:cs typeface="DM Sans"/>
                <a:sym typeface="DM Sans"/>
              </a:rPr>
              <a:t> Le </a:t>
            </a:r>
            <a:r>
              <a:rPr lang="en-US" sz="3750" err="1">
                <a:solidFill>
                  <a:srgbClr val="FFFFFF"/>
                </a:solidFill>
                <a:latin typeface="DM Sans"/>
                <a:ea typeface="DM Sans"/>
                <a:cs typeface="DM Sans"/>
                <a:sym typeface="DM Sans"/>
              </a:rPr>
              <a:t>parcours</a:t>
            </a:r>
            <a:r>
              <a:rPr lang="en-US" sz="3750">
                <a:solidFill>
                  <a:srgbClr val="FFFFFF"/>
                </a:solidFill>
                <a:latin typeface="DM Sans"/>
                <a:ea typeface="DM Sans"/>
                <a:cs typeface="DM Sans"/>
                <a:sym typeface="DM Sans"/>
              </a:rPr>
              <a:t> de </a:t>
            </a:r>
            <a:r>
              <a:rPr lang="en-US" sz="3750" err="1">
                <a:solidFill>
                  <a:srgbClr val="FFFFFF"/>
                </a:solidFill>
                <a:latin typeface="DM Sans"/>
                <a:ea typeface="DM Sans"/>
                <a:cs typeface="DM Sans"/>
                <a:sym typeface="DM Sans"/>
              </a:rPr>
              <a:t>l’EDI</a:t>
            </a:r>
            <a:r>
              <a:rPr lang="en-US" sz="3750">
                <a:solidFill>
                  <a:srgbClr val="FFFFFF"/>
                </a:solidFill>
                <a:latin typeface="DM Sans"/>
                <a:ea typeface="DM Sans"/>
                <a:cs typeface="DM Sans"/>
                <a:sym typeface="DM Sans"/>
              </a:rPr>
              <a:t> </a:t>
            </a:r>
            <a:endParaRPr lang="en-US" sz="3750">
              <a:solidFill>
                <a:srgbClr val="FFFFFF"/>
              </a:solidFill>
              <a:latin typeface="DM Sans"/>
              <a:ea typeface="DM Sans"/>
              <a:cs typeface="DM Sans"/>
            </a:endParaRPr>
          </a:p>
          <a:p>
            <a:pPr marL="819785" lvl="1" indent="-409575" algn="l">
              <a:lnSpc>
                <a:spcPts val="7637"/>
              </a:lnSpc>
              <a:buAutoNum type="arabicPeriod"/>
            </a:pPr>
            <a:r>
              <a:rPr lang="en-US" sz="3750">
                <a:solidFill>
                  <a:srgbClr val="FFFFFF"/>
                </a:solidFill>
                <a:latin typeface="DM Sans"/>
                <a:ea typeface="DM Sans"/>
                <a:cs typeface="DM Sans"/>
                <a:sym typeface="DM Sans"/>
              </a:rPr>
              <a:t> L’EDI, </a:t>
            </a:r>
            <a:r>
              <a:rPr lang="en-US" sz="3750" err="1">
                <a:solidFill>
                  <a:srgbClr val="FFFFFF"/>
                </a:solidFill>
                <a:latin typeface="DM Sans"/>
                <a:ea typeface="DM Sans"/>
                <a:cs typeface="DM Sans"/>
                <a:sym typeface="DM Sans"/>
              </a:rPr>
              <a:t>une</a:t>
            </a:r>
            <a:r>
              <a:rPr lang="en-US" sz="3750">
                <a:solidFill>
                  <a:srgbClr val="FFFFFF"/>
                </a:solidFill>
                <a:latin typeface="DM Sans"/>
                <a:ea typeface="DM Sans"/>
                <a:cs typeface="DM Sans"/>
                <a:sym typeface="DM Sans"/>
              </a:rPr>
              <a:t> </a:t>
            </a:r>
            <a:r>
              <a:rPr lang="en-US" sz="3750" err="1">
                <a:solidFill>
                  <a:srgbClr val="FFFFFF"/>
                </a:solidFill>
                <a:latin typeface="DM Sans"/>
                <a:ea typeface="DM Sans"/>
                <a:cs typeface="DM Sans"/>
                <a:sym typeface="DM Sans"/>
              </a:rPr>
              <a:t>responsabilité</a:t>
            </a:r>
            <a:r>
              <a:rPr lang="en-US" sz="3750">
                <a:solidFill>
                  <a:srgbClr val="FFFFFF"/>
                </a:solidFill>
                <a:latin typeface="DM Sans"/>
                <a:ea typeface="DM Sans"/>
                <a:cs typeface="DM Sans"/>
                <a:sym typeface="DM Sans"/>
              </a:rPr>
              <a:t> à </a:t>
            </a:r>
            <a:r>
              <a:rPr lang="en-US" sz="3750" err="1">
                <a:solidFill>
                  <a:srgbClr val="FFFFFF"/>
                </a:solidFill>
                <a:latin typeface="DM Sans"/>
                <a:ea typeface="DM Sans"/>
                <a:cs typeface="DM Sans"/>
                <a:sym typeface="DM Sans"/>
              </a:rPr>
              <a:t>partager</a:t>
            </a:r>
            <a:endParaRPr lang="en-US" sz="3750" err="1">
              <a:solidFill>
                <a:srgbClr val="FFFFFF"/>
              </a:solidFill>
              <a:latin typeface="DM Sans"/>
              <a:ea typeface="DM Sans"/>
              <a:cs typeface="DM Sans"/>
            </a:endParaRPr>
          </a:p>
          <a:p>
            <a:pPr marL="819785" lvl="1" indent="-409575">
              <a:lnSpc>
                <a:spcPts val="7637"/>
              </a:lnSpc>
              <a:buAutoNum type="arabicPeriod"/>
            </a:pPr>
            <a:r>
              <a:rPr lang="en-US" sz="3750">
                <a:solidFill>
                  <a:srgbClr val="FFFFFF"/>
                </a:solidFill>
                <a:latin typeface="DM Sans"/>
                <a:ea typeface="DM Sans"/>
                <a:cs typeface="DM Sans"/>
              </a:rPr>
              <a:t> </a:t>
            </a:r>
            <a:r>
              <a:rPr lang="en-US" sz="3750" err="1">
                <a:solidFill>
                  <a:srgbClr val="FFFFFF"/>
                </a:solidFill>
                <a:latin typeface="DM Sans"/>
                <a:ea typeface="DM Sans"/>
                <a:cs typeface="DM Sans"/>
              </a:rPr>
              <a:t>L’intelligence</a:t>
            </a:r>
            <a:r>
              <a:rPr lang="en-US" sz="3750">
                <a:solidFill>
                  <a:srgbClr val="FFFFFF"/>
                </a:solidFill>
                <a:latin typeface="DM Sans"/>
                <a:ea typeface="DM Sans"/>
                <a:cs typeface="DM Sans"/>
              </a:rPr>
              <a:t> </a:t>
            </a:r>
            <a:r>
              <a:rPr lang="en-US" sz="3750" err="1">
                <a:solidFill>
                  <a:srgbClr val="FFFFFF"/>
                </a:solidFill>
                <a:latin typeface="DM Sans"/>
                <a:ea typeface="DM Sans"/>
                <a:cs typeface="DM Sans"/>
              </a:rPr>
              <a:t>artificielle</a:t>
            </a:r>
            <a:r>
              <a:rPr lang="en-US" sz="3750">
                <a:solidFill>
                  <a:srgbClr val="FFFFFF"/>
                </a:solidFill>
                <a:latin typeface="DM Sans"/>
                <a:ea typeface="DM Sans"/>
                <a:cs typeface="DM Sans"/>
              </a:rPr>
              <a:t> et </a:t>
            </a:r>
            <a:r>
              <a:rPr lang="en-US" sz="3750" err="1">
                <a:solidFill>
                  <a:srgbClr val="FFFFFF"/>
                </a:solidFill>
                <a:latin typeface="DM Sans"/>
                <a:ea typeface="DM Sans"/>
                <a:cs typeface="DM Sans"/>
              </a:rPr>
              <a:t>l'EDI</a:t>
            </a:r>
            <a:endParaRPr lang="en-US" sz="3750">
              <a:solidFill>
                <a:srgbClr val="FFFFFF"/>
              </a:solidFill>
              <a:latin typeface="DM Sans"/>
              <a:ea typeface="DM Sans"/>
              <a:cs typeface="DM Sans"/>
              <a:sym typeface="DM Sans"/>
            </a:endParaRPr>
          </a:p>
          <a:p>
            <a:pPr marL="819785" lvl="1" indent="-409575" algn="l">
              <a:lnSpc>
                <a:spcPts val="7637"/>
              </a:lnSpc>
              <a:buAutoNum type="arabicPeriod"/>
            </a:pPr>
            <a:r>
              <a:rPr lang="en-US" sz="3750">
                <a:solidFill>
                  <a:srgbClr val="FFFFFF"/>
                </a:solidFill>
                <a:latin typeface="DM Sans"/>
                <a:ea typeface="DM Sans"/>
                <a:cs typeface="DM Sans"/>
                <a:sym typeface="DM Sans"/>
              </a:rPr>
              <a:t> </a:t>
            </a:r>
            <a:r>
              <a:rPr lang="en-US" sz="3750" err="1">
                <a:solidFill>
                  <a:srgbClr val="FFFFFF"/>
                </a:solidFill>
                <a:latin typeface="DM Sans"/>
                <a:ea typeface="DM Sans"/>
                <a:cs typeface="DM Sans"/>
                <a:sym typeface="DM Sans"/>
              </a:rPr>
              <a:t>Pistes</a:t>
            </a:r>
            <a:r>
              <a:rPr lang="en-US" sz="3750">
                <a:solidFill>
                  <a:srgbClr val="FFFFFF"/>
                </a:solidFill>
                <a:latin typeface="DM Sans"/>
                <a:ea typeface="DM Sans"/>
                <a:cs typeface="DM Sans"/>
                <a:sym typeface="DM Sans"/>
              </a:rPr>
              <a:t> de </a:t>
            </a:r>
            <a:r>
              <a:rPr lang="en-US" sz="3750" err="1">
                <a:solidFill>
                  <a:srgbClr val="FFFFFF"/>
                </a:solidFill>
                <a:latin typeface="DM Sans"/>
                <a:ea typeface="DM Sans"/>
                <a:cs typeface="DM Sans"/>
                <a:sym typeface="DM Sans"/>
              </a:rPr>
              <a:t>réflexion</a:t>
            </a:r>
            <a:r>
              <a:rPr lang="en-US" sz="3750">
                <a:solidFill>
                  <a:srgbClr val="FFFFFF"/>
                </a:solidFill>
                <a:latin typeface="DM Sans"/>
                <a:ea typeface="DM Sans"/>
                <a:cs typeface="DM Sans"/>
                <a:sym typeface="DM Sans"/>
              </a:rPr>
              <a:t> et </a:t>
            </a:r>
            <a:r>
              <a:rPr lang="en-US" sz="3750" err="1">
                <a:solidFill>
                  <a:srgbClr val="FFFFFF"/>
                </a:solidFill>
                <a:latin typeface="DM Sans"/>
                <a:ea typeface="DM Sans"/>
                <a:cs typeface="DM Sans"/>
                <a:sym typeface="DM Sans"/>
              </a:rPr>
              <a:t>d’action</a:t>
            </a:r>
            <a:endParaRPr lang="en-US" sz="3750" err="1">
              <a:solidFill>
                <a:srgbClr val="FFFFFF"/>
              </a:solidFill>
              <a:latin typeface="DM Sans"/>
              <a:ea typeface="DM Sans"/>
              <a:cs typeface="DM Sans"/>
            </a:endParaRPr>
          </a:p>
        </p:txBody>
      </p:sp>
      <p:sp>
        <p:nvSpPr>
          <p:cNvPr id="3" name="Freeform 3"/>
          <p:cNvSpPr/>
          <p:nvPr/>
        </p:nvSpPr>
        <p:spPr>
          <a:xfrm>
            <a:off x="13845781" y="5815129"/>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4" name="TextBox 4"/>
          <p:cNvSpPr txBox="1"/>
          <p:nvPr/>
        </p:nvSpPr>
        <p:spPr>
          <a:xfrm>
            <a:off x="1615440" y="1095375"/>
            <a:ext cx="16672560" cy="843915"/>
          </a:xfrm>
          <a:prstGeom prst="rect">
            <a:avLst/>
          </a:prstGeom>
        </p:spPr>
        <p:txBody>
          <a:bodyPr lIns="0" tIns="0" rIns="0" bIns="0" rtlCol="0" anchor="t">
            <a:spAutoFit/>
          </a:bodyPr>
          <a:lstStyle/>
          <a:p>
            <a:pPr algn="l">
              <a:lnSpc>
                <a:spcPts val="6479"/>
              </a:lnSpc>
            </a:pPr>
            <a:r>
              <a:rPr lang="en-US" sz="5999">
                <a:solidFill>
                  <a:srgbClr val="EAEAE8"/>
                </a:solidFill>
                <a:latin typeface="DM Sans"/>
                <a:ea typeface="DM Sans"/>
                <a:cs typeface="DM Sans"/>
                <a:sym typeface="DM Sans"/>
              </a:rPr>
              <a:t>Plan de la présentation</a:t>
            </a:r>
          </a:p>
        </p:txBody>
      </p:sp>
      <p:sp>
        <p:nvSpPr>
          <p:cNvPr id="5" name="TextBox 5"/>
          <p:cNvSpPr txBox="1"/>
          <p:nvPr/>
        </p:nvSpPr>
        <p:spPr>
          <a:xfrm>
            <a:off x="12926129" y="7518436"/>
            <a:ext cx="3404891" cy="1091565"/>
          </a:xfrm>
          <a:prstGeom prst="rect">
            <a:avLst/>
          </a:prstGeom>
        </p:spPr>
        <p:txBody>
          <a:bodyPr lIns="0" tIns="0" rIns="0" bIns="0" rtlCol="0" anchor="t">
            <a:spAutoFit/>
          </a:bodyPr>
          <a:lstStyle/>
          <a:p>
            <a:pPr algn="ctr">
              <a:lnSpc>
                <a:spcPts val="4409"/>
              </a:lnSpc>
            </a:pPr>
            <a:r>
              <a:rPr lang="en-US" sz="3150">
                <a:solidFill>
                  <a:srgbClr val="FFFFFF"/>
                </a:solidFill>
                <a:latin typeface="DM Sans"/>
                <a:ea typeface="DM Sans"/>
                <a:cs typeface="DM Sans"/>
                <a:sym typeface="DM Sans"/>
              </a:rPr>
              <a:t>Besoin de votre participation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B3A"/>
        </a:solidFill>
        <a:effectLst/>
      </p:bgPr>
    </p:bg>
    <p:spTree>
      <p:nvGrpSpPr>
        <p:cNvPr id="1" name=""/>
        <p:cNvGrpSpPr/>
        <p:nvPr/>
      </p:nvGrpSpPr>
      <p:grpSpPr>
        <a:xfrm>
          <a:off x="0" y="0"/>
          <a:ext cx="0" cy="0"/>
          <a:chOff x="0" y="0"/>
          <a:chExt cx="0" cy="0"/>
        </a:xfrm>
      </p:grpSpPr>
      <p:sp>
        <p:nvSpPr>
          <p:cNvPr id="2" name="Freeform 2"/>
          <p:cNvSpPr/>
          <p:nvPr/>
        </p:nvSpPr>
        <p:spPr>
          <a:xfrm>
            <a:off x="9781222" y="1348883"/>
            <a:ext cx="8960038" cy="7589234"/>
          </a:xfrm>
          <a:custGeom>
            <a:avLst/>
            <a:gdLst/>
            <a:ahLst/>
            <a:cxnLst/>
            <a:rect l="l" t="t" r="r" b="b"/>
            <a:pathLst>
              <a:path w="8960038" h="7589234">
                <a:moveTo>
                  <a:pt x="0" y="0"/>
                </a:moveTo>
                <a:lnTo>
                  <a:pt x="8960039" y="0"/>
                </a:lnTo>
                <a:lnTo>
                  <a:pt x="8960039" y="7589234"/>
                </a:lnTo>
                <a:lnTo>
                  <a:pt x="0" y="7589234"/>
                </a:lnTo>
                <a:lnTo>
                  <a:pt x="0" y="0"/>
                </a:lnTo>
                <a:close/>
              </a:path>
            </a:pathLst>
          </a:custGeom>
          <a:blipFill>
            <a:blip r:embed="rId3"/>
            <a:stretch>
              <a:fillRect l="-1857"/>
            </a:stretch>
          </a:blipFill>
        </p:spPr>
        <p:txBody>
          <a:bodyPr/>
          <a:lstStyle/>
          <a:p>
            <a:endParaRPr lang="fr-CA"/>
          </a:p>
        </p:txBody>
      </p:sp>
      <p:sp>
        <p:nvSpPr>
          <p:cNvPr id="3" name="TextBox 3"/>
          <p:cNvSpPr txBox="1"/>
          <p:nvPr/>
        </p:nvSpPr>
        <p:spPr>
          <a:xfrm>
            <a:off x="899898" y="3693078"/>
            <a:ext cx="7741184" cy="2262479"/>
          </a:xfrm>
          <a:prstGeom prst="rect">
            <a:avLst/>
          </a:prstGeom>
        </p:spPr>
        <p:txBody>
          <a:bodyPr lIns="0" tIns="0" rIns="0" bIns="0" rtlCol="0" anchor="t">
            <a:spAutoFit/>
          </a:bodyPr>
          <a:lstStyle/>
          <a:p>
            <a:pPr algn="l">
              <a:lnSpc>
                <a:spcPts val="5999"/>
              </a:lnSpc>
            </a:pPr>
            <a:r>
              <a:rPr lang="en-US" sz="4000">
                <a:solidFill>
                  <a:srgbClr val="9EE7C7"/>
                </a:solidFill>
                <a:latin typeface="DM Sans"/>
                <a:ea typeface="DM Sans Italics"/>
                <a:cs typeface="DM Sans Italics"/>
                <a:sym typeface="DM Sans Italics"/>
                <a:hlinkClick r:id="rId4">
                  <a:extLst>
                    <a:ext uri="{A12FA001-AC4F-418D-AE19-62706E023703}">
                      <ahyp:hlinkClr xmlns:ahyp="http://schemas.microsoft.com/office/drawing/2018/hyperlinkcolor" val="tx"/>
                    </a:ext>
                  </a:extLst>
                </a:hlinkClick>
              </a:rPr>
              <a:t>Équité, diversité et inclusion : </a:t>
            </a:r>
            <a:endParaRPr lang="en-US" sz="4000">
              <a:solidFill>
                <a:srgbClr val="9EE7C7"/>
              </a:solidFill>
              <a:latin typeface="DM Sans"/>
              <a:ea typeface="DM Sans Italics"/>
              <a:cs typeface="DM Sans Italics"/>
              <a:hlinkClick r:id="rId4">
                <a:extLst>
                  <a:ext uri="{A12FA001-AC4F-418D-AE19-62706E023703}">
                    <ahyp:hlinkClr xmlns:ahyp="http://schemas.microsoft.com/office/drawing/2018/hyperlinkcolor" val="tx"/>
                  </a:ext>
                </a:extLst>
              </a:hlinkClick>
            </a:endParaRPr>
          </a:p>
          <a:p>
            <a:pPr algn="l">
              <a:lnSpc>
                <a:spcPts val="5999"/>
              </a:lnSpc>
            </a:pPr>
            <a:r>
              <a:rPr lang="en-US" sz="4000">
                <a:solidFill>
                  <a:srgbClr val="9EE7C7"/>
                </a:solidFill>
                <a:latin typeface="DM Sans"/>
                <a:ea typeface="DM Sans Italics"/>
                <a:cs typeface="DM Sans Italics"/>
                <a:sym typeface="DM Sans Italics"/>
                <a:hlinkClick r:id="rId4">
                  <a:extLst>
                    <a:ext uri="{A12FA001-AC4F-418D-AE19-62706E023703}">
                      <ahyp:hlinkClr xmlns:ahyp="http://schemas.microsoft.com/office/drawing/2018/hyperlinkcolor" val="tx"/>
                    </a:ext>
                  </a:extLst>
                </a:hlinkClick>
              </a:rPr>
              <a:t>au cœur de la réussite étudiante</a:t>
            </a:r>
            <a:endParaRPr lang="en-US" sz="4000" err="1">
              <a:solidFill>
                <a:srgbClr val="9EE7C7"/>
              </a:solidFill>
              <a:latin typeface="DM Sans"/>
              <a:ea typeface="DM Sans Italics"/>
              <a:cs typeface="DM Sans Italics"/>
              <a:hlinkClick r:id="rId4">
                <a:extLst>
                  <a:ext uri="{A12FA001-AC4F-418D-AE19-62706E023703}">
                    <ahyp:hlinkClr xmlns:ahyp="http://schemas.microsoft.com/office/drawing/2018/hyperlinkcolor" val="tx"/>
                  </a:ext>
                </a:extLst>
              </a:hlinkClick>
            </a:endParaRPr>
          </a:p>
          <a:p>
            <a:pPr algn="l">
              <a:lnSpc>
                <a:spcPts val="5999"/>
              </a:lnSpc>
            </a:pPr>
            <a:endParaRPr lang="en-US" sz="3999" i="1">
              <a:solidFill>
                <a:srgbClr val="EAEAE8"/>
              </a:solidFill>
              <a:latin typeface="DM Sans Italics"/>
              <a:ea typeface="DM Sans Italics"/>
              <a:cs typeface="DM Sans Italics"/>
              <a:sym typeface="DM Sans Italics"/>
            </a:endParaRPr>
          </a:p>
        </p:txBody>
      </p:sp>
      <p:sp>
        <p:nvSpPr>
          <p:cNvPr id="4" name="Freeform 4"/>
          <p:cNvSpPr/>
          <p:nvPr/>
        </p:nvSpPr>
        <p:spPr>
          <a:xfrm rot="1354953">
            <a:off x="951647" y="5685733"/>
            <a:ext cx="1069315" cy="483017"/>
          </a:xfrm>
          <a:custGeom>
            <a:avLst/>
            <a:gdLst/>
            <a:ahLst/>
            <a:cxnLst/>
            <a:rect l="l" t="t" r="r" b="b"/>
            <a:pathLst>
              <a:path w="1069315" h="483017">
                <a:moveTo>
                  <a:pt x="0" y="0"/>
                </a:moveTo>
                <a:lnTo>
                  <a:pt x="1069315" y="0"/>
                </a:lnTo>
                <a:lnTo>
                  <a:pt x="1069315" y="483017"/>
                </a:lnTo>
                <a:lnTo>
                  <a:pt x="0" y="4830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
        <p:nvSpPr>
          <p:cNvPr id="5" name="TextBox 5"/>
          <p:cNvSpPr txBox="1"/>
          <p:nvPr/>
        </p:nvSpPr>
        <p:spPr>
          <a:xfrm>
            <a:off x="899898" y="1814513"/>
            <a:ext cx="7013478" cy="765810"/>
          </a:xfrm>
          <a:prstGeom prst="rect">
            <a:avLst/>
          </a:prstGeom>
        </p:spPr>
        <p:txBody>
          <a:bodyPr lIns="0" tIns="0" rIns="0" bIns="0" rtlCol="0" anchor="t">
            <a:spAutoFit/>
          </a:bodyPr>
          <a:lstStyle/>
          <a:p>
            <a:pPr algn="l">
              <a:lnSpc>
                <a:spcPts val="5670"/>
              </a:lnSpc>
            </a:pPr>
            <a:r>
              <a:rPr lang="en-US" sz="6000">
                <a:solidFill>
                  <a:srgbClr val="EAEAE8"/>
                </a:solidFill>
                <a:latin typeface="DM Sans"/>
                <a:ea typeface="DM Sans"/>
                <a:cs typeface="DM Sans"/>
                <a:sym typeface="DM Sans"/>
              </a:rPr>
              <a:t>Dossier thématique</a:t>
            </a:r>
          </a:p>
        </p:txBody>
      </p:sp>
      <p:sp>
        <p:nvSpPr>
          <p:cNvPr id="6" name="TextBox 6"/>
          <p:cNvSpPr txBox="1"/>
          <p:nvPr/>
        </p:nvSpPr>
        <p:spPr>
          <a:xfrm>
            <a:off x="899898" y="3161348"/>
            <a:ext cx="3801914" cy="491490"/>
          </a:xfrm>
          <a:prstGeom prst="rect">
            <a:avLst/>
          </a:prstGeom>
        </p:spPr>
        <p:txBody>
          <a:bodyPr lIns="0" tIns="0" rIns="0" bIns="0" rtlCol="0" anchor="t">
            <a:spAutoFit/>
          </a:bodyPr>
          <a:lstStyle/>
          <a:p>
            <a:pPr algn="l">
              <a:lnSpc>
                <a:spcPts val="3780"/>
              </a:lnSpc>
            </a:pPr>
            <a:r>
              <a:rPr lang="en-US" sz="3500" b="1">
                <a:solidFill>
                  <a:srgbClr val="EAEAE8"/>
                </a:solidFill>
                <a:latin typeface="DM Sans Bold"/>
                <a:ea typeface="DM Sans Bold"/>
                <a:cs typeface="DM Sans Bold"/>
                <a:sym typeface="DM Sans Bold"/>
              </a:rPr>
              <a:t>Hiver 2023</a:t>
            </a:r>
          </a:p>
        </p:txBody>
      </p:sp>
      <p:sp>
        <p:nvSpPr>
          <p:cNvPr id="7" name="TextBox 7"/>
          <p:cNvSpPr txBox="1"/>
          <p:nvPr/>
        </p:nvSpPr>
        <p:spPr>
          <a:xfrm>
            <a:off x="1945391" y="6366113"/>
            <a:ext cx="6425697" cy="1695449"/>
          </a:xfrm>
          <a:prstGeom prst="rect">
            <a:avLst/>
          </a:prstGeom>
        </p:spPr>
        <p:txBody>
          <a:bodyPr lIns="0" tIns="0" rIns="0" bIns="0" rtlCol="0" anchor="t">
            <a:spAutoFit/>
          </a:bodyPr>
          <a:lstStyle/>
          <a:p>
            <a:pPr marL="647703" lvl="1" indent="-323852" algn="l">
              <a:lnSpc>
                <a:spcPts val="4500"/>
              </a:lnSpc>
              <a:buFont typeface="Arial"/>
              <a:buChar char="•"/>
            </a:pPr>
            <a:r>
              <a:rPr lang="en-US" sz="3000">
                <a:solidFill>
                  <a:srgbClr val="EAEAE8"/>
                </a:solidFill>
                <a:latin typeface="DM Sans"/>
                <a:ea typeface="DM Sans"/>
                <a:cs typeface="DM Sans"/>
                <a:sym typeface="DM Sans"/>
              </a:rPr>
              <a:t>Favoriser un climat inclusif</a:t>
            </a:r>
          </a:p>
          <a:p>
            <a:pPr marL="647703" lvl="1" indent="-323852" algn="l">
              <a:lnSpc>
                <a:spcPts val="4500"/>
              </a:lnSpc>
              <a:buFont typeface="Arial"/>
              <a:buChar char="•"/>
            </a:pPr>
            <a:r>
              <a:rPr lang="en-US" sz="3000">
                <a:solidFill>
                  <a:srgbClr val="EAEAE8"/>
                </a:solidFill>
                <a:latin typeface="DM Sans"/>
                <a:ea typeface="DM Sans"/>
                <a:cs typeface="DM Sans"/>
                <a:sym typeface="DM Sans"/>
              </a:rPr>
              <a:t>Promouvoir l’éducation inclusive</a:t>
            </a:r>
          </a:p>
          <a:p>
            <a:pPr marL="647703" lvl="1" indent="-323852" algn="l">
              <a:lnSpc>
                <a:spcPts val="4500"/>
              </a:lnSpc>
              <a:buFont typeface="Arial"/>
              <a:buChar char="•"/>
            </a:pPr>
            <a:r>
              <a:rPr lang="en-US" sz="3000">
                <a:solidFill>
                  <a:srgbClr val="EAEAE8"/>
                </a:solidFill>
                <a:latin typeface="DM Sans"/>
                <a:ea typeface="DM Sans"/>
                <a:cs typeface="DM Sans"/>
                <a:sym typeface="DM Sans"/>
              </a:rPr>
              <a:t>Reconnaître sa responsabilité </a:t>
            </a:r>
          </a:p>
        </p:txBody>
      </p:sp>
      <p:sp>
        <p:nvSpPr>
          <p:cNvPr id="8" name="TextBox 8"/>
          <p:cNvSpPr txBox="1"/>
          <p:nvPr/>
        </p:nvSpPr>
        <p:spPr>
          <a:xfrm>
            <a:off x="2309244" y="5870507"/>
            <a:ext cx="3801914" cy="426720"/>
          </a:xfrm>
          <a:prstGeom prst="rect">
            <a:avLst/>
          </a:prstGeom>
        </p:spPr>
        <p:txBody>
          <a:bodyPr lIns="0" tIns="0" rIns="0" bIns="0" rtlCol="0" anchor="t">
            <a:spAutoFit/>
          </a:bodyPr>
          <a:lstStyle/>
          <a:p>
            <a:pPr algn="l">
              <a:lnSpc>
                <a:spcPts val="3240"/>
              </a:lnSpc>
            </a:pPr>
            <a:r>
              <a:rPr lang="en-US" sz="3000" b="1">
                <a:solidFill>
                  <a:srgbClr val="EAEAE8"/>
                </a:solidFill>
                <a:latin typeface="DM Sans Bold"/>
                <a:ea typeface="DM Sans Bold"/>
                <a:cs typeface="DM Sans Bold"/>
                <a:sym typeface="DM Sans Bold"/>
              </a:rPr>
              <a:t>Enjeux traités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B3A"/>
        </a:solidFill>
        <a:effectLst/>
      </p:bgPr>
    </p:bg>
    <p:spTree>
      <p:nvGrpSpPr>
        <p:cNvPr id="1" name=""/>
        <p:cNvGrpSpPr/>
        <p:nvPr/>
      </p:nvGrpSpPr>
      <p:grpSpPr>
        <a:xfrm>
          <a:off x="0" y="0"/>
          <a:ext cx="0" cy="0"/>
          <a:chOff x="0" y="0"/>
          <a:chExt cx="0" cy="0"/>
        </a:xfrm>
      </p:grpSpPr>
      <p:sp>
        <p:nvSpPr>
          <p:cNvPr id="2" name="Freeform 2"/>
          <p:cNvSpPr/>
          <p:nvPr/>
        </p:nvSpPr>
        <p:spPr>
          <a:xfrm>
            <a:off x="0" y="0"/>
            <a:ext cx="14126360" cy="11689563"/>
          </a:xfrm>
          <a:custGeom>
            <a:avLst/>
            <a:gdLst/>
            <a:ahLst/>
            <a:cxnLst/>
            <a:rect l="l" t="t" r="r" b="b"/>
            <a:pathLst>
              <a:path w="14126360" h="11689563">
                <a:moveTo>
                  <a:pt x="0" y="0"/>
                </a:moveTo>
                <a:lnTo>
                  <a:pt x="14126360" y="0"/>
                </a:lnTo>
                <a:lnTo>
                  <a:pt x="14126360" y="11689563"/>
                </a:lnTo>
                <a:lnTo>
                  <a:pt x="0" y="11689563"/>
                </a:lnTo>
                <a:lnTo>
                  <a:pt x="0" y="0"/>
                </a:lnTo>
                <a:close/>
              </a:path>
            </a:pathLst>
          </a:custGeom>
          <a:blipFill>
            <a:blip r:embed="rId3"/>
            <a:stretch>
              <a:fillRect/>
            </a:stretch>
          </a:blipFill>
        </p:spPr>
        <p:txBody>
          <a:bodyPr/>
          <a:lstStyle/>
          <a:p>
            <a:endParaRPr lang="fr-CA"/>
          </a:p>
        </p:txBody>
      </p:sp>
      <p:grpSp>
        <p:nvGrpSpPr>
          <p:cNvPr id="3" name="Group 3"/>
          <p:cNvGrpSpPr/>
          <p:nvPr/>
        </p:nvGrpSpPr>
        <p:grpSpPr>
          <a:xfrm>
            <a:off x="13016057" y="-1752676"/>
            <a:ext cx="6552509" cy="13922569"/>
            <a:chOff x="0" y="0"/>
            <a:chExt cx="812800" cy="1727012"/>
          </a:xfrm>
        </p:grpSpPr>
        <p:sp>
          <p:nvSpPr>
            <p:cNvPr id="4" name="Freeform 4"/>
            <p:cNvSpPr/>
            <p:nvPr/>
          </p:nvSpPr>
          <p:spPr>
            <a:xfrm>
              <a:off x="0" y="0"/>
              <a:ext cx="812800" cy="1727012"/>
            </a:xfrm>
            <a:custGeom>
              <a:avLst/>
              <a:gdLst/>
              <a:ahLst/>
              <a:cxnLst/>
              <a:rect l="l" t="t" r="r" b="b"/>
              <a:pathLst>
                <a:path w="812800" h="1727012">
                  <a:moveTo>
                    <a:pt x="406400" y="0"/>
                  </a:moveTo>
                  <a:cubicBezTo>
                    <a:pt x="181951" y="0"/>
                    <a:pt x="0" y="386605"/>
                    <a:pt x="0" y="863506"/>
                  </a:cubicBezTo>
                  <a:cubicBezTo>
                    <a:pt x="0" y="1340408"/>
                    <a:pt x="181951" y="1727012"/>
                    <a:pt x="406400" y="1727012"/>
                  </a:cubicBezTo>
                  <a:cubicBezTo>
                    <a:pt x="630849" y="1727012"/>
                    <a:pt x="812800" y="1340408"/>
                    <a:pt x="812800" y="863506"/>
                  </a:cubicBezTo>
                  <a:cubicBezTo>
                    <a:pt x="812800" y="386605"/>
                    <a:pt x="630849" y="0"/>
                    <a:pt x="406400" y="0"/>
                  </a:cubicBezTo>
                  <a:close/>
                </a:path>
              </a:pathLst>
            </a:custGeom>
            <a:solidFill>
              <a:srgbClr val="9EE7C7"/>
            </a:solidFill>
          </p:spPr>
          <p:txBody>
            <a:bodyPr/>
            <a:lstStyle/>
            <a:p>
              <a:endParaRPr lang="fr-CA"/>
            </a:p>
          </p:txBody>
        </p:sp>
        <p:sp>
          <p:nvSpPr>
            <p:cNvPr id="5" name="TextBox 5"/>
            <p:cNvSpPr txBox="1"/>
            <p:nvPr/>
          </p:nvSpPr>
          <p:spPr>
            <a:xfrm>
              <a:off x="76200" y="85707"/>
              <a:ext cx="660400" cy="1479398"/>
            </a:xfrm>
            <a:prstGeom prst="rect">
              <a:avLst/>
            </a:prstGeom>
          </p:spPr>
          <p:txBody>
            <a:bodyPr lIns="50800" tIns="50800" rIns="50800" bIns="50800" rtlCol="0" anchor="ctr"/>
            <a:lstStyle/>
            <a:p>
              <a:pPr algn="ctr">
                <a:lnSpc>
                  <a:spcPts val="2417"/>
                </a:lnSpc>
              </a:pPr>
              <a:endParaRPr/>
            </a:p>
          </p:txBody>
        </p:sp>
      </p:grpSp>
      <p:sp>
        <p:nvSpPr>
          <p:cNvPr id="6" name="TextBox 6"/>
          <p:cNvSpPr txBox="1"/>
          <p:nvPr/>
        </p:nvSpPr>
        <p:spPr>
          <a:xfrm>
            <a:off x="16292311" y="9394385"/>
            <a:ext cx="1401068" cy="306705"/>
          </a:xfrm>
          <a:prstGeom prst="rect">
            <a:avLst/>
          </a:prstGeom>
        </p:spPr>
        <p:txBody>
          <a:bodyPr lIns="0" tIns="0" rIns="0" bIns="0" rtlCol="0" anchor="t">
            <a:spAutoFit/>
          </a:bodyPr>
          <a:lstStyle/>
          <a:p>
            <a:pPr algn="ctr">
              <a:lnSpc>
                <a:spcPts val="2519"/>
              </a:lnSpc>
            </a:pPr>
            <a:r>
              <a:rPr lang="en-US" sz="1799">
                <a:solidFill>
                  <a:srgbClr val="1B1B3A"/>
                </a:solidFill>
                <a:latin typeface="DM Sans"/>
                <a:ea typeface="DM Sans"/>
                <a:cs typeface="DM Sans"/>
                <a:sym typeface="DM Sans"/>
              </a:rPr>
              <a:t>(ORES, 2023)</a:t>
            </a:r>
          </a:p>
        </p:txBody>
      </p:sp>
      <p:sp>
        <p:nvSpPr>
          <p:cNvPr id="7" name="TextBox 7"/>
          <p:cNvSpPr txBox="1"/>
          <p:nvPr/>
        </p:nvSpPr>
        <p:spPr>
          <a:xfrm>
            <a:off x="14720389" y="4840605"/>
            <a:ext cx="1571923" cy="539115"/>
          </a:xfrm>
          <a:prstGeom prst="rect">
            <a:avLst/>
          </a:prstGeom>
        </p:spPr>
        <p:txBody>
          <a:bodyPr lIns="0" tIns="0" rIns="0" bIns="0" rtlCol="0" anchor="t">
            <a:spAutoFit/>
          </a:bodyPr>
          <a:lstStyle/>
          <a:p>
            <a:pPr marL="0" lvl="0" indent="0" algn="ctr">
              <a:lnSpc>
                <a:spcPts val="4409"/>
              </a:lnSpc>
              <a:spcBef>
                <a:spcPct val="0"/>
              </a:spcBef>
            </a:pPr>
            <a:r>
              <a:rPr lang="en-US" sz="3150">
                <a:solidFill>
                  <a:srgbClr val="1B1B3A"/>
                </a:solidFill>
                <a:latin typeface="DM Sans"/>
                <a:ea typeface="DM Sans"/>
                <a:cs typeface="DM Sans"/>
                <a:sym typeface="DM Sans"/>
              </a:rPr>
              <a:t>Réussite</a:t>
            </a:r>
          </a:p>
        </p:txBody>
      </p:sp>
      <p:sp>
        <p:nvSpPr>
          <p:cNvPr id="8" name="Freeform 8"/>
          <p:cNvSpPr/>
          <p:nvPr/>
        </p:nvSpPr>
        <p:spPr>
          <a:xfrm rot="1354953">
            <a:off x="13371017" y="4901992"/>
            <a:ext cx="1069315" cy="483017"/>
          </a:xfrm>
          <a:custGeom>
            <a:avLst/>
            <a:gdLst/>
            <a:ahLst/>
            <a:cxnLst/>
            <a:rect l="l" t="t" r="r" b="b"/>
            <a:pathLst>
              <a:path w="1069315" h="483017">
                <a:moveTo>
                  <a:pt x="0" y="0"/>
                </a:moveTo>
                <a:lnTo>
                  <a:pt x="1069314" y="0"/>
                </a:lnTo>
                <a:lnTo>
                  <a:pt x="1069314" y="483016"/>
                </a:lnTo>
                <a:lnTo>
                  <a:pt x="0" y="483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198908" y="4720742"/>
            <a:ext cx="9915690" cy="843915"/>
          </a:xfrm>
          <a:prstGeom prst="rect">
            <a:avLst/>
          </a:prstGeom>
        </p:spPr>
        <p:txBody>
          <a:bodyPr lIns="0" tIns="0" rIns="0" bIns="0" rtlCol="0" anchor="t">
            <a:spAutoFit/>
          </a:bodyPr>
          <a:lstStyle/>
          <a:p>
            <a:pPr>
              <a:lnSpc>
                <a:spcPts val="6480"/>
              </a:lnSpc>
            </a:pPr>
            <a:r>
              <a:rPr lang="en-US" sz="6000" b="1" dirty="0">
                <a:solidFill>
                  <a:srgbClr val="1B1B3A"/>
                </a:solidFill>
                <a:latin typeface="DM Sans Bold"/>
                <a:ea typeface="DM Sans Bold"/>
                <a:cs typeface="DM Sans Bold"/>
                <a:sym typeface="DM Sans Bold"/>
              </a:rPr>
              <a:t>La </a:t>
            </a:r>
            <a:r>
              <a:rPr lang="en-US" sz="6000" b="1" dirty="0" err="1">
                <a:solidFill>
                  <a:srgbClr val="1B1B3A"/>
                </a:solidFill>
                <a:latin typeface="DM Sans Bold"/>
                <a:ea typeface="DM Sans Bold"/>
                <a:cs typeface="DM Sans Bold"/>
                <a:sym typeface="DM Sans Bold"/>
              </a:rPr>
              <a:t>diversité</a:t>
            </a:r>
            <a:r>
              <a:rPr lang="en-US" sz="6000" dirty="0">
                <a:solidFill>
                  <a:srgbClr val="1B1B3A"/>
                </a:solidFill>
                <a:latin typeface="DM Sans"/>
                <a:ea typeface="DM Sans"/>
                <a:cs typeface="DM Sans"/>
                <a:sym typeface="DM Sans"/>
              </a:rPr>
              <a:t> : qui </a:t>
            </a:r>
            <a:r>
              <a:rPr lang="en-US" sz="6000" dirty="0" err="1">
                <a:solidFill>
                  <a:srgbClr val="1B1B3A"/>
                </a:solidFill>
                <a:latin typeface="DM Sans"/>
                <a:ea typeface="DM Sans"/>
                <a:cs typeface="DM Sans"/>
                <a:sym typeface="DM Sans"/>
              </a:rPr>
              <a:t>est</a:t>
            </a:r>
            <a:r>
              <a:rPr lang="en-US" sz="6000" dirty="0">
                <a:solidFill>
                  <a:srgbClr val="1B1B3A"/>
                </a:solidFill>
                <a:latin typeface="DM Sans"/>
                <a:ea typeface="DM Sans"/>
                <a:cs typeface="DM Sans"/>
                <a:sym typeface="DM Sans"/>
              </a:rPr>
              <a:t> </a:t>
            </a:r>
            <a:r>
              <a:rPr lang="en-US" sz="6000" dirty="0" err="1">
                <a:solidFill>
                  <a:srgbClr val="1B1B3A"/>
                </a:solidFill>
                <a:latin typeface="DM Sans"/>
                <a:ea typeface="DM Sans"/>
                <a:cs typeface="DM Sans"/>
                <a:sym typeface="DM Sans"/>
              </a:rPr>
              <a:t>là</a:t>
            </a:r>
            <a:r>
              <a:rPr lang="en-US" sz="6000" dirty="0">
                <a:solidFill>
                  <a:srgbClr val="1B1B3A"/>
                </a:solidFill>
                <a:latin typeface="DM Sans"/>
                <a:ea typeface="DM Sans"/>
                <a:cs typeface="DM Sans"/>
                <a:sym typeface="DM Sans"/>
              </a:rPr>
              <a:t> ?</a:t>
            </a:r>
          </a:p>
        </p:txBody>
      </p:sp>
      <p:sp>
        <p:nvSpPr>
          <p:cNvPr id="6" name="Freeform 6"/>
          <p:cNvSpPr/>
          <p:nvPr/>
        </p:nvSpPr>
        <p:spPr>
          <a:xfrm>
            <a:off x="15693713" y="257648"/>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73273"/>
            <a:ext cx="16230600" cy="6674834"/>
          </a:xfrm>
          <a:custGeom>
            <a:avLst/>
            <a:gdLst/>
            <a:ahLst/>
            <a:cxnLst/>
            <a:rect l="l" t="t" r="r" b="b"/>
            <a:pathLst>
              <a:path w="16230600" h="6674834">
                <a:moveTo>
                  <a:pt x="0" y="0"/>
                </a:moveTo>
                <a:lnTo>
                  <a:pt x="16230600" y="0"/>
                </a:lnTo>
                <a:lnTo>
                  <a:pt x="16230600" y="6674835"/>
                </a:lnTo>
                <a:lnTo>
                  <a:pt x="0" y="6674835"/>
                </a:lnTo>
                <a:lnTo>
                  <a:pt x="0" y="0"/>
                </a:lnTo>
                <a:close/>
              </a:path>
            </a:pathLst>
          </a:custGeom>
          <a:blipFill>
            <a:blip r:embed="rId3"/>
            <a:stretch>
              <a:fillRect/>
            </a:stretch>
          </a:blipFill>
        </p:spPr>
        <p:txBody>
          <a:bodyPr/>
          <a:lstStyle/>
          <a:p>
            <a:endParaRPr lang="fr-CA"/>
          </a:p>
        </p:txBody>
      </p:sp>
      <p:sp>
        <p:nvSpPr>
          <p:cNvPr id="3" name="Freeform 3"/>
          <p:cNvSpPr/>
          <p:nvPr/>
        </p:nvSpPr>
        <p:spPr>
          <a:xfrm>
            <a:off x="1028700" y="8908793"/>
            <a:ext cx="4766146" cy="1228199"/>
          </a:xfrm>
          <a:custGeom>
            <a:avLst/>
            <a:gdLst/>
            <a:ahLst/>
            <a:cxnLst/>
            <a:rect l="l" t="t" r="r" b="b"/>
            <a:pathLst>
              <a:path w="4766146" h="1228199">
                <a:moveTo>
                  <a:pt x="0" y="0"/>
                </a:moveTo>
                <a:lnTo>
                  <a:pt x="4766146" y="0"/>
                </a:lnTo>
                <a:lnTo>
                  <a:pt x="4766146" y="1228199"/>
                </a:lnTo>
                <a:lnTo>
                  <a:pt x="0" y="1228199"/>
                </a:lnTo>
                <a:lnTo>
                  <a:pt x="0" y="0"/>
                </a:lnTo>
                <a:close/>
              </a:path>
            </a:pathLst>
          </a:custGeom>
          <a:blipFill>
            <a:blip r:embed="rId4"/>
            <a:stretch>
              <a:fillRect/>
            </a:stretch>
          </a:blipFill>
        </p:spPr>
        <p:txBody>
          <a:bodyPr/>
          <a:lstStyle/>
          <a:p>
            <a:endParaRPr lang="fr-CA"/>
          </a:p>
        </p:txBody>
      </p:sp>
      <p:sp>
        <p:nvSpPr>
          <p:cNvPr id="4" name="TextBox 4"/>
          <p:cNvSpPr txBox="1"/>
          <p:nvPr/>
        </p:nvSpPr>
        <p:spPr>
          <a:xfrm>
            <a:off x="1028700" y="989818"/>
            <a:ext cx="9915690" cy="843915"/>
          </a:xfrm>
          <a:prstGeom prst="rect">
            <a:avLst/>
          </a:prstGeom>
        </p:spPr>
        <p:txBody>
          <a:bodyPr lIns="0" tIns="0" rIns="0" bIns="0" rtlCol="0" anchor="t">
            <a:spAutoFit/>
          </a:bodyPr>
          <a:lstStyle/>
          <a:p>
            <a:pPr>
              <a:lnSpc>
                <a:spcPts val="6480"/>
              </a:lnSpc>
            </a:pPr>
            <a:r>
              <a:rPr lang="en-US" sz="6000" b="1" dirty="0">
                <a:solidFill>
                  <a:srgbClr val="1B1B3A"/>
                </a:solidFill>
                <a:latin typeface="DM Sans Bold"/>
                <a:ea typeface="DM Sans Bold"/>
                <a:cs typeface="DM Sans Bold"/>
                <a:sym typeface="DM Sans Bold"/>
              </a:rPr>
              <a:t>La </a:t>
            </a:r>
            <a:r>
              <a:rPr lang="en-US" sz="6000" b="1" dirty="0" err="1">
                <a:solidFill>
                  <a:srgbClr val="1B1B3A"/>
                </a:solidFill>
                <a:latin typeface="DM Sans Bold"/>
                <a:ea typeface="DM Sans Bold"/>
                <a:cs typeface="DM Sans Bold"/>
                <a:sym typeface="DM Sans Bold"/>
              </a:rPr>
              <a:t>diversité</a:t>
            </a:r>
            <a:r>
              <a:rPr lang="en-US" sz="6000" dirty="0">
                <a:solidFill>
                  <a:srgbClr val="1B1B3A"/>
                </a:solidFill>
                <a:latin typeface="DM Sans"/>
                <a:ea typeface="DM Sans"/>
                <a:cs typeface="DM Sans"/>
                <a:sym typeface="DM Sans"/>
              </a:rPr>
              <a:t> : qui </a:t>
            </a:r>
            <a:r>
              <a:rPr lang="en-US" sz="6000" dirty="0" err="1">
                <a:solidFill>
                  <a:srgbClr val="1B1B3A"/>
                </a:solidFill>
                <a:latin typeface="DM Sans"/>
                <a:ea typeface="DM Sans"/>
                <a:cs typeface="DM Sans"/>
                <a:sym typeface="DM Sans"/>
              </a:rPr>
              <a:t>est</a:t>
            </a:r>
            <a:r>
              <a:rPr lang="en-US" sz="6000" dirty="0">
                <a:solidFill>
                  <a:srgbClr val="1B1B3A"/>
                </a:solidFill>
                <a:latin typeface="DM Sans"/>
                <a:ea typeface="DM Sans"/>
                <a:cs typeface="DM Sans"/>
                <a:sym typeface="DM Sans"/>
              </a:rPr>
              <a:t> </a:t>
            </a:r>
            <a:r>
              <a:rPr lang="en-US" sz="6000" dirty="0" err="1">
                <a:solidFill>
                  <a:srgbClr val="1B1B3A"/>
                </a:solidFill>
                <a:latin typeface="DM Sans"/>
                <a:ea typeface="DM Sans"/>
                <a:cs typeface="DM Sans"/>
                <a:sym typeface="DM Sans"/>
              </a:rPr>
              <a:t>là</a:t>
            </a:r>
            <a:r>
              <a:rPr lang="en-US" sz="6000" dirty="0">
                <a:solidFill>
                  <a:srgbClr val="1B1B3A"/>
                </a:solidFill>
                <a:latin typeface="DM Sans"/>
                <a:ea typeface="DM Sans"/>
                <a:cs typeface="DM Sans"/>
                <a:sym typeface="DM Sans"/>
              </a:rPr>
              <a:t> ?</a:t>
            </a:r>
          </a:p>
        </p:txBody>
      </p:sp>
      <p:sp>
        <p:nvSpPr>
          <p:cNvPr id="5" name="TextBox 5"/>
          <p:cNvSpPr txBox="1"/>
          <p:nvPr/>
        </p:nvSpPr>
        <p:spPr>
          <a:xfrm>
            <a:off x="15276165" y="8951595"/>
            <a:ext cx="1983135" cy="306705"/>
          </a:xfrm>
          <a:prstGeom prst="rect">
            <a:avLst/>
          </a:prstGeom>
        </p:spPr>
        <p:txBody>
          <a:bodyPr lIns="0" tIns="0" rIns="0" bIns="0" rtlCol="0" anchor="t">
            <a:spAutoFit/>
          </a:bodyPr>
          <a:lstStyle/>
          <a:p>
            <a:pPr algn="ctr">
              <a:lnSpc>
                <a:spcPts val="2520"/>
              </a:lnSpc>
            </a:pPr>
            <a:r>
              <a:rPr lang="en-US" sz="1800">
                <a:solidFill>
                  <a:srgbClr val="1B1B3A"/>
                </a:solidFill>
                <a:latin typeface="DM Sans"/>
                <a:ea typeface="DM Sans"/>
                <a:cs typeface="DM Sans"/>
                <a:sym typeface="DM Sans"/>
              </a:rPr>
              <a:t>(Doutreloux, 2023)</a:t>
            </a:r>
          </a:p>
        </p:txBody>
      </p:sp>
      <p:sp>
        <p:nvSpPr>
          <p:cNvPr id="6" name="Freeform 6"/>
          <p:cNvSpPr/>
          <p:nvPr/>
        </p:nvSpPr>
        <p:spPr>
          <a:xfrm>
            <a:off x="15693713" y="257648"/>
            <a:ext cx="1565587" cy="1542103"/>
          </a:xfrm>
          <a:custGeom>
            <a:avLst/>
            <a:gdLst/>
            <a:ahLst/>
            <a:cxnLst/>
            <a:rect l="l" t="t" r="r" b="b"/>
            <a:pathLst>
              <a:path w="1565587" h="1542103">
                <a:moveTo>
                  <a:pt x="0" y="0"/>
                </a:moveTo>
                <a:lnTo>
                  <a:pt x="1565587" y="0"/>
                </a:lnTo>
                <a:lnTo>
                  <a:pt x="1565587" y="1542104"/>
                </a:lnTo>
                <a:lnTo>
                  <a:pt x="0" y="15421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CA"/>
          </a:p>
        </p:txBody>
      </p:sp>
    </p:spTree>
    <p:extLst>
      <p:ext uri="{BB962C8B-B14F-4D97-AF65-F5344CB8AC3E}">
        <p14:creationId xmlns:p14="http://schemas.microsoft.com/office/powerpoint/2010/main" val="278829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22769" y="2796074"/>
            <a:ext cx="855458" cy="949191"/>
          </a:xfrm>
          <a:custGeom>
            <a:avLst/>
            <a:gdLst/>
            <a:ahLst/>
            <a:cxnLst/>
            <a:rect l="l" t="t" r="r" b="b"/>
            <a:pathLst>
              <a:path w="855458" h="949191">
                <a:moveTo>
                  <a:pt x="0" y="0"/>
                </a:moveTo>
                <a:lnTo>
                  <a:pt x="855458" y="0"/>
                </a:lnTo>
                <a:lnTo>
                  <a:pt x="855458" y="949191"/>
                </a:lnTo>
                <a:lnTo>
                  <a:pt x="0" y="9491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CA"/>
          </a:p>
        </p:txBody>
      </p:sp>
      <p:sp>
        <p:nvSpPr>
          <p:cNvPr id="3" name="Freeform 3"/>
          <p:cNvSpPr/>
          <p:nvPr/>
        </p:nvSpPr>
        <p:spPr>
          <a:xfrm>
            <a:off x="10015937" y="1028700"/>
            <a:ext cx="7243363" cy="8229600"/>
          </a:xfrm>
          <a:custGeom>
            <a:avLst/>
            <a:gdLst/>
            <a:ahLst/>
            <a:cxnLst/>
            <a:rect l="l" t="t" r="r" b="b"/>
            <a:pathLst>
              <a:path w="7243363" h="8229600">
                <a:moveTo>
                  <a:pt x="0" y="0"/>
                </a:moveTo>
                <a:lnTo>
                  <a:pt x="7243363" y="0"/>
                </a:lnTo>
                <a:lnTo>
                  <a:pt x="7243363" y="8229600"/>
                </a:lnTo>
                <a:lnTo>
                  <a:pt x="0" y="8229600"/>
                </a:lnTo>
                <a:lnTo>
                  <a:pt x="0" y="0"/>
                </a:lnTo>
                <a:close/>
              </a:path>
            </a:pathLst>
          </a:custGeom>
          <a:blipFill>
            <a:blip r:embed="rId5"/>
            <a:stretch>
              <a:fillRect/>
            </a:stretch>
          </a:blipFill>
        </p:spPr>
        <p:txBody>
          <a:bodyPr/>
          <a:lstStyle/>
          <a:p>
            <a:endParaRPr lang="fr-CA"/>
          </a:p>
        </p:txBody>
      </p:sp>
      <p:sp>
        <p:nvSpPr>
          <p:cNvPr id="4" name="Freeform 4"/>
          <p:cNvSpPr/>
          <p:nvPr/>
        </p:nvSpPr>
        <p:spPr>
          <a:xfrm>
            <a:off x="6956111" y="2403205"/>
            <a:ext cx="2542804" cy="2542804"/>
          </a:xfrm>
          <a:custGeom>
            <a:avLst/>
            <a:gdLst/>
            <a:ahLst/>
            <a:cxnLst/>
            <a:rect l="l" t="t" r="r" b="b"/>
            <a:pathLst>
              <a:path w="2542804" h="2542804">
                <a:moveTo>
                  <a:pt x="0" y="0"/>
                </a:moveTo>
                <a:lnTo>
                  <a:pt x="2542804" y="0"/>
                </a:lnTo>
                <a:lnTo>
                  <a:pt x="2542804" y="2542804"/>
                </a:lnTo>
                <a:lnTo>
                  <a:pt x="0" y="2542804"/>
                </a:lnTo>
                <a:lnTo>
                  <a:pt x="0" y="0"/>
                </a:lnTo>
                <a:close/>
              </a:path>
            </a:pathLst>
          </a:custGeom>
          <a:blipFill>
            <a:blip r:embed="rId6"/>
            <a:stretch>
              <a:fillRect/>
            </a:stretch>
          </a:blipFill>
        </p:spPr>
        <p:txBody>
          <a:bodyPr/>
          <a:lstStyle/>
          <a:p>
            <a:endParaRPr lang="fr-CA"/>
          </a:p>
        </p:txBody>
      </p:sp>
      <p:sp>
        <p:nvSpPr>
          <p:cNvPr id="5" name="TextBox 5"/>
          <p:cNvSpPr txBox="1"/>
          <p:nvPr/>
        </p:nvSpPr>
        <p:spPr>
          <a:xfrm>
            <a:off x="1456429" y="5121046"/>
            <a:ext cx="7589599" cy="3453130"/>
          </a:xfrm>
          <a:prstGeom prst="rect">
            <a:avLst/>
          </a:prstGeom>
        </p:spPr>
        <p:txBody>
          <a:bodyPr lIns="0" tIns="0" rIns="0" bIns="0" rtlCol="0" anchor="t">
            <a:spAutoFit/>
          </a:bodyPr>
          <a:lstStyle/>
          <a:p>
            <a:pPr algn="l">
              <a:lnSpc>
                <a:spcPts val="3919"/>
              </a:lnSpc>
            </a:pPr>
            <a:r>
              <a:rPr lang="en-US" sz="2799">
                <a:solidFill>
                  <a:srgbClr val="1B1B3A"/>
                </a:solidFill>
                <a:latin typeface="DM Sans"/>
                <a:ea typeface="DM Sans"/>
                <a:cs typeface="DM Sans"/>
                <a:sym typeface="DM Sans"/>
              </a:rPr>
              <a:t>La création de cet outil d’autoformation s’inscrit directement dans le mandat de l’équipe EDI qui vise à « amplifier les voix des personnes issues de groupes marginalisés du Collège et à proposer des actions formatrices concrètes en outillant la communauté et en respectant les rythmes de chacun ». </a:t>
            </a:r>
          </a:p>
        </p:txBody>
      </p:sp>
      <p:sp>
        <p:nvSpPr>
          <p:cNvPr id="6" name="TextBox 6"/>
          <p:cNvSpPr txBox="1"/>
          <p:nvPr/>
        </p:nvSpPr>
        <p:spPr>
          <a:xfrm>
            <a:off x="1028700" y="989818"/>
            <a:ext cx="9915690" cy="84391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Un exemple inspirant</a:t>
            </a:r>
          </a:p>
        </p:txBody>
      </p:sp>
      <p:sp>
        <p:nvSpPr>
          <p:cNvPr id="7" name="TextBox 7"/>
          <p:cNvSpPr txBox="1"/>
          <p:nvPr/>
        </p:nvSpPr>
        <p:spPr>
          <a:xfrm>
            <a:off x="1456429" y="2794097"/>
            <a:ext cx="5482524" cy="1667123"/>
          </a:xfrm>
          <a:prstGeom prst="rect">
            <a:avLst/>
          </a:prstGeom>
        </p:spPr>
        <p:txBody>
          <a:bodyPr wrap="square" lIns="0" tIns="0" rIns="0" bIns="0" rtlCol="0" anchor="t">
            <a:spAutoFit/>
          </a:bodyPr>
          <a:lstStyle/>
          <a:p>
            <a:pPr>
              <a:lnSpc>
                <a:spcPts val="4409"/>
              </a:lnSpc>
            </a:pPr>
            <a:r>
              <a:rPr lang="en-US" sz="3150">
                <a:solidFill>
                  <a:srgbClr val="1B1B3A"/>
                </a:solidFill>
                <a:latin typeface="DM Sans"/>
                <a:ea typeface="DM Sans"/>
                <a:cs typeface="DM Sans"/>
                <a:sym typeface="DM Sans"/>
              </a:rPr>
              <a:t>Pratique </a:t>
            </a:r>
            <a:r>
              <a:rPr lang="en-US" sz="3150" err="1">
                <a:solidFill>
                  <a:srgbClr val="1B1B3A"/>
                </a:solidFill>
                <a:latin typeface="DM Sans"/>
                <a:ea typeface="DM Sans"/>
                <a:cs typeface="DM Sans"/>
                <a:sym typeface="DM Sans"/>
              </a:rPr>
              <a:t>inspirante</a:t>
            </a:r>
            <a:r>
              <a:rPr lang="en-US" sz="3150">
                <a:solidFill>
                  <a:srgbClr val="1B1B3A"/>
                </a:solidFill>
                <a:latin typeface="DM Sans"/>
                <a:ea typeface="DM Sans"/>
                <a:cs typeface="DM Sans"/>
                <a:sym typeface="DM Sans"/>
              </a:rPr>
              <a:t> de </a:t>
            </a:r>
            <a:r>
              <a:rPr lang="en-US" sz="3150" err="1">
                <a:solidFill>
                  <a:srgbClr val="1B1B3A"/>
                </a:solidFill>
                <a:latin typeface="DM Sans"/>
                <a:ea typeface="DM Sans"/>
                <a:cs typeface="DM Sans"/>
                <a:sym typeface="DM Sans"/>
              </a:rPr>
              <a:t>l'ORES</a:t>
            </a:r>
            <a:r>
              <a:rPr lang="en-US" sz="3150">
                <a:solidFill>
                  <a:srgbClr val="1B1B3A"/>
                </a:solidFill>
                <a:latin typeface="DM Sans"/>
                <a:ea typeface="DM Sans"/>
                <a:cs typeface="DM Sans"/>
                <a:sym typeface="DM Sans"/>
              </a:rPr>
              <a:t> sur le </a:t>
            </a:r>
            <a:r>
              <a:rPr lang="en-US" sz="3150" i="1" err="1">
                <a:solidFill>
                  <a:srgbClr val="1B1B3A"/>
                </a:solidFill>
                <a:latin typeface="DM Sans"/>
                <a:ea typeface="DM Sans"/>
                <a:cs typeface="DM Sans"/>
                <a:sym typeface="DM Sans"/>
              </a:rPr>
              <a:t>Portail</a:t>
            </a:r>
            <a:r>
              <a:rPr lang="en-US" sz="3150" i="1">
                <a:solidFill>
                  <a:srgbClr val="1B1B3A"/>
                </a:solidFill>
                <a:latin typeface="DM Sans"/>
                <a:ea typeface="DM Sans"/>
                <a:cs typeface="DM Sans"/>
                <a:sym typeface="DM Sans"/>
              </a:rPr>
              <a:t> (auto)</a:t>
            </a:r>
            <a:r>
              <a:rPr lang="en-US" sz="3150" i="1" err="1">
                <a:solidFill>
                  <a:srgbClr val="1B1B3A"/>
                </a:solidFill>
                <a:latin typeface="DM Sans"/>
                <a:ea typeface="DM Sans"/>
                <a:cs typeface="DM Sans"/>
                <a:sym typeface="DM Sans"/>
              </a:rPr>
              <a:t>éducatif</a:t>
            </a:r>
            <a:r>
              <a:rPr lang="en-US" sz="3150" i="1">
                <a:solidFill>
                  <a:srgbClr val="1B1B3A"/>
                </a:solidFill>
                <a:latin typeface="DM Sans"/>
                <a:ea typeface="DM Sans"/>
                <a:cs typeface="DM Sans"/>
                <a:sym typeface="DM Sans"/>
              </a:rPr>
              <a:t> EDI du collège Ahunstic</a:t>
            </a:r>
          </a:p>
        </p:txBody>
      </p:sp>
      <p:sp>
        <p:nvSpPr>
          <p:cNvPr id="8" name="TextBox 8"/>
          <p:cNvSpPr txBox="1"/>
          <p:nvPr/>
        </p:nvSpPr>
        <p:spPr>
          <a:xfrm>
            <a:off x="1456429" y="9017635"/>
            <a:ext cx="7589599" cy="240665"/>
          </a:xfrm>
          <a:prstGeom prst="rect">
            <a:avLst/>
          </a:prstGeom>
        </p:spPr>
        <p:txBody>
          <a:bodyPr lIns="0" tIns="0" rIns="0" bIns="0" rtlCol="0" anchor="t">
            <a:spAutoFit/>
          </a:bodyPr>
          <a:lstStyle/>
          <a:p>
            <a:pPr algn="r">
              <a:lnSpc>
                <a:spcPts val="1959"/>
              </a:lnSpc>
            </a:pPr>
            <a:r>
              <a:rPr lang="en-US" sz="1399">
                <a:solidFill>
                  <a:srgbClr val="1B1B3A"/>
                </a:solidFill>
                <a:latin typeface="DM Sans"/>
                <a:ea typeface="DM Sans"/>
                <a:cs typeface="DM Sans"/>
                <a:sym typeface="DM Sans"/>
              </a:rPr>
              <a:t>(Dufour et Gauthier, 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558769" y="0"/>
            <a:ext cx="11366851" cy="10287000"/>
          </a:xfrm>
          <a:custGeom>
            <a:avLst/>
            <a:gdLst/>
            <a:ahLst/>
            <a:cxnLst/>
            <a:rect l="l" t="t" r="r" b="b"/>
            <a:pathLst>
              <a:path w="11366851" h="10287000">
                <a:moveTo>
                  <a:pt x="0" y="0"/>
                </a:moveTo>
                <a:lnTo>
                  <a:pt x="11366851" y="0"/>
                </a:lnTo>
                <a:lnTo>
                  <a:pt x="11366851" y="10287000"/>
                </a:lnTo>
                <a:lnTo>
                  <a:pt x="0" y="10287000"/>
                </a:lnTo>
                <a:lnTo>
                  <a:pt x="0" y="0"/>
                </a:lnTo>
                <a:close/>
              </a:path>
            </a:pathLst>
          </a:custGeom>
          <a:blipFill>
            <a:blip r:embed="rId3"/>
            <a:stretch>
              <a:fillRect/>
            </a:stretch>
          </a:blipFill>
        </p:spPr>
        <p:txBody>
          <a:bodyPr/>
          <a:lstStyle/>
          <a:p>
            <a:endParaRPr lang="fr-CA"/>
          </a:p>
        </p:txBody>
      </p:sp>
      <p:grpSp>
        <p:nvGrpSpPr>
          <p:cNvPr id="3" name="Group 3"/>
          <p:cNvGrpSpPr/>
          <p:nvPr/>
        </p:nvGrpSpPr>
        <p:grpSpPr>
          <a:xfrm>
            <a:off x="0" y="0"/>
            <a:ext cx="8252459" cy="3532035"/>
            <a:chOff x="0" y="0"/>
            <a:chExt cx="2173487" cy="930248"/>
          </a:xfrm>
        </p:grpSpPr>
        <p:sp>
          <p:nvSpPr>
            <p:cNvPr id="4" name="Freeform 4"/>
            <p:cNvSpPr/>
            <p:nvPr/>
          </p:nvSpPr>
          <p:spPr>
            <a:xfrm>
              <a:off x="0" y="0"/>
              <a:ext cx="2173487" cy="930248"/>
            </a:xfrm>
            <a:custGeom>
              <a:avLst/>
              <a:gdLst/>
              <a:ahLst/>
              <a:cxnLst/>
              <a:rect l="l" t="t" r="r" b="b"/>
              <a:pathLst>
                <a:path w="2173487" h="930248">
                  <a:moveTo>
                    <a:pt x="0" y="0"/>
                  </a:moveTo>
                  <a:lnTo>
                    <a:pt x="2173487" y="0"/>
                  </a:lnTo>
                  <a:lnTo>
                    <a:pt x="2173487" y="930248"/>
                  </a:lnTo>
                  <a:lnTo>
                    <a:pt x="0" y="930248"/>
                  </a:lnTo>
                  <a:close/>
                </a:path>
              </a:pathLst>
            </a:custGeom>
            <a:solidFill>
              <a:srgbClr val="9EE7C7"/>
            </a:solidFill>
          </p:spPr>
          <p:txBody>
            <a:bodyPr/>
            <a:lstStyle/>
            <a:p>
              <a:endParaRPr lang="fr-CA"/>
            </a:p>
          </p:txBody>
        </p:sp>
        <p:sp>
          <p:nvSpPr>
            <p:cNvPr id="5" name="TextBox 5"/>
            <p:cNvSpPr txBox="1"/>
            <p:nvPr/>
          </p:nvSpPr>
          <p:spPr>
            <a:xfrm>
              <a:off x="0" y="-38100"/>
              <a:ext cx="2173487" cy="968348"/>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1028700" y="989818"/>
            <a:ext cx="7002103" cy="1663065"/>
          </a:xfrm>
          <a:prstGeom prst="rect">
            <a:avLst/>
          </a:prstGeom>
        </p:spPr>
        <p:txBody>
          <a:bodyPr lIns="0" tIns="0" rIns="0" bIns="0" rtlCol="0" anchor="t">
            <a:spAutoFit/>
          </a:bodyPr>
          <a:lstStyle/>
          <a:p>
            <a:pPr algn="l">
              <a:lnSpc>
                <a:spcPts val="6480"/>
              </a:lnSpc>
            </a:pPr>
            <a:r>
              <a:rPr lang="en-US" sz="6000">
                <a:solidFill>
                  <a:srgbClr val="1B1B3A"/>
                </a:solidFill>
                <a:latin typeface="DM Sans"/>
                <a:ea typeface="DM Sans"/>
                <a:cs typeface="DM Sans"/>
                <a:sym typeface="DM Sans"/>
              </a:rPr>
              <a:t>La roue de </a:t>
            </a:r>
            <a:r>
              <a:rPr lang="en-US" sz="6000" b="1">
                <a:solidFill>
                  <a:srgbClr val="1B1B3A"/>
                </a:solidFill>
                <a:latin typeface="DM Sans Bold"/>
                <a:ea typeface="DM Sans Bold"/>
                <a:cs typeface="DM Sans Bold"/>
                <a:sym typeface="DM Sans Bold"/>
              </a:rPr>
              <a:t>l’intersectionnalité</a:t>
            </a:r>
          </a:p>
        </p:txBody>
      </p:sp>
      <p:sp>
        <p:nvSpPr>
          <p:cNvPr id="7" name="TextBox 7"/>
          <p:cNvSpPr txBox="1"/>
          <p:nvPr/>
        </p:nvSpPr>
        <p:spPr>
          <a:xfrm>
            <a:off x="1028700" y="9521291"/>
            <a:ext cx="5326420" cy="306705"/>
          </a:xfrm>
          <a:prstGeom prst="rect">
            <a:avLst/>
          </a:prstGeom>
        </p:spPr>
        <p:txBody>
          <a:bodyPr lIns="0" tIns="0" rIns="0" bIns="0" rtlCol="0" anchor="t">
            <a:spAutoFit/>
          </a:bodyPr>
          <a:lstStyle/>
          <a:p>
            <a:pPr algn="l">
              <a:lnSpc>
                <a:spcPts val="2520"/>
              </a:lnSpc>
            </a:pPr>
            <a:r>
              <a:rPr lang="en-US" sz="1800">
                <a:solidFill>
                  <a:srgbClr val="1B1B3A"/>
                </a:solidFill>
                <a:latin typeface="DM Sans"/>
                <a:ea typeface="DM Sans"/>
                <a:cs typeface="DM Sans"/>
                <a:sym typeface="DM Sans"/>
              </a:rPr>
              <a:t>(ORES, 2023, adapté de Duckworth, 2020)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47226620124A45B495122CC6F15B77" ma:contentTypeVersion="18" ma:contentTypeDescription="Crée un document." ma:contentTypeScope="" ma:versionID="ff71df6609a1472de8ceefa6eb4406b5">
  <xsd:schema xmlns:xsd="http://www.w3.org/2001/XMLSchema" xmlns:xs="http://www.w3.org/2001/XMLSchema" xmlns:p="http://schemas.microsoft.com/office/2006/metadata/properties" xmlns:ns2="54036dab-089a-47ef-864c-769806c6b291" xmlns:ns3="d59f75f7-c21d-46e7-b936-400128610902" targetNamespace="http://schemas.microsoft.com/office/2006/metadata/properties" ma:root="true" ma:fieldsID="160b8ffc944393060d1de015d6fbd114" ns2:_="" ns3:_="">
    <xsd:import namespace="54036dab-089a-47ef-864c-769806c6b291"/>
    <xsd:import namespace="d59f75f7-c21d-46e7-b936-4001286109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036dab-089a-47ef-864c-769806c6b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c6f0fb37-fd87-44bd-abce-dbf26d81b0b0"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9f75f7-c21d-46e7-b936-400128610902"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a4ce9588-7119-4081-8371-5c3d39c6bb9d}" ma:internalName="TaxCatchAll" ma:showField="CatchAllData" ma:web="d59f75f7-c21d-46e7-b936-40012861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59f75f7-c21d-46e7-b936-400128610902" xsi:nil="true"/>
    <lcf76f155ced4ddcb4097134ff3c332f xmlns="54036dab-089a-47ef-864c-769806c6b29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7795F8-2A55-4471-B78C-EA3323EFEFD2}">
  <ds:schemaRefs>
    <ds:schemaRef ds:uri="54036dab-089a-47ef-864c-769806c6b291"/>
    <ds:schemaRef ds:uri="d59f75f7-c21d-46e7-b936-40012861090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BC7147-2515-43D7-9D47-FC6D818D055D}">
  <ds:schemaRefs>
    <ds:schemaRef ds:uri="http://schemas.microsoft.com/sharepoint/v3/contenttype/forms"/>
  </ds:schemaRefs>
</ds:datastoreItem>
</file>

<file path=customXml/itemProps3.xml><?xml version="1.0" encoding="utf-8"?>
<ds:datastoreItem xmlns:ds="http://schemas.openxmlformats.org/officeDocument/2006/customXml" ds:itemID="{D1D28522-17A7-4157-B511-8D1012AA6B56}">
  <ds:schemaRefs>
    <ds:schemaRef ds:uri="54036dab-089a-47ef-864c-769806c6b291"/>
    <ds:schemaRef ds:uri="d59f75f7-c21d-46e7-b936-4001286109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23</Slides>
  <Notes>22</Notes>
  <HiddenSlides>0</HiddenSlide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ORES_EDI (Cégep Garneau, 31 octobre 2024)</dc:title>
  <cp:revision>23</cp:revision>
  <dcterms:created xsi:type="dcterms:W3CDTF">2006-08-16T00:00:00Z</dcterms:created>
  <dcterms:modified xsi:type="dcterms:W3CDTF">2025-01-29T17:08:42Z</dcterms:modified>
  <dc:identifier>DAGSVQipDL0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0x0101004447226620124A45B495122CC6F15B77</vt:lpwstr>
  </property>
  <property fmtid="{D5CDD505-2E9C-101B-9397-08002B2CF9AE}" pid="3" name="MediaServiceImageTags">
    <vt:lpwstr/>
  </property>
</Properties>
</file>