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8288000" cy="10287000"/>
  <p:notesSz cx="6858000" cy="9144000"/>
  <p:embeddedFontLst>
    <p:embeddedFont>
      <p:font typeface="DM Sans" pitchFamily="2" charset="0"/>
      <p:regular r:id="rId32"/>
      <p:bold r:id="rId33"/>
      <p:italic r:id="rId34"/>
      <p:boldItalic r:id="rId35"/>
    </p:embeddedFont>
    <p:embeddedFont>
      <p:font typeface="DM Sans Bold" pitchFamily="2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2F7321-C5E4-AD04-346D-8E0500D2DDBA}" v="73" dt="2024-01-22T18:47:20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OUI, Sabrina" userId="S::sabrina.chaoui@uquebec.ca::a754a7ce-489b-4546-afc7-6f8031f0a4ba" providerId="AD" clId="Web-{4F2F7321-C5E4-AD04-346D-8E0500D2DDBA}"/>
    <pc:docChg chg="modSld">
      <pc:chgData name="CHAOUI, Sabrina" userId="S::sabrina.chaoui@uquebec.ca::a754a7ce-489b-4546-afc7-6f8031f0a4ba" providerId="AD" clId="Web-{4F2F7321-C5E4-AD04-346D-8E0500D2DDBA}" dt="2024-01-22T18:47:20.404" v="44"/>
      <pc:docMkLst>
        <pc:docMk/>
      </pc:docMkLst>
      <pc:sldChg chg="modSp">
        <pc:chgData name="CHAOUI, Sabrina" userId="S::sabrina.chaoui@uquebec.ca::a754a7ce-489b-4546-afc7-6f8031f0a4ba" providerId="AD" clId="Web-{4F2F7321-C5E4-AD04-346D-8E0500D2DDBA}" dt="2024-01-22T18:47:20.404" v="44"/>
        <pc:sldMkLst>
          <pc:docMk/>
          <pc:sldMk cId="0" sldId="257"/>
        </pc:sldMkLst>
        <pc:spChg chg="mod">
          <ac:chgData name="CHAOUI, Sabrina" userId="S::sabrina.chaoui@uquebec.ca::a754a7ce-489b-4546-afc7-6f8031f0a4ba" providerId="AD" clId="Web-{4F2F7321-C5E4-AD04-346D-8E0500D2DDBA}" dt="2024-01-22T18:47:20.404" v="44"/>
          <ac:spMkLst>
            <pc:docMk/>
            <pc:sldMk cId="0" sldId="257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Page titre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Page titre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slide" Target="slide11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image" Target="../media/image18.png"/><Relationship Id="rId5" Type="http://schemas.openxmlformats.org/officeDocument/2006/relationships/slide" Target="slide12.xml"/><Relationship Id="rId10" Type="http://schemas.openxmlformats.org/officeDocument/2006/relationships/image" Target="../media/image17.svg"/><Relationship Id="rId4" Type="http://schemas.openxmlformats.org/officeDocument/2006/relationships/slide" Target="slide13.xml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s://www.oresquebec.ca/article-de-dssiers/se-nourrir-une-condition-pour-reussir/" TargetMode="Externa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esquebec.ca/article-de-dssiers/se-loger-une-condition-pour-resusir/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hyperlink" Target="https://www.oresquebec.ca/article-de-dssiers/vers-un-programme-daide-financiere-aux-etudes-actualise-et-structuran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hyperlink" Target="https://www.oresquebec.ca/article-de-dssiers/une-remuneration-etudiante-en-lien-avec-les-etude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resquebec.ca/article-de-dssiers/linsecurite-alimentaire-de-quoi-parle-t-on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resquebec.ca/article-de-dssiers/lendettement-etudiant-de-quoi-parle-t-on/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-sa/4.0/deed.fr" TargetMode="Externa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resquebec.ca/article-de-dssiers/vers-une-litteratie-financiere-etudiante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resquebec.ca/publications/les-epiceries-solidaires-etudiantes-pour-reduire-la-precarite-alimentair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squebec.ca/publications/la-b-c-open-collection-des-ressources-educatives-libres-pour-reduire-le-cout-des-etude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https://www.oresquebec.ca/activite/le-developpement-dune-litteratie-financiere-etudiante-une-avenue-pour-contrer-le-surendettement-webinair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resquebec.ca/article-de-dssiers/infographie-quelles-conditions-pour-favoriser-laccessibilite-financiere-aux-etudes/" TargetMode="External"/><Relationship Id="rId5" Type="http://schemas.openxmlformats.org/officeDocument/2006/relationships/hyperlink" Target="https://www.oresquebec.ca/?post_type=sub_topic&amp;p=5156&amp;preview=true" TargetMode="Externa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4.svg"/><Relationship Id="rId3" Type="http://schemas.openxmlformats.org/officeDocument/2006/relationships/hyperlink" Target="https://www.facebook.com/ores.reussite" TargetMode="External"/><Relationship Id="rId7" Type="http://schemas.openxmlformats.org/officeDocument/2006/relationships/image" Target="../media/image60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nkedin.com/company/ores-reussite/" TargetMode="External"/><Relationship Id="rId11" Type="http://schemas.openxmlformats.org/officeDocument/2006/relationships/image" Target="../media/image64.svg"/><Relationship Id="rId5" Type="http://schemas.openxmlformats.org/officeDocument/2006/relationships/image" Target="../media/image59.svg"/><Relationship Id="rId15" Type="http://schemas.openxmlformats.org/officeDocument/2006/relationships/hyperlink" Target="https://www.oresquebec.ca/dossiers/accessibilite-financiere-aux-etudes-conditions-pour-la-reussite-etudiante/" TargetMode="External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hyperlink" Target="https://www.oresquebec.c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slide" Target="slide21.xml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slide" Target="slide19.xml"/><Relationship Id="rId2" Type="http://schemas.openxmlformats.org/officeDocument/2006/relationships/image" Target="../media/image14.png"/><Relationship Id="rId16" Type="http://schemas.openxmlformats.org/officeDocument/2006/relationships/slide" Target="slide1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slide" Target="slide9.xml"/><Relationship Id="rId10" Type="http://schemas.openxmlformats.org/officeDocument/2006/relationships/image" Target="../media/image22.png"/><Relationship Id="rId19" Type="http://schemas.openxmlformats.org/officeDocument/2006/relationships/slide" Target="slide24.xml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squebec.ca/article-de-dssiers/des-etudes-accessibles-pour-tous-et-toute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squebec.ca/article-de-dssiers/des-etudes-accessibles-pour-tous-et-tout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305945"/>
            <a:ext cx="9488544" cy="5981055"/>
            <a:chOff x="0" y="0"/>
            <a:chExt cx="2499040" cy="1575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9040" cy="1575257"/>
            </a:xfrm>
            <a:custGeom>
              <a:avLst/>
              <a:gdLst/>
              <a:ahLst/>
              <a:cxnLst/>
              <a:rect l="l" t="t" r="r" b="b"/>
              <a:pathLst>
                <a:path w="2499040" h="1575257">
                  <a:moveTo>
                    <a:pt x="0" y="0"/>
                  </a:moveTo>
                  <a:lnTo>
                    <a:pt x="2499040" y="0"/>
                  </a:lnTo>
                  <a:lnTo>
                    <a:pt x="2499040" y="1575257"/>
                  </a:lnTo>
                  <a:lnTo>
                    <a:pt x="0" y="1575257"/>
                  </a:lnTo>
                  <a:close/>
                </a:path>
              </a:pathLst>
            </a:custGeom>
            <a:solidFill>
              <a:srgbClr val="D4F1B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499040" cy="165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495504"/>
            <a:ext cx="8289733" cy="3143191"/>
          </a:xfrm>
          <a:custGeom>
            <a:avLst/>
            <a:gdLst/>
            <a:ahLst/>
            <a:cxnLst/>
            <a:rect l="l" t="t" r="r" b="b"/>
            <a:pathLst>
              <a:path w="8289733" h="3143191">
                <a:moveTo>
                  <a:pt x="0" y="0"/>
                </a:moveTo>
                <a:lnTo>
                  <a:pt x="8289733" y="0"/>
                </a:lnTo>
                <a:lnTo>
                  <a:pt x="8289733" y="3143191"/>
                </a:lnTo>
                <a:lnTo>
                  <a:pt x="0" y="31431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488544" y="2237674"/>
            <a:ext cx="8885039" cy="7020626"/>
            <a:chOff x="0" y="0"/>
            <a:chExt cx="11846719" cy="936083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131" r="1131"/>
            <a:stretch>
              <a:fillRect/>
            </a:stretch>
          </p:blipFill>
          <p:spPr>
            <a:xfrm>
              <a:off x="0" y="0"/>
              <a:ext cx="11846719" cy="9360834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2307722">
            <a:off x="146300" y="6149660"/>
            <a:ext cx="986847" cy="445766"/>
          </a:xfrm>
          <a:custGeom>
            <a:avLst/>
            <a:gdLst/>
            <a:ahLst/>
            <a:cxnLst/>
            <a:rect l="l" t="t" r="r" b="b"/>
            <a:pathLst>
              <a:path w="986847" h="445766">
                <a:moveTo>
                  <a:pt x="0" y="0"/>
                </a:moveTo>
                <a:lnTo>
                  <a:pt x="986848" y="0"/>
                </a:lnTo>
                <a:lnTo>
                  <a:pt x="986848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85326" y="6277292"/>
            <a:ext cx="7858674" cy="3271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1"/>
              </a:lnSpc>
            </a:pPr>
            <a:r>
              <a:rPr lang="en-US" sz="4549">
                <a:solidFill>
                  <a:srgbClr val="1B1B3A"/>
                </a:solidFill>
                <a:latin typeface="DM Sans"/>
              </a:rPr>
              <a:t>Financial Access to Education: What are the Conditions for Student Success?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2018" y="5681563"/>
            <a:ext cx="821198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1B1B3A"/>
                </a:solidFill>
                <a:latin typeface="DM Sans Bold"/>
              </a:rPr>
              <a:t>Thematic Dossier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65137" y="3999589"/>
            <a:ext cx="4602666" cy="497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000" u="sng">
                <a:solidFill>
                  <a:srgbClr val="1B1B3A"/>
                </a:solidFill>
                <a:latin typeface="DM Sans"/>
                <a:hlinkClick r:id="rId3" action="ppaction://hlinksldjump"/>
              </a:rPr>
              <a:t>Eating, a Condition for Success</a:t>
            </a:r>
          </a:p>
          <a:p>
            <a:pPr algn="l">
              <a:lnSpc>
                <a:spcPts val="4320"/>
              </a:lnSpc>
            </a:pPr>
            <a:endParaRPr lang="en-US" sz="3000" u="sng">
              <a:solidFill>
                <a:srgbClr val="1B1B3A"/>
              </a:solidFill>
              <a:latin typeface="DM Sans"/>
              <a:hlinkClick r:id="rId3" action="ppaction://hlinksldjump"/>
            </a:endParaRPr>
          </a:p>
          <a:p>
            <a:pPr algn="l">
              <a:lnSpc>
                <a:spcPts val="4320"/>
              </a:lnSpc>
            </a:pPr>
            <a:endParaRPr lang="en-US" sz="3000" u="sng">
              <a:solidFill>
                <a:srgbClr val="1B1B3A"/>
              </a:solidFill>
              <a:latin typeface="DM Sans"/>
              <a:hlinkClick r:id="rId3" action="ppaction://hlinksldjump"/>
            </a:endParaRPr>
          </a:p>
          <a:p>
            <a:pPr algn="l">
              <a:lnSpc>
                <a:spcPts val="4320"/>
              </a:lnSpc>
            </a:pPr>
            <a:endParaRPr lang="en-US" sz="3000" u="sng">
              <a:solidFill>
                <a:srgbClr val="1B1B3A"/>
              </a:solidFill>
              <a:latin typeface="DM Sans"/>
              <a:hlinkClick r:id="rId3" action="ppaction://hlinksldjump"/>
            </a:endParaRPr>
          </a:p>
          <a:p>
            <a:pPr algn="l">
              <a:lnSpc>
                <a:spcPts val="4500"/>
              </a:lnSpc>
            </a:pPr>
            <a:r>
              <a:rPr lang="en-US" sz="3000" u="sng">
                <a:solidFill>
                  <a:srgbClr val="1B1B3A"/>
                </a:solidFill>
                <a:latin typeface="DM Sans"/>
                <a:hlinkClick r:id="rId4" action="ppaction://hlinksldjump"/>
              </a:rPr>
              <a:t>Toward an Updated and All-Encompassing Student Financial Assistance Program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151606" y="4009756"/>
            <a:ext cx="4602666" cy="443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000" u="sng">
                <a:solidFill>
                  <a:srgbClr val="1B1B3A"/>
                </a:solidFill>
                <a:latin typeface="DM Sans"/>
                <a:hlinkClick r:id="rId5" action="ppaction://hlinksldjump"/>
              </a:rPr>
              <a:t>Housing, a Condition for Success</a:t>
            </a:r>
          </a:p>
          <a:p>
            <a:pPr algn="l">
              <a:lnSpc>
                <a:spcPts val="4320"/>
              </a:lnSpc>
            </a:pPr>
            <a:endParaRPr lang="en-US" sz="3000" u="sng">
              <a:solidFill>
                <a:srgbClr val="1B1B3A"/>
              </a:solidFill>
              <a:latin typeface="DM Sans"/>
              <a:hlinkClick r:id="rId5" action="ppaction://hlinksldjump"/>
            </a:endParaRPr>
          </a:p>
          <a:p>
            <a:pPr algn="l">
              <a:lnSpc>
                <a:spcPts val="4320"/>
              </a:lnSpc>
            </a:pPr>
            <a:endParaRPr lang="en-US" sz="3000" u="sng">
              <a:solidFill>
                <a:srgbClr val="1B1B3A"/>
              </a:solidFill>
              <a:latin typeface="DM Sans"/>
              <a:hlinkClick r:id="rId5" action="ppaction://hlinksldjump"/>
            </a:endParaRPr>
          </a:p>
          <a:p>
            <a:pPr algn="l">
              <a:lnSpc>
                <a:spcPts val="4500"/>
              </a:lnSpc>
            </a:pPr>
            <a:endParaRPr lang="en-US" sz="3000" u="sng">
              <a:solidFill>
                <a:srgbClr val="1B1B3A"/>
              </a:solidFill>
              <a:latin typeface="DM Sans"/>
              <a:hlinkClick r:id="rId5" action="ppaction://hlinksldjump"/>
            </a:endParaRPr>
          </a:p>
          <a:p>
            <a:pPr algn="l">
              <a:lnSpc>
                <a:spcPts val="4500"/>
              </a:lnSpc>
            </a:pPr>
            <a:r>
              <a:rPr lang="en-US" sz="3000" u="sng">
                <a:solidFill>
                  <a:srgbClr val="1B1B3A"/>
                </a:solidFill>
                <a:latin typeface="DM Sans"/>
                <a:hlinkClick r:id="rId6" action="ppaction://hlinksldjump"/>
              </a:rPr>
              <a:t>Student Remuneration in Line with Studies</a:t>
            </a:r>
          </a:p>
          <a:p>
            <a:pPr algn="l">
              <a:lnSpc>
                <a:spcPts val="4500"/>
              </a:lnSpc>
            </a:pPr>
            <a:endParaRPr lang="en-US" sz="3000" u="sng">
              <a:solidFill>
                <a:srgbClr val="1B1B3A"/>
              </a:solidFill>
              <a:latin typeface="DM Sans"/>
              <a:hlinkClick r:id="rId6" action="ppaction://hlinksldjump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5" name="Freeform 5"/>
          <p:cNvSpPr/>
          <p:nvPr/>
        </p:nvSpPr>
        <p:spPr>
          <a:xfrm>
            <a:off x="1700183" y="4085956"/>
            <a:ext cx="1041104" cy="1041104"/>
          </a:xfrm>
          <a:custGeom>
            <a:avLst/>
            <a:gdLst/>
            <a:ahLst/>
            <a:cxnLst/>
            <a:rect l="l" t="t" r="r" b="b"/>
            <a:pathLst>
              <a:path w="1041104" h="1041104">
                <a:moveTo>
                  <a:pt x="0" y="0"/>
                </a:moveTo>
                <a:lnTo>
                  <a:pt x="1041104" y="0"/>
                </a:lnTo>
                <a:lnTo>
                  <a:pt x="1041104" y="1041104"/>
                </a:lnTo>
                <a:lnTo>
                  <a:pt x="0" y="10411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33451" y="4085956"/>
            <a:ext cx="1041104" cy="1041104"/>
          </a:xfrm>
          <a:custGeom>
            <a:avLst/>
            <a:gdLst/>
            <a:ahLst/>
            <a:cxnLst/>
            <a:rect l="l" t="t" r="r" b="b"/>
            <a:pathLst>
              <a:path w="1041104" h="1041104">
                <a:moveTo>
                  <a:pt x="0" y="0"/>
                </a:moveTo>
                <a:lnTo>
                  <a:pt x="1041104" y="0"/>
                </a:lnTo>
                <a:lnTo>
                  <a:pt x="1041104" y="1041104"/>
                </a:lnTo>
                <a:lnTo>
                  <a:pt x="0" y="10411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00183" y="6871981"/>
            <a:ext cx="1041104" cy="1041104"/>
          </a:xfrm>
          <a:custGeom>
            <a:avLst/>
            <a:gdLst/>
            <a:ahLst/>
            <a:cxnLst/>
            <a:rect l="l" t="t" r="r" b="b"/>
            <a:pathLst>
              <a:path w="1041104" h="1041104">
                <a:moveTo>
                  <a:pt x="0" y="0"/>
                </a:moveTo>
                <a:lnTo>
                  <a:pt x="1041104" y="0"/>
                </a:lnTo>
                <a:lnTo>
                  <a:pt x="1041104" y="1041103"/>
                </a:lnTo>
                <a:lnTo>
                  <a:pt x="0" y="1041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33451" y="6840285"/>
            <a:ext cx="1041104" cy="1041104"/>
          </a:xfrm>
          <a:custGeom>
            <a:avLst/>
            <a:gdLst/>
            <a:ahLst/>
            <a:cxnLst/>
            <a:rect l="l" t="t" r="r" b="b"/>
            <a:pathLst>
              <a:path w="1041104" h="1041104">
                <a:moveTo>
                  <a:pt x="0" y="0"/>
                </a:moveTo>
                <a:lnTo>
                  <a:pt x="1041104" y="0"/>
                </a:lnTo>
                <a:lnTo>
                  <a:pt x="1041104" y="1041103"/>
                </a:lnTo>
                <a:lnTo>
                  <a:pt x="0" y="10411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-23132"/>
            <a:ext cx="18288000" cy="3179894"/>
            <a:chOff x="0" y="0"/>
            <a:chExt cx="4816593" cy="8375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837503"/>
            </a:xfrm>
            <a:custGeom>
              <a:avLst/>
              <a:gdLst/>
              <a:ahLst/>
              <a:cxnLst/>
              <a:rect l="l" t="t" r="r" b="b"/>
              <a:pathLst>
                <a:path w="4816592" h="837503">
                  <a:moveTo>
                    <a:pt x="0" y="0"/>
                  </a:moveTo>
                  <a:lnTo>
                    <a:pt x="4816592" y="0"/>
                  </a:lnTo>
                  <a:lnTo>
                    <a:pt x="4816592" y="837503"/>
                  </a:lnTo>
                  <a:lnTo>
                    <a:pt x="0" y="837503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4816593" cy="808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53340" y="1521143"/>
            <a:ext cx="10849165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D4F1B0"/>
                </a:solidFill>
                <a:latin typeface="DM Sans"/>
              </a:rPr>
              <a:t>Conditions for Success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3341" y="721995"/>
            <a:ext cx="92974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D4F1B0"/>
                </a:solidFill>
                <a:latin typeface="DM Sans Bold"/>
              </a:rPr>
              <a:t>Issues at Skate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00169" y="0"/>
            <a:ext cx="1987831" cy="1490873"/>
          </a:xfrm>
          <a:custGeom>
            <a:avLst/>
            <a:gdLst/>
            <a:ahLst/>
            <a:cxnLst/>
            <a:rect l="l" t="t" r="r" b="b"/>
            <a:pathLst>
              <a:path w="1987831" h="1490873">
                <a:moveTo>
                  <a:pt x="0" y="0"/>
                </a:moveTo>
                <a:lnTo>
                  <a:pt x="1987831" y="0"/>
                </a:lnTo>
                <a:lnTo>
                  <a:pt x="1987831" y="1490873"/>
                </a:lnTo>
                <a:lnTo>
                  <a:pt x="0" y="1490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23132"/>
            <a:ext cx="16515579" cy="3758751"/>
            <a:chOff x="0" y="0"/>
            <a:chExt cx="4349782" cy="9899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9782" cy="989959"/>
            </a:xfrm>
            <a:custGeom>
              <a:avLst/>
              <a:gdLst/>
              <a:ahLst/>
              <a:cxnLst/>
              <a:rect l="l" t="t" r="r" b="b"/>
              <a:pathLst>
                <a:path w="4349782" h="989959">
                  <a:moveTo>
                    <a:pt x="0" y="0"/>
                  </a:moveTo>
                  <a:lnTo>
                    <a:pt x="4349782" y="0"/>
                  </a:lnTo>
                  <a:lnTo>
                    <a:pt x="4349782" y="989959"/>
                  </a:lnTo>
                  <a:lnTo>
                    <a:pt x="0" y="989959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4349782" cy="961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276332" y="-23132"/>
            <a:ext cx="5011668" cy="3758751"/>
          </a:xfrm>
          <a:custGeom>
            <a:avLst/>
            <a:gdLst/>
            <a:ahLst/>
            <a:cxnLst/>
            <a:rect l="l" t="t" r="r" b="b"/>
            <a:pathLst>
              <a:path w="5011668" h="3758751">
                <a:moveTo>
                  <a:pt x="0" y="0"/>
                </a:moveTo>
                <a:lnTo>
                  <a:pt x="5011668" y="0"/>
                </a:lnTo>
                <a:lnTo>
                  <a:pt x="5011668" y="3758751"/>
                </a:lnTo>
                <a:lnTo>
                  <a:pt x="0" y="3758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17811" y="1128534"/>
            <a:ext cx="8989362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u="sng">
                <a:solidFill>
                  <a:srgbClr val="D4F1B0"/>
                </a:solidFill>
                <a:latin typeface="DM Sans"/>
                <a:hlinkClick r:id="rId5" tooltip="https://www.oresquebec.ca/article-de-dssiers/se-nourrir-une-condition-pour-reussir/"/>
              </a:rPr>
              <a:t>Eating, a Condition for Success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5878" y="4725755"/>
            <a:ext cx="17021082" cy="2710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1B1B3A"/>
                </a:solidFill>
                <a:latin typeface="DM Sans"/>
              </a:rPr>
              <a:t>Food insecurity causes </a:t>
            </a:r>
            <a:r>
              <a:rPr lang="en-US" sz="3600">
                <a:solidFill>
                  <a:srgbClr val="1B1B3A"/>
                </a:solidFill>
                <a:latin typeface="DM Sans Bold"/>
              </a:rPr>
              <a:t>stress and psychological distress</a:t>
            </a:r>
            <a:r>
              <a:rPr lang="en-US" sz="3600">
                <a:solidFill>
                  <a:srgbClr val="1B1B3A"/>
                </a:solidFill>
                <a:latin typeface="DM Sans"/>
              </a:rPr>
              <a:t> for students who suffer from it. </a:t>
            </a:r>
          </a:p>
          <a:p>
            <a:pPr algn="just">
              <a:lnSpc>
                <a:spcPts val="5400"/>
              </a:lnSpc>
            </a:pPr>
            <a:endParaRPr lang="en-US" sz="3600">
              <a:solidFill>
                <a:srgbClr val="1B1B3A"/>
              </a:solidFill>
              <a:latin typeface="DM Sans"/>
            </a:endParaRPr>
          </a:p>
          <a:p>
            <a:pPr marL="777240" lvl="1" indent="-388620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1B1B3A"/>
                </a:solidFill>
                <a:latin typeface="DM Sans"/>
              </a:rPr>
              <a:t>As a result, they are less likely to obtain a university degree. </a:t>
            </a:r>
          </a:p>
        </p:txBody>
      </p:sp>
      <p:sp>
        <p:nvSpPr>
          <p:cNvPr id="9" name="Freeform 9"/>
          <p:cNvSpPr/>
          <p:nvPr/>
        </p:nvSpPr>
        <p:spPr>
          <a:xfrm>
            <a:off x="740935" y="1316540"/>
            <a:ext cx="859177" cy="859177"/>
          </a:xfrm>
          <a:custGeom>
            <a:avLst/>
            <a:gdLst/>
            <a:ahLst/>
            <a:cxnLst/>
            <a:rect l="l" t="t" r="r" b="b"/>
            <a:pathLst>
              <a:path w="859177" h="859177">
                <a:moveTo>
                  <a:pt x="0" y="0"/>
                </a:moveTo>
                <a:lnTo>
                  <a:pt x="859177" y="0"/>
                </a:lnTo>
                <a:lnTo>
                  <a:pt x="859177" y="859177"/>
                </a:lnTo>
                <a:lnTo>
                  <a:pt x="0" y="8591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14644" y="0"/>
            <a:ext cx="1973356" cy="1480017"/>
          </a:xfrm>
          <a:custGeom>
            <a:avLst/>
            <a:gdLst/>
            <a:ahLst/>
            <a:cxnLst/>
            <a:rect l="l" t="t" r="r" b="b"/>
            <a:pathLst>
              <a:path w="1973356" h="1480017">
                <a:moveTo>
                  <a:pt x="0" y="0"/>
                </a:moveTo>
                <a:lnTo>
                  <a:pt x="1973356" y="0"/>
                </a:lnTo>
                <a:lnTo>
                  <a:pt x="1973356" y="1480017"/>
                </a:lnTo>
                <a:lnTo>
                  <a:pt x="0" y="1480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23132"/>
            <a:ext cx="16515579" cy="3758751"/>
            <a:chOff x="0" y="0"/>
            <a:chExt cx="4349782" cy="9899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9782" cy="989959"/>
            </a:xfrm>
            <a:custGeom>
              <a:avLst/>
              <a:gdLst/>
              <a:ahLst/>
              <a:cxnLst/>
              <a:rect l="l" t="t" r="r" b="b"/>
              <a:pathLst>
                <a:path w="4349782" h="989959">
                  <a:moveTo>
                    <a:pt x="0" y="0"/>
                  </a:moveTo>
                  <a:lnTo>
                    <a:pt x="4349782" y="0"/>
                  </a:lnTo>
                  <a:lnTo>
                    <a:pt x="4349782" y="989959"/>
                  </a:lnTo>
                  <a:lnTo>
                    <a:pt x="0" y="989959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4349782" cy="961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27211" y="15027"/>
            <a:ext cx="4960789" cy="3720592"/>
          </a:xfrm>
          <a:custGeom>
            <a:avLst/>
            <a:gdLst/>
            <a:ahLst/>
            <a:cxnLst/>
            <a:rect l="l" t="t" r="r" b="b"/>
            <a:pathLst>
              <a:path w="4960789" h="3720592">
                <a:moveTo>
                  <a:pt x="0" y="0"/>
                </a:moveTo>
                <a:lnTo>
                  <a:pt x="4960789" y="0"/>
                </a:lnTo>
                <a:lnTo>
                  <a:pt x="4960789" y="3720592"/>
                </a:lnTo>
                <a:lnTo>
                  <a:pt x="0" y="3720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1045" y="1316355"/>
            <a:ext cx="1041104" cy="1041104"/>
          </a:xfrm>
          <a:custGeom>
            <a:avLst/>
            <a:gdLst/>
            <a:ahLst/>
            <a:cxnLst/>
            <a:rect l="l" t="t" r="r" b="b"/>
            <a:pathLst>
              <a:path w="1041104" h="1041104">
                <a:moveTo>
                  <a:pt x="0" y="0"/>
                </a:moveTo>
                <a:lnTo>
                  <a:pt x="1041104" y="0"/>
                </a:lnTo>
                <a:lnTo>
                  <a:pt x="1041104" y="1041104"/>
                </a:lnTo>
                <a:lnTo>
                  <a:pt x="0" y="1041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27043" y="3918028"/>
            <a:ext cx="5553531" cy="6013285"/>
          </a:xfrm>
          <a:custGeom>
            <a:avLst/>
            <a:gdLst/>
            <a:ahLst/>
            <a:cxnLst/>
            <a:rect l="l" t="t" r="r" b="b"/>
            <a:pathLst>
              <a:path w="5553531" h="6013285">
                <a:moveTo>
                  <a:pt x="0" y="0"/>
                </a:moveTo>
                <a:lnTo>
                  <a:pt x="5553531" y="0"/>
                </a:lnTo>
                <a:lnTo>
                  <a:pt x="5553531" y="6013285"/>
                </a:lnTo>
                <a:lnTo>
                  <a:pt x="0" y="6013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347" t="-27365" r="-84659" b="-1276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37260" y="4496328"/>
            <a:ext cx="9388929" cy="493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1B1B3A"/>
                </a:solidFill>
                <a:latin typeface="DM Sans"/>
              </a:rPr>
              <a:t>The current affordable housing crisis is exacerbating students’ financial insecurity. It is a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barrier to further study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 and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threatens access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 to higher education. </a:t>
            </a:r>
          </a:p>
          <a:p>
            <a:pPr marL="361955" lvl="1" indent="-180977" algn="l">
              <a:lnSpc>
                <a:spcPts val="3000"/>
              </a:lnSpc>
            </a:pPr>
            <a:endParaRPr lang="en-US" sz="3000">
              <a:solidFill>
                <a:srgbClr val="1B1B3A"/>
              </a:solidFill>
              <a:latin typeface="DM Sans"/>
            </a:endParaRPr>
          </a:p>
          <a:p>
            <a:pPr marL="542925" lvl="1" indent="-271462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1B1B3A"/>
                </a:solidFill>
                <a:latin typeface="DM Sans"/>
              </a:rPr>
              <a:t>The international student population, particularly students from visible minorities, is more vulnerable to the difficulties of finding low-cost housing close to campus.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83563" y="1147613"/>
            <a:ext cx="8895244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u="sng">
                <a:solidFill>
                  <a:srgbClr val="D4F1B0"/>
                </a:solidFill>
                <a:latin typeface="DM Sans"/>
                <a:hlinkClick r:id="rId8" tooltip="https://www.oresquebec.ca/article-de-dssiers/se-loger-une-condition-pour-resusir/"/>
              </a:rPr>
              <a:t>Housing, a Condition for Success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3132"/>
            <a:ext cx="16515579" cy="3758751"/>
            <a:chOff x="0" y="0"/>
            <a:chExt cx="4349782" cy="9899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9782" cy="989959"/>
            </a:xfrm>
            <a:custGeom>
              <a:avLst/>
              <a:gdLst/>
              <a:ahLst/>
              <a:cxnLst/>
              <a:rect l="l" t="t" r="r" b="b"/>
              <a:pathLst>
                <a:path w="4349782" h="989959">
                  <a:moveTo>
                    <a:pt x="0" y="0"/>
                  </a:moveTo>
                  <a:lnTo>
                    <a:pt x="4349782" y="0"/>
                  </a:lnTo>
                  <a:lnTo>
                    <a:pt x="4349782" y="989959"/>
                  </a:lnTo>
                  <a:lnTo>
                    <a:pt x="0" y="989959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4349782" cy="961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23132"/>
            <a:ext cx="16515579" cy="1514005"/>
            <a:chOff x="0" y="0"/>
            <a:chExt cx="4349782" cy="3987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9782" cy="398750"/>
            </a:xfrm>
            <a:custGeom>
              <a:avLst/>
              <a:gdLst/>
              <a:ahLst/>
              <a:cxnLst/>
              <a:rect l="l" t="t" r="r" b="b"/>
              <a:pathLst>
                <a:path w="4349782" h="398750">
                  <a:moveTo>
                    <a:pt x="0" y="0"/>
                  </a:moveTo>
                  <a:lnTo>
                    <a:pt x="4349782" y="0"/>
                  </a:lnTo>
                  <a:lnTo>
                    <a:pt x="4349782" y="398750"/>
                  </a:lnTo>
                  <a:lnTo>
                    <a:pt x="0" y="398750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4349782" cy="370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307175" y="0"/>
            <a:ext cx="4980825" cy="3735619"/>
          </a:xfrm>
          <a:custGeom>
            <a:avLst/>
            <a:gdLst/>
            <a:ahLst/>
            <a:cxnLst/>
            <a:rect l="l" t="t" r="r" b="b"/>
            <a:pathLst>
              <a:path w="4980825" h="3735619">
                <a:moveTo>
                  <a:pt x="0" y="0"/>
                </a:moveTo>
                <a:lnTo>
                  <a:pt x="4980825" y="0"/>
                </a:lnTo>
                <a:lnTo>
                  <a:pt x="4980825" y="3735619"/>
                </a:lnTo>
                <a:lnTo>
                  <a:pt x="0" y="3735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53269" y="1095375"/>
            <a:ext cx="10410430" cy="227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5500" u="sng">
                <a:solidFill>
                  <a:srgbClr val="D4F1B0"/>
                </a:solidFill>
                <a:latin typeface="DM Sans"/>
                <a:hlinkClick r:id="rId4" tooltip="https://www.oresquebec.ca/article-de-dssiers/vers-un-programme-daide-financiere-aux-etudes-actualise-et-structurant/"/>
              </a:rPr>
              <a:t>Toward an Updated and All-Encompassing Student Financial Assistance Program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9437" y="4546279"/>
            <a:ext cx="15983994" cy="401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07" lvl="1" indent="-325754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1B1B3A"/>
                </a:solidFill>
                <a:latin typeface="DM Sans"/>
              </a:rPr>
              <a:t>Québec’s student financial assistance program is a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key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 factor in increasing access to higher education and reducing financial insecurity among students. </a:t>
            </a:r>
          </a:p>
          <a:p>
            <a:pPr>
              <a:lnSpc>
                <a:spcPts val="5399"/>
              </a:lnSpc>
            </a:pPr>
            <a:endParaRPr lang="en-US" sz="3599">
              <a:solidFill>
                <a:srgbClr val="1B1B3A"/>
              </a:solidFill>
              <a:latin typeface="DM Sans"/>
            </a:endParaRPr>
          </a:p>
          <a:p>
            <a:pPr marL="651507" lvl="1" indent="-325754" algn="l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1B1B3A"/>
                </a:solidFill>
                <a:latin typeface="DM Sans"/>
              </a:rPr>
              <a:t>It should take into account the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diversity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 of student populations and the new realities of the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work-study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balance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12" name="Freeform 12"/>
          <p:cNvSpPr/>
          <p:nvPr/>
        </p:nvSpPr>
        <p:spPr>
          <a:xfrm>
            <a:off x="741045" y="1316355"/>
            <a:ext cx="1041104" cy="1041104"/>
          </a:xfrm>
          <a:custGeom>
            <a:avLst/>
            <a:gdLst/>
            <a:ahLst/>
            <a:cxnLst/>
            <a:rect l="l" t="t" r="r" b="b"/>
            <a:pathLst>
              <a:path w="1041104" h="1041104">
                <a:moveTo>
                  <a:pt x="0" y="0"/>
                </a:moveTo>
                <a:lnTo>
                  <a:pt x="1041104" y="0"/>
                </a:lnTo>
                <a:lnTo>
                  <a:pt x="1041104" y="1041104"/>
                </a:lnTo>
                <a:lnTo>
                  <a:pt x="0" y="1041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02820" y="597532"/>
            <a:ext cx="9648198" cy="8066987"/>
          </a:xfrm>
          <a:custGeom>
            <a:avLst/>
            <a:gdLst/>
            <a:ahLst/>
            <a:cxnLst/>
            <a:rect l="l" t="t" r="r" b="b"/>
            <a:pathLst>
              <a:path w="9648198" h="8066987">
                <a:moveTo>
                  <a:pt x="0" y="0"/>
                </a:moveTo>
                <a:lnTo>
                  <a:pt x="9648198" y="0"/>
                </a:lnTo>
                <a:lnTo>
                  <a:pt x="9648198" y="8066987"/>
                </a:lnTo>
                <a:lnTo>
                  <a:pt x="0" y="8066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979" b="-57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671814"/>
            <a:ext cx="6992162" cy="527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endParaRPr/>
          </a:p>
          <a:p>
            <a:pPr marL="651507" lvl="1" indent="-325754" algn="l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1B1B3A"/>
                </a:solidFill>
                <a:latin typeface="DM Sans"/>
              </a:rPr>
              <a:t>A systemic vision of SFA implies the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need for concerted action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 by the parties involved and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better coordination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 between the various financial assistance programs.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83160" y="9058521"/>
            <a:ext cx="364375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1B1B3A"/>
                </a:solidFill>
                <a:latin typeface="DM Sans"/>
              </a:rPr>
              <a:t>*CRSH, CRSNG, FRQNT, FRQS, IRSC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83160" y="9412739"/>
            <a:ext cx="625107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1B1B3A"/>
                </a:solidFill>
                <a:latin typeface="DM Sans"/>
              </a:rPr>
              <a:t>** Bourses Perspectives, PAAS Réussir, PAFFARC, REEP, etc.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3132"/>
            <a:ext cx="16515579" cy="1514005"/>
            <a:chOff x="0" y="0"/>
            <a:chExt cx="4349782" cy="398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9782" cy="398750"/>
            </a:xfrm>
            <a:custGeom>
              <a:avLst/>
              <a:gdLst/>
              <a:ahLst/>
              <a:cxnLst/>
              <a:rect l="l" t="t" r="r" b="b"/>
              <a:pathLst>
                <a:path w="4349782" h="398750">
                  <a:moveTo>
                    <a:pt x="0" y="0"/>
                  </a:moveTo>
                  <a:lnTo>
                    <a:pt x="4349782" y="0"/>
                  </a:lnTo>
                  <a:lnTo>
                    <a:pt x="4349782" y="398750"/>
                  </a:lnTo>
                  <a:lnTo>
                    <a:pt x="0" y="398750"/>
                  </a:lnTo>
                  <a:close/>
                </a:path>
              </a:pathLst>
            </a:custGeom>
            <a:solidFill>
              <a:srgbClr val="C7C1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4349782" cy="370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23132"/>
            <a:ext cx="16515579" cy="3758751"/>
            <a:chOff x="0" y="0"/>
            <a:chExt cx="4349782" cy="9899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9782" cy="989959"/>
            </a:xfrm>
            <a:custGeom>
              <a:avLst/>
              <a:gdLst/>
              <a:ahLst/>
              <a:cxnLst/>
              <a:rect l="l" t="t" r="r" b="b"/>
              <a:pathLst>
                <a:path w="4349782" h="989959">
                  <a:moveTo>
                    <a:pt x="0" y="0"/>
                  </a:moveTo>
                  <a:lnTo>
                    <a:pt x="4349782" y="0"/>
                  </a:lnTo>
                  <a:lnTo>
                    <a:pt x="4349782" y="989959"/>
                  </a:lnTo>
                  <a:lnTo>
                    <a:pt x="0" y="989959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4349782" cy="961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276332" y="-23132"/>
            <a:ext cx="5011668" cy="3758751"/>
          </a:xfrm>
          <a:custGeom>
            <a:avLst/>
            <a:gdLst/>
            <a:ahLst/>
            <a:cxnLst/>
            <a:rect l="l" t="t" r="r" b="b"/>
            <a:pathLst>
              <a:path w="5011668" h="3758751">
                <a:moveTo>
                  <a:pt x="0" y="0"/>
                </a:moveTo>
                <a:lnTo>
                  <a:pt x="5011668" y="0"/>
                </a:lnTo>
                <a:lnTo>
                  <a:pt x="5011668" y="3758751"/>
                </a:lnTo>
                <a:lnTo>
                  <a:pt x="0" y="3758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41045" y="1316355"/>
            <a:ext cx="1041104" cy="1041104"/>
          </a:xfrm>
          <a:custGeom>
            <a:avLst/>
            <a:gdLst/>
            <a:ahLst/>
            <a:cxnLst/>
            <a:rect l="l" t="t" r="r" b="b"/>
            <a:pathLst>
              <a:path w="1041104" h="1041104">
                <a:moveTo>
                  <a:pt x="0" y="0"/>
                </a:moveTo>
                <a:lnTo>
                  <a:pt x="1041104" y="0"/>
                </a:lnTo>
                <a:lnTo>
                  <a:pt x="1041104" y="1041104"/>
                </a:lnTo>
                <a:lnTo>
                  <a:pt x="0" y="1041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24836" y="3908956"/>
            <a:ext cx="9536520" cy="6022357"/>
          </a:xfrm>
          <a:custGeom>
            <a:avLst/>
            <a:gdLst/>
            <a:ahLst/>
            <a:cxnLst/>
            <a:rect l="l" t="t" r="r" b="b"/>
            <a:pathLst>
              <a:path w="9536520" h="6022357">
                <a:moveTo>
                  <a:pt x="0" y="0"/>
                </a:moveTo>
                <a:lnTo>
                  <a:pt x="9536520" y="0"/>
                </a:lnTo>
                <a:lnTo>
                  <a:pt x="9536520" y="6022357"/>
                </a:lnTo>
                <a:lnTo>
                  <a:pt x="0" y="60223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884" b="-7730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55533" y="1128713"/>
            <a:ext cx="9151394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5500" u="sng">
                <a:solidFill>
                  <a:srgbClr val="D4F1B0"/>
                </a:solidFill>
                <a:latin typeface="DM Sans"/>
                <a:hlinkClick r:id="rId7" tooltip="https://www.oresquebec.ca/article-de-dssiers/une-remuneration-etudiante-en-lien-avec-les-etudes/"/>
              </a:rPr>
              <a:t>Student Remuneration in Line with Studies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1045" y="4383770"/>
            <a:ext cx="9242372" cy="527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07" lvl="1" indent="-325754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1B1B3A"/>
                </a:solidFill>
                <a:latin typeface="DM Sans"/>
              </a:rPr>
              <a:t>Contributes to success if it is related to one’s field of study and does not exceed a certain number of hours. </a:t>
            </a:r>
          </a:p>
          <a:p>
            <a:pPr>
              <a:lnSpc>
                <a:spcPts val="5399"/>
              </a:lnSpc>
            </a:pPr>
            <a:endParaRPr lang="en-US" sz="3599">
              <a:solidFill>
                <a:srgbClr val="1B1B3A"/>
              </a:solidFill>
              <a:latin typeface="DM Sans"/>
            </a:endParaRPr>
          </a:p>
          <a:p>
            <a:pPr marL="651507" lvl="1" indent="-325754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1B1B3A"/>
                </a:solidFill>
                <a:latin typeface="DM Sans"/>
              </a:rPr>
              <a:t>Remuneration or compensation for internships reduces financial stress on students </a:t>
            </a:r>
          </a:p>
          <a:p>
            <a:pPr algn="l">
              <a:lnSpc>
                <a:spcPts val="4500"/>
              </a:lnSpc>
            </a:pPr>
            <a:endParaRPr lang="en-US" sz="3599">
              <a:solidFill>
                <a:srgbClr val="1B1B3A"/>
              </a:solidFill>
              <a:latin typeface="DM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109606">
            <a:off x="13110146" y="3485385"/>
            <a:ext cx="5832463" cy="7275184"/>
          </a:xfrm>
          <a:custGeom>
            <a:avLst/>
            <a:gdLst/>
            <a:ahLst/>
            <a:cxnLst/>
            <a:rect l="l" t="t" r="r" b="b"/>
            <a:pathLst>
              <a:path w="5832463" h="7275184">
                <a:moveTo>
                  <a:pt x="0" y="0"/>
                </a:moveTo>
                <a:lnTo>
                  <a:pt x="5832463" y="0"/>
                </a:lnTo>
                <a:lnTo>
                  <a:pt x="5832463" y="7275184"/>
                </a:lnTo>
                <a:lnTo>
                  <a:pt x="0" y="7275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73" t="-18073" b="-963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16110" y="3453149"/>
            <a:ext cx="9297489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200">
                <a:solidFill>
                  <a:srgbClr val="27685B"/>
                </a:solidFill>
                <a:latin typeface="DM Sans Bold"/>
              </a:rPr>
              <a:t>Key Concepts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16110" y="4869900"/>
            <a:ext cx="9971765" cy="198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27685B"/>
                </a:solidFill>
                <a:latin typeface="DM Sans"/>
              </a:rPr>
              <a:t>Food Insecurity and Student Debt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61638"/>
            <a:ext cx="9297489" cy="91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EAEAE8"/>
                </a:solidFill>
                <a:latin typeface="DM Sans Bold"/>
              </a:rPr>
              <a:t>Notion clé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10532"/>
            <a:ext cx="18288000" cy="2180153"/>
            <a:chOff x="0" y="0"/>
            <a:chExt cx="4816593" cy="5741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74197"/>
            </a:xfrm>
            <a:custGeom>
              <a:avLst/>
              <a:gdLst/>
              <a:ahLst/>
              <a:cxnLst/>
              <a:rect l="l" t="t" r="r" b="b"/>
              <a:pathLst>
                <a:path w="4816592" h="574197">
                  <a:moveTo>
                    <a:pt x="0" y="0"/>
                  </a:moveTo>
                  <a:lnTo>
                    <a:pt x="4816592" y="0"/>
                  </a:lnTo>
                  <a:lnTo>
                    <a:pt x="4816592" y="574197"/>
                  </a:lnTo>
                  <a:lnTo>
                    <a:pt x="0" y="574197"/>
                  </a:lnTo>
                  <a:close/>
                </a:path>
              </a:pathLst>
            </a:custGeom>
            <a:solidFill>
              <a:srgbClr val="D4F1B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4816593" cy="545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737098" y="2302971"/>
            <a:ext cx="11595693" cy="7386164"/>
          </a:xfrm>
          <a:custGeom>
            <a:avLst/>
            <a:gdLst/>
            <a:ahLst/>
            <a:cxnLst/>
            <a:rect l="l" t="t" r="r" b="b"/>
            <a:pathLst>
              <a:path w="11595693" h="7386164">
                <a:moveTo>
                  <a:pt x="0" y="0"/>
                </a:moveTo>
                <a:lnTo>
                  <a:pt x="11595694" y="0"/>
                </a:lnTo>
                <a:lnTo>
                  <a:pt x="11595694" y="7386164"/>
                </a:lnTo>
                <a:lnTo>
                  <a:pt x="0" y="7386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508" b="-1341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9620" y="344366"/>
            <a:ext cx="92974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27685B"/>
                </a:solidFill>
                <a:latin typeface="DM Sans Bold"/>
              </a:rPr>
              <a:t>Key Concepts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9620" y="933450"/>
            <a:ext cx="18288000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u="sng">
                <a:solidFill>
                  <a:srgbClr val="27685B"/>
                </a:solidFill>
                <a:latin typeface="DM Sans"/>
                <a:hlinkClick r:id="rId4" tooltip="https://www.oresquebec.ca/article-de-dssiers/linsecurite-alimentaire-de-quoi-parle-t-on/"/>
              </a:rPr>
              <a:t>Food Insecurity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620" y="6696172"/>
            <a:ext cx="9402650" cy="248061"/>
            <a:chOff x="0" y="0"/>
            <a:chExt cx="12536866" cy="3307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36805" cy="330708"/>
            </a:xfrm>
            <a:custGeom>
              <a:avLst/>
              <a:gdLst/>
              <a:ahLst/>
              <a:cxnLst/>
              <a:rect l="l" t="t" r="r" b="b"/>
              <a:pathLst>
                <a:path w="12536805" h="330708">
                  <a:moveTo>
                    <a:pt x="0" y="0"/>
                  </a:moveTo>
                  <a:lnTo>
                    <a:pt x="12536805" y="0"/>
                  </a:lnTo>
                  <a:lnTo>
                    <a:pt x="12536805" y="330708"/>
                  </a:lnTo>
                  <a:lnTo>
                    <a:pt x="0" y="330708"/>
                  </a:lnTo>
                  <a:close/>
                </a:path>
              </a:pathLst>
            </a:custGeom>
            <a:solidFill>
              <a:srgbClr val="EAEAE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726907" y="6726"/>
            <a:ext cx="1506504" cy="2069845"/>
            <a:chOff x="0" y="0"/>
            <a:chExt cx="396775" cy="5451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6775" cy="545144"/>
            </a:xfrm>
            <a:custGeom>
              <a:avLst/>
              <a:gdLst/>
              <a:ahLst/>
              <a:cxnLst/>
              <a:rect l="l" t="t" r="r" b="b"/>
              <a:pathLst>
                <a:path w="396775" h="545144">
                  <a:moveTo>
                    <a:pt x="0" y="0"/>
                  </a:moveTo>
                  <a:lnTo>
                    <a:pt x="396775" y="0"/>
                  </a:lnTo>
                  <a:lnTo>
                    <a:pt x="396775" y="545144"/>
                  </a:lnTo>
                  <a:lnTo>
                    <a:pt x="0" y="545144"/>
                  </a:lnTo>
                  <a:close/>
                </a:path>
              </a:pathLst>
            </a:custGeom>
            <a:solidFill>
              <a:srgbClr val="EAEAE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28575"/>
              <a:ext cx="396775" cy="516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39620" y="2040564"/>
            <a:ext cx="9971690" cy="74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EAEAE8"/>
                </a:solidFill>
                <a:latin typeface="DM Sans"/>
              </a:rPr>
              <a:t>L’endettement étudiant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-10532"/>
            <a:ext cx="9829800" cy="2180153"/>
            <a:chOff x="0" y="0"/>
            <a:chExt cx="2588919" cy="5741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8919" cy="574197"/>
            </a:xfrm>
            <a:custGeom>
              <a:avLst/>
              <a:gdLst/>
              <a:ahLst/>
              <a:cxnLst/>
              <a:rect l="l" t="t" r="r" b="b"/>
              <a:pathLst>
                <a:path w="2588919" h="574197">
                  <a:moveTo>
                    <a:pt x="0" y="0"/>
                  </a:moveTo>
                  <a:lnTo>
                    <a:pt x="2588919" y="0"/>
                  </a:lnTo>
                  <a:lnTo>
                    <a:pt x="2588919" y="574197"/>
                  </a:lnTo>
                  <a:lnTo>
                    <a:pt x="0" y="574197"/>
                  </a:lnTo>
                  <a:close/>
                </a:path>
              </a:pathLst>
            </a:custGeom>
            <a:solidFill>
              <a:srgbClr val="D4F1B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2588919" cy="545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884735" flipV="1">
            <a:off x="9011149" y="7366305"/>
            <a:ext cx="1269135" cy="573277"/>
          </a:xfrm>
          <a:custGeom>
            <a:avLst/>
            <a:gdLst/>
            <a:ahLst/>
            <a:cxnLst/>
            <a:rect l="l" t="t" r="r" b="b"/>
            <a:pathLst>
              <a:path w="1269135" h="573277">
                <a:moveTo>
                  <a:pt x="0" y="573277"/>
                </a:moveTo>
                <a:lnTo>
                  <a:pt x="1269135" y="573277"/>
                </a:lnTo>
                <a:lnTo>
                  <a:pt x="1269135" y="0"/>
                </a:lnTo>
                <a:lnTo>
                  <a:pt x="0" y="0"/>
                </a:lnTo>
                <a:lnTo>
                  <a:pt x="0" y="57327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42360" y="220250"/>
            <a:ext cx="9089410" cy="9038050"/>
          </a:xfrm>
          <a:custGeom>
            <a:avLst/>
            <a:gdLst/>
            <a:ahLst/>
            <a:cxnLst/>
            <a:rect l="l" t="t" r="r" b="b"/>
            <a:pathLst>
              <a:path w="9089410" h="9038050">
                <a:moveTo>
                  <a:pt x="0" y="0"/>
                </a:moveTo>
                <a:lnTo>
                  <a:pt x="9089410" y="0"/>
                </a:lnTo>
                <a:lnTo>
                  <a:pt x="9089410" y="9038050"/>
                </a:lnTo>
                <a:lnTo>
                  <a:pt x="0" y="9038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758" b="-1045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39620" y="933450"/>
            <a:ext cx="18288000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u="sng">
                <a:solidFill>
                  <a:srgbClr val="27685B"/>
                </a:solidFill>
                <a:latin typeface="DM Sans"/>
                <a:hlinkClick r:id="rId6" tooltip="https://www.oresquebec.ca/article-de-dssiers/lendettement-etudiant-de-quoi-parle-t-on/"/>
              </a:rPr>
              <a:t>Student Debt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7440" y="2796546"/>
            <a:ext cx="8854920" cy="469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7" lvl="1" indent="-388618">
              <a:lnSpc>
                <a:spcPts val="5378"/>
              </a:lnSpc>
              <a:buFont typeface="Arial"/>
              <a:buChar char="•"/>
            </a:pPr>
            <a:r>
              <a:rPr lang="en-US" sz="3599">
                <a:solidFill>
                  <a:srgbClr val="1B1B3A"/>
                </a:solidFill>
                <a:latin typeface="DM Sans"/>
              </a:rPr>
              <a:t>A distinction must be made between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consumer credit 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debt and student debt from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government loans. </a:t>
            </a:r>
          </a:p>
          <a:p>
            <a:pPr>
              <a:lnSpc>
                <a:spcPts val="5378"/>
              </a:lnSpc>
            </a:pPr>
            <a:endParaRPr lang="en-US" sz="3599">
              <a:solidFill>
                <a:srgbClr val="1B1B3A"/>
              </a:solidFill>
              <a:latin typeface="DM Sans Bold"/>
            </a:endParaRPr>
          </a:p>
          <a:p>
            <a:pPr marL="777237" lvl="1" indent="-388618" algn="l">
              <a:lnSpc>
                <a:spcPts val="5380"/>
              </a:lnSpc>
              <a:buFont typeface="Arial"/>
              <a:buChar char="•"/>
            </a:pPr>
            <a:r>
              <a:rPr lang="en-US" sz="3599">
                <a:solidFill>
                  <a:srgbClr val="1B1B3A"/>
                </a:solidFill>
                <a:latin typeface="DM Sans"/>
              </a:rPr>
              <a:t>Investing in education would, in the long term, be “worth” the immediate costs associated with pursuing higher education (Johnson &amp; al., 2016).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9620" y="344366"/>
            <a:ext cx="92974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27685B"/>
                </a:solidFill>
                <a:latin typeface="DM Sans Bold"/>
              </a:rPr>
              <a:t>Key Concepts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85422">
            <a:off x="12394756" y="3786014"/>
            <a:ext cx="5930606" cy="7531650"/>
          </a:xfrm>
          <a:custGeom>
            <a:avLst/>
            <a:gdLst/>
            <a:ahLst/>
            <a:cxnLst/>
            <a:rect l="l" t="t" r="r" b="b"/>
            <a:pathLst>
              <a:path w="5930606" h="7531650">
                <a:moveTo>
                  <a:pt x="0" y="0"/>
                </a:moveTo>
                <a:lnTo>
                  <a:pt x="5930606" y="0"/>
                </a:lnTo>
                <a:lnTo>
                  <a:pt x="5930606" y="7531650"/>
                </a:lnTo>
                <a:lnTo>
                  <a:pt x="0" y="753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292" t="-234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16110" y="3893820"/>
            <a:ext cx="9297489" cy="323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200">
                <a:solidFill>
                  <a:srgbClr val="1B1B3A"/>
                </a:solidFill>
                <a:latin typeface="DM Sans Bold"/>
              </a:rPr>
              <a:t>Prospectives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16110" y="4869900"/>
            <a:ext cx="9971765" cy="198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1B1B3A"/>
                </a:solidFill>
                <a:latin typeface="DM Sans"/>
              </a:rPr>
              <a:t>Toward Student Financial Literacy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200758">
            <a:off x="9547867" y="-538474"/>
            <a:ext cx="15025935" cy="13231713"/>
          </a:xfrm>
          <a:custGeom>
            <a:avLst/>
            <a:gdLst/>
            <a:ahLst/>
            <a:cxnLst/>
            <a:rect l="l" t="t" r="r" b="b"/>
            <a:pathLst>
              <a:path w="15025935" h="13231713">
                <a:moveTo>
                  <a:pt x="0" y="0"/>
                </a:moveTo>
                <a:lnTo>
                  <a:pt x="15025935" y="0"/>
                </a:lnTo>
                <a:lnTo>
                  <a:pt x="15025935" y="13231713"/>
                </a:lnTo>
                <a:lnTo>
                  <a:pt x="0" y="13231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96" r="-5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515868"/>
            <a:ext cx="459732" cy="459732"/>
          </a:xfrm>
          <a:custGeom>
            <a:avLst/>
            <a:gdLst/>
            <a:ahLst/>
            <a:cxnLst/>
            <a:rect l="l" t="t" r="r" b="b"/>
            <a:pathLst>
              <a:path w="459732" h="459732">
                <a:moveTo>
                  <a:pt x="0" y="0"/>
                </a:moveTo>
                <a:lnTo>
                  <a:pt x="459732" y="0"/>
                </a:lnTo>
                <a:lnTo>
                  <a:pt x="459732" y="459732"/>
                </a:lnTo>
                <a:lnTo>
                  <a:pt x="0" y="459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09650"/>
            <a:ext cx="10433626" cy="702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DM Sans"/>
              </a:rPr>
              <a:t>Note that it is permitted to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copy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,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share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 and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modify this presentation for non-commercial purposes, provided that the mention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 “Observatoire sur la réussite en enseignement supérieur, 2023” appears and that the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conditions for sharing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 are the same as those that pertain to this presentation.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DM Sans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DM Sans"/>
              </a:rPr>
              <a:t>     </a:t>
            </a:r>
            <a:r>
              <a:rPr lang="en-US" sz="3999" u="sng">
                <a:solidFill>
                  <a:srgbClr val="000000"/>
                </a:solidFill>
                <a:latin typeface="DM Sans"/>
                <a:hlinkClick r:id="rId5" tooltip="https://creativecommons.org/licenses/by-nc-sa/4.0/deed.fr"/>
              </a:rPr>
              <a:t>Creative Commons BY-NC-SA 4.0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8218" y="9474579"/>
            <a:ext cx="13858441" cy="248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44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DM Sans"/>
              </a:rPr>
              <a:t>This document was produced with the financial support of the </a:t>
            </a:r>
            <a:r>
              <a:rPr lang="en-US" dirty="0">
                <a:solidFill>
                  <a:srgbClr val="000000"/>
                </a:solidFill>
                <a:latin typeface="DM Sans"/>
              </a:rPr>
              <a:t>Gouvernement du Québec</a:t>
            </a:r>
            <a:r>
              <a:rPr lang="en-US" sz="1800" dirty="0">
                <a:solidFill>
                  <a:srgbClr val="000000"/>
                </a:solidFill>
                <a:latin typeface="DM Sans"/>
              </a:rPr>
              <a:t>, under the Canada-Québec Agreement.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70920" y="0"/>
            <a:ext cx="7517080" cy="10287000"/>
            <a:chOff x="0" y="0"/>
            <a:chExt cx="1002277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22713" cy="13716000"/>
            </a:xfrm>
            <a:custGeom>
              <a:avLst/>
              <a:gdLst/>
              <a:ahLst/>
              <a:cxnLst/>
              <a:rect l="l" t="t" r="r" b="b"/>
              <a:pathLst>
                <a:path w="10022713" h="13716000">
                  <a:moveTo>
                    <a:pt x="0" y="0"/>
                  </a:moveTo>
                  <a:lnTo>
                    <a:pt x="10022713" y="0"/>
                  </a:lnTo>
                  <a:lnTo>
                    <a:pt x="1002271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BE54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456313" y="0"/>
            <a:ext cx="11071230" cy="10287000"/>
            <a:chOff x="0" y="0"/>
            <a:chExt cx="1476164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61590" cy="13716000"/>
            </a:xfrm>
            <a:custGeom>
              <a:avLst/>
              <a:gdLst/>
              <a:ahLst/>
              <a:cxnLst/>
              <a:rect l="l" t="t" r="r" b="b"/>
              <a:pathLst>
                <a:path w="14761590" h="13716000">
                  <a:moveTo>
                    <a:pt x="1476159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4761590" y="13716000"/>
                  </a:lnTo>
                  <a:close/>
                </a:path>
              </a:pathLst>
            </a:custGeom>
            <a:solidFill>
              <a:srgbClr val="EAEAE8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21842" y="4157936"/>
            <a:ext cx="7517080" cy="5263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07" lvl="1" indent="-325754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1B1B3A"/>
                </a:solidFill>
                <a:latin typeface="DM Sans"/>
              </a:rPr>
              <a:t>Financial education for students needs to be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rooted in today’s student reality.</a:t>
            </a:r>
          </a:p>
          <a:p>
            <a:pPr>
              <a:lnSpc>
                <a:spcPts val="4500"/>
              </a:lnSpc>
            </a:pPr>
            <a:r>
              <a:rPr lang="en-US" sz="3000">
                <a:solidFill>
                  <a:srgbClr val="1B1B3A"/>
                </a:solidFill>
                <a:latin typeface="DM Sans"/>
              </a:rPr>
              <a:t> </a:t>
            </a:r>
          </a:p>
          <a:p>
            <a:pPr marL="651507" lvl="1" indent="-325754" algn="l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1B1B3A"/>
                </a:solidFill>
                <a:latin typeface="DM Sans"/>
              </a:rPr>
              <a:t>Financial literacy programs aim to develop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 financial 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and overall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student well-being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, with a view to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fostering success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8" name="Freeform 8"/>
          <p:cNvSpPr/>
          <p:nvPr/>
        </p:nvSpPr>
        <p:spPr>
          <a:xfrm>
            <a:off x="9829800" y="-23132"/>
            <a:ext cx="8697743" cy="10310132"/>
          </a:xfrm>
          <a:custGeom>
            <a:avLst/>
            <a:gdLst/>
            <a:ahLst/>
            <a:cxnLst/>
            <a:rect l="l" t="t" r="r" b="b"/>
            <a:pathLst>
              <a:path w="8697743" h="10310132">
                <a:moveTo>
                  <a:pt x="0" y="0"/>
                </a:moveTo>
                <a:lnTo>
                  <a:pt x="8697743" y="0"/>
                </a:lnTo>
                <a:lnTo>
                  <a:pt x="8697743" y="10310132"/>
                </a:lnTo>
                <a:lnTo>
                  <a:pt x="0" y="10310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573" r="-19916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-10532"/>
            <a:ext cx="9829800" cy="3753857"/>
            <a:chOff x="0" y="0"/>
            <a:chExt cx="2588919" cy="9886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88919" cy="988670"/>
            </a:xfrm>
            <a:custGeom>
              <a:avLst/>
              <a:gdLst/>
              <a:ahLst/>
              <a:cxnLst/>
              <a:rect l="l" t="t" r="r" b="b"/>
              <a:pathLst>
                <a:path w="2588919" h="988670">
                  <a:moveTo>
                    <a:pt x="0" y="0"/>
                  </a:moveTo>
                  <a:lnTo>
                    <a:pt x="2588919" y="0"/>
                  </a:lnTo>
                  <a:lnTo>
                    <a:pt x="2588919" y="988670"/>
                  </a:lnTo>
                  <a:lnTo>
                    <a:pt x="0" y="988670"/>
                  </a:lnTo>
                  <a:close/>
                </a:path>
              </a:pathLst>
            </a:custGeom>
            <a:solidFill>
              <a:srgbClr val="9EE7C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2588919" cy="960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68667" y="721995"/>
            <a:ext cx="9297489" cy="91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1B1B3A"/>
                </a:solidFill>
                <a:latin typeface="DM Sans Bold"/>
              </a:rPr>
              <a:t>Prospectives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8558" y="1521143"/>
            <a:ext cx="8087191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u="sng">
                <a:solidFill>
                  <a:srgbClr val="1B1B3A"/>
                </a:solidFill>
                <a:latin typeface="DM Sans"/>
                <a:hlinkClick r:id="rId4" tooltip="https://www.oresquebec.ca/article-de-dssiers/vers-une-litteratie-financiere-etudiante/"/>
              </a:rPr>
              <a:t>Toward Student Financial Literacy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0618" y="100551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4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23556">
            <a:off x="8531300" y="2508790"/>
            <a:ext cx="9402223" cy="11940476"/>
          </a:xfrm>
          <a:custGeom>
            <a:avLst/>
            <a:gdLst/>
            <a:ahLst/>
            <a:cxnLst/>
            <a:rect l="l" t="t" r="r" b="b"/>
            <a:pathLst>
              <a:path w="9402223" h="11940476">
                <a:moveTo>
                  <a:pt x="0" y="0"/>
                </a:moveTo>
                <a:lnTo>
                  <a:pt x="9402223" y="0"/>
                </a:lnTo>
                <a:lnTo>
                  <a:pt x="9402223" y="11940476"/>
                </a:lnTo>
                <a:lnTo>
                  <a:pt x="0" y="11940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292" t="-234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16110" y="4869900"/>
            <a:ext cx="9971765" cy="100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1B1B3A"/>
                </a:solidFill>
                <a:latin typeface="DM Sans"/>
              </a:rPr>
              <a:t>Inspiring Practices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70920" y="0"/>
            <a:ext cx="7517080" cy="10287000"/>
            <a:chOff x="0" y="0"/>
            <a:chExt cx="1002277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22713" cy="13716000"/>
            </a:xfrm>
            <a:custGeom>
              <a:avLst/>
              <a:gdLst/>
              <a:ahLst/>
              <a:cxnLst/>
              <a:rect l="l" t="t" r="r" b="b"/>
              <a:pathLst>
                <a:path w="10022713" h="13716000">
                  <a:moveTo>
                    <a:pt x="0" y="0"/>
                  </a:moveTo>
                  <a:lnTo>
                    <a:pt x="10022713" y="0"/>
                  </a:lnTo>
                  <a:lnTo>
                    <a:pt x="1002271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BE54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456313" y="0"/>
            <a:ext cx="11071230" cy="10287000"/>
            <a:chOff x="0" y="0"/>
            <a:chExt cx="1476164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61590" cy="13716000"/>
            </a:xfrm>
            <a:custGeom>
              <a:avLst/>
              <a:gdLst/>
              <a:ahLst/>
              <a:cxnLst/>
              <a:rect l="l" t="t" r="r" b="b"/>
              <a:pathLst>
                <a:path w="14761590" h="13716000">
                  <a:moveTo>
                    <a:pt x="1476159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4761590" y="13716000"/>
                  </a:lnTo>
                  <a:close/>
                </a:path>
              </a:pathLst>
            </a:custGeom>
            <a:solidFill>
              <a:srgbClr val="EAEAE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-10532"/>
            <a:ext cx="9829800" cy="3753857"/>
            <a:chOff x="0" y="0"/>
            <a:chExt cx="2588919" cy="9886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88919" cy="988670"/>
            </a:xfrm>
            <a:custGeom>
              <a:avLst/>
              <a:gdLst/>
              <a:ahLst/>
              <a:cxnLst/>
              <a:rect l="l" t="t" r="r" b="b"/>
              <a:pathLst>
                <a:path w="2588919" h="988670">
                  <a:moveTo>
                    <a:pt x="0" y="0"/>
                  </a:moveTo>
                  <a:lnTo>
                    <a:pt x="2588919" y="0"/>
                  </a:lnTo>
                  <a:lnTo>
                    <a:pt x="2588919" y="988670"/>
                  </a:lnTo>
                  <a:lnTo>
                    <a:pt x="0" y="988670"/>
                  </a:lnTo>
                  <a:close/>
                </a:path>
              </a:pathLst>
            </a:custGeom>
            <a:solidFill>
              <a:srgbClr val="FF847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2588919" cy="960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829800" y="3908713"/>
            <a:ext cx="9343034" cy="6524179"/>
          </a:xfrm>
          <a:custGeom>
            <a:avLst/>
            <a:gdLst/>
            <a:ahLst/>
            <a:cxnLst/>
            <a:rect l="l" t="t" r="r" b="b"/>
            <a:pathLst>
              <a:path w="9343034" h="6524179">
                <a:moveTo>
                  <a:pt x="0" y="0"/>
                </a:moveTo>
                <a:lnTo>
                  <a:pt x="9343034" y="0"/>
                </a:lnTo>
                <a:lnTo>
                  <a:pt x="9343034" y="6524178"/>
                </a:lnTo>
                <a:lnTo>
                  <a:pt x="0" y="6524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5" b="-725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8667" y="721995"/>
            <a:ext cx="92974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1B1B3A"/>
                </a:solidFill>
                <a:latin typeface="DM Sans Bold"/>
              </a:rPr>
              <a:t>Inspiring Practices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8558" y="1521143"/>
            <a:ext cx="8234304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u="sng">
                <a:solidFill>
                  <a:srgbClr val="1B1B3A"/>
                </a:solidFill>
                <a:latin typeface="DM Sans"/>
                <a:hlinkClick r:id="rId4" tooltip="https://www.oresquebec.ca/publications/les-epiceries-solidaires-etudiantes-pour-reduire-la-precarite-alimentaire/"/>
              </a:rPr>
              <a:t>The AGORAé network in France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8558" y="5076825"/>
            <a:ext cx="7974162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DM Sans"/>
              </a:rPr>
              <a:t>A meeting place created “by and for” the student community to promote food security on campus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0618" y="100551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70920" y="0"/>
            <a:ext cx="7517080" cy="10287000"/>
            <a:chOff x="0" y="0"/>
            <a:chExt cx="1002277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22713" cy="13716000"/>
            </a:xfrm>
            <a:custGeom>
              <a:avLst/>
              <a:gdLst/>
              <a:ahLst/>
              <a:cxnLst/>
              <a:rect l="l" t="t" r="r" b="b"/>
              <a:pathLst>
                <a:path w="10022713" h="13716000">
                  <a:moveTo>
                    <a:pt x="0" y="0"/>
                  </a:moveTo>
                  <a:lnTo>
                    <a:pt x="10022713" y="0"/>
                  </a:lnTo>
                  <a:lnTo>
                    <a:pt x="1002271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BE54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456313" y="0"/>
            <a:ext cx="11071230" cy="10287000"/>
            <a:chOff x="0" y="0"/>
            <a:chExt cx="1476164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61590" cy="13716000"/>
            </a:xfrm>
            <a:custGeom>
              <a:avLst/>
              <a:gdLst/>
              <a:ahLst/>
              <a:cxnLst/>
              <a:rect l="l" t="t" r="r" b="b"/>
              <a:pathLst>
                <a:path w="14761590" h="13716000">
                  <a:moveTo>
                    <a:pt x="1476159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4761590" y="13716000"/>
                  </a:lnTo>
                  <a:close/>
                </a:path>
              </a:pathLst>
            </a:custGeom>
            <a:solidFill>
              <a:srgbClr val="EAEAE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-10532"/>
            <a:ext cx="9829800" cy="3753857"/>
            <a:chOff x="0" y="0"/>
            <a:chExt cx="2588919" cy="9886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88919" cy="988670"/>
            </a:xfrm>
            <a:custGeom>
              <a:avLst/>
              <a:gdLst/>
              <a:ahLst/>
              <a:cxnLst/>
              <a:rect l="l" t="t" r="r" b="b"/>
              <a:pathLst>
                <a:path w="2588919" h="988670">
                  <a:moveTo>
                    <a:pt x="0" y="0"/>
                  </a:moveTo>
                  <a:lnTo>
                    <a:pt x="2588919" y="0"/>
                  </a:lnTo>
                  <a:lnTo>
                    <a:pt x="2588919" y="988670"/>
                  </a:lnTo>
                  <a:lnTo>
                    <a:pt x="0" y="988670"/>
                  </a:lnTo>
                  <a:close/>
                </a:path>
              </a:pathLst>
            </a:custGeom>
            <a:solidFill>
              <a:srgbClr val="FF847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2588919" cy="960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8667" y="721995"/>
            <a:ext cx="92974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1B1B3A"/>
                </a:solidFill>
                <a:latin typeface="DM Sans Bold"/>
              </a:rPr>
              <a:t>Inspiring Practices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8558" y="1521143"/>
            <a:ext cx="8234304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u="sng">
                <a:solidFill>
                  <a:srgbClr val="1B1B3A"/>
                </a:solidFill>
                <a:latin typeface="DM Sans"/>
                <a:hlinkClick r:id="rId3" tooltip="https://www.oresquebec.ca/publications/la-b-c-open-collection-des-ressources-educatives-libres-pour-reduire-le-cout-des-etudes/"/>
              </a:rPr>
              <a:t>BCcampus Open Education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4662" y="5208096"/>
            <a:ext cx="84582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DM Sans"/>
              </a:rPr>
              <a:t>A project to create and distribute free textbooks to reduce the cost of books and course notes </a:t>
            </a:r>
          </a:p>
        </p:txBody>
      </p:sp>
      <p:sp>
        <p:nvSpPr>
          <p:cNvPr id="13" name="Freeform 13"/>
          <p:cNvSpPr/>
          <p:nvPr/>
        </p:nvSpPr>
        <p:spPr>
          <a:xfrm>
            <a:off x="9829800" y="3908713"/>
            <a:ext cx="9134108" cy="6378287"/>
          </a:xfrm>
          <a:custGeom>
            <a:avLst/>
            <a:gdLst/>
            <a:ahLst/>
            <a:cxnLst/>
            <a:rect l="l" t="t" r="r" b="b"/>
            <a:pathLst>
              <a:path w="9134108" h="6378287">
                <a:moveTo>
                  <a:pt x="0" y="0"/>
                </a:moveTo>
                <a:lnTo>
                  <a:pt x="9134108" y="0"/>
                </a:lnTo>
                <a:lnTo>
                  <a:pt x="9134108" y="6378287"/>
                </a:lnTo>
                <a:lnTo>
                  <a:pt x="0" y="6378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702" b="-3702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90618" y="100551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3779" y="4321924"/>
            <a:ext cx="8484414" cy="100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1B1B3A"/>
                </a:solidFill>
                <a:latin typeface="DM Sans"/>
              </a:rPr>
              <a:t>Tools and Activities </a:t>
            </a:r>
          </a:p>
        </p:txBody>
      </p:sp>
      <p:sp>
        <p:nvSpPr>
          <p:cNvPr id="3" name="Freeform 3"/>
          <p:cNvSpPr/>
          <p:nvPr/>
        </p:nvSpPr>
        <p:spPr>
          <a:xfrm rot="3614952">
            <a:off x="6627877" y="34605"/>
            <a:ext cx="12056223" cy="19083408"/>
          </a:xfrm>
          <a:custGeom>
            <a:avLst/>
            <a:gdLst/>
            <a:ahLst/>
            <a:cxnLst/>
            <a:rect l="l" t="t" r="r" b="b"/>
            <a:pathLst>
              <a:path w="12056223" h="19083408">
                <a:moveTo>
                  <a:pt x="0" y="0"/>
                </a:moveTo>
                <a:lnTo>
                  <a:pt x="12056224" y="0"/>
                </a:lnTo>
                <a:lnTo>
                  <a:pt x="12056224" y="19083408"/>
                </a:lnTo>
                <a:lnTo>
                  <a:pt x="0" y="19083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7" r="-37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5254" y="7119236"/>
            <a:ext cx="6730283" cy="2634723"/>
          </a:xfrm>
          <a:custGeom>
            <a:avLst/>
            <a:gdLst/>
            <a:ahLst/>
            <a:cxnLst/>
            <a:rect l="l" t="t" r="r" b="b"/>
            <a:pathLst>
              <a:path w="6730283" h="2634723">
                <a:moveTo>
                  <a:pt x="0" y="0"/>
                </a:moveTo>
                <a:lnTo>
                  <a:pt x="6730283" y="0"/>
                </a:lnTo>
                <a:lnTo>
                  <a:pt x="6730283" y="2634723"/>
                </a:lnTo>
                <a:lnTo>
                  <a:pt x="0" y="2634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86374" y="5143500"/>
            <a:ext cx="5172926" cy="3770613"/>
          </a:xfrm>
          <a:custGeom>
            <a:avLst/>
            <a:gdLst/>
            <a:ahLst/>
            <a:cxnLst/>
            <a:rect l="l" t="t" r="r" b="b"/>
            <a:pathLst>
              <a:path w="5172926" h="3770613">
                <a:moveTo>
                  <a:pt x="0" y="0"/>
                </a:moveTo>
                <a:lnTo>
                  <a:pt x="5172926" y="0"/>
                </a:lnTo>
                <a:lnTo>
                  <a:pt x="5172926" y="3770613"/>
                </a:lnTo>
                <a:lnTo>
                  <a:pt x="0" y="3770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281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023361"/>
            <a:ext cx="9553226" cy="479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000000"/>
                </a:solidFill>
                <a:latin typeface="DM Sans Bold"/>
                <a:hlinkClick r:id="rId5" tooltip="https://www.oresquebec.ca/?post_type=sub_topic&amp;p=5156&amp;preview=true"/>
              </a:rPr>
              <a:t>Timeline</a:t>
            </a:r>
            <a:r>
              <a:rPr lang="en-US" sz="3000">
                <a:solidFill>
                  <a:srgbClr val="000000"/>
                </a:solidFill>
                <a:latin typeface="DM Sans"/>
                <a:hlinkClick r:id="rId5" tooltip="https://www.oresquebec.ca/?post_type=sub_topic&amp;p=5156&amp;preview=true"/>
              </a:rPr>
              <a:t> of student financial assistance in the province of Québec 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  <a:hlinkClick r:id="rId6" tooltip="https://www.oresquebec.ca/article-de-dssiers/infographie-quelles-conditions-pour-favoriser-laccessibilite-financiere-aux-etudes/"/>
              </a:rPr>
              <a:t>Highlights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</a:t>
            </a:r>
            <a:r>
              <a:rPr lang="en-US" sz="3000" u="sng">
                <a:solidFill>
                  <a:srgbClr val="000000"/>
                </a:solidFill>
                <a:latin typeface="DM Sans Bold"/>
                <a:hlinkClick r:id="rId6" tooltip="https://www.oresquebec.ca/article-de-dssiers/infographie-quelles-conditions-pour-favoriser-laccessibilite-financiere-aux-etudes/"/>
              </a:rPr>
              <a:t>infographic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Information sheets on the </a:t>
            </a:r>
            <a:r>
              <a:rPr lang="en-US" sz="3000">
                <a:solidFill>
                  <a:srgbClr val="000000"/>
                </a:solidFill>
                <a:latin typeface="DM Sans Bold"/>
              </a:rPr>
              <a:t>courses of action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for each issue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 Bold"/>
              </a:rPr>
              <a:t>Comic strip 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on the impact of financial stress on studies (coming in winter 2024)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 Bold"/>
              </a:rPr>
              <a:t>Illustration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of the particularities experienced by graduate students (coming in winter 2024)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23925"/>
            <a:ext cx="173421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DM Sans"/>
              </a:rPr>
              <a:t>Tools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45427" y="2023361"/>
            <a:ext cx="6313873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000000"/>
                </a:solidFill>
                <a:latin typeface="DM Sans Bold"/>
                <a:hlinkClick r:id="rId7" tooltip="https://www.oresquebec.ca/activite/le-developpement-dune-litteratie-financiere-etudiante-une-avenue-pour-contrer-le-surendettement-webinaire/"/>
              </a:rPr>
              <a:t>Webinar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</a:t>
            </a:r>
            <a:r>
              <a:rPr lang="en-US" sz="3000">
                <a:solidFill>
                  <a:srgbClr val="000000"/>
                </a:solidFill>
                <a:latin typeface="DM Sans"/>
                <a:hlinkClick r:id="rId7" tooltip="https://www.oresquebec.ca/activite/le-developpement-dune-litteratie-financiere-etudiante-une-avenue-pour-contrer-le-surendettement-webinaire/"/>
              </a:rPr>
              <a:t>on student debt and financial literacy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) (November 20, 2023)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 Bold"/>
              </a:rPr>
              <a:t>Mobilization activity 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(coming in winter 2024)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945427" y="923925"/>
            <a:ext cx="274002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DM Sans"/>
              </a:rPr>
              <a:t>Activities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3" tooltip="https://www.facebook.com/ores.reussite"/>
          </p:cNvPr>
          <p:cNvSpPr/>
          <p:nvPr/>
        </p:nvSpPr>
        <p:spPr>
          <a:xfrm>
            <a:off x="15178340" y="8326346"/>
            <a:ext cx="838497" cy="838497"/>
          </a:xfrm>
          <a:custGeom>
            <a:avLst/>
            <a:gdLst/>
            <a:ahLst/>
            <a:cxnLst/>
            <a:rect l="l" t="t" r="r" b="b"/>
            <a:pathLst>
              <a:path w="838497" h="838497">
                <a:moveTo>
                  <a:pt x="0" y="0"/>
                </a:moveTo>
                <a:lnTo>
                  <a:pt x="838497" y="0"/>
                </a:lnTo>
                <a:lnTo>
                  <a:pt x="838497" y="838497"/>
                </a:lnTo>
                <a:lnTo>
                  <a:pt x="0" y="838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6" tooltip="https://www.linkedin.com/company/ores-reussite/"/>
          </p:cNvPr>
          <p:cNvSpPr/>
          <p:nvPr/>
        </p:nvSpPr>
        <p:spPr>
          <a:xfrm>
            <a:off x="14101051" y="8354582"/>
            <a:ext cx="810261" cy="810261"/>
          </a:xfrm>
          <a:custGeom>
            <a:avLst/>
            <a:gdLst/>
            <a:ahLst/>
            <a:cxnLst/>
            <a:rect l="l" t="t" r="r" b="b"/>
            <a:pathLst>
              <a:path w="810261" h="810261">
                <a:moveTo>
                  <a:pt x="0" y="0"/>
                </a:moveTo>
                <a:lnTo>
                  <a:pt x="810261" y="0"/>
                </a:lnTo>
                <a:lnTo>
                  <a:pt x="810261" y="810261"/>
                </a:lnTo>
                <a:lnTo>
                  <a:pt x="0" y="8102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20045" y="5505450"/>
            <a:ext cx="2418432" cy="2418432"/>
          </a:xfrm>
          <a:custGeom>
            <a:avLst/>
            <a:gdLst/>
            <a:ahLst/>
            <a:cxnLst/>
            <a:rect l="l" t="t" r="r" b="b"/>
            <a:pathLst>
              <a:path w="2418432" h="2418432">
                <a:moveTo>
                  <a:pt x="0" y="0"/>
                </a:moveTo>
                <a:lnTo>
                  <a:pt x="2418432" y="0"/>
                </a:lnTo>
                <a:lnTo>
                  <a:pt x="2418432" y="2418432"/>
                </a:lnTo>
                <a:lnTo>
                  <a:pt x="0" y="24184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136430" y="1190856"/>
            <a:ext cx="9372780" cy="1639242"/>
            <a:chOff x="0" y="0"/>
            <a:chExt cx="2468551" cy="4317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68551" cy="431734"/>
            </a:xfrm>
            <a:custGeom>
              <a:avLst/>
              <a:gdLst/>
              <a:ahLst/>
              <a:cxnLst/>
              <a:rect l="l" t="t" r="r" b="b"/>
              <a:pathLst>
                <a:path w="2468551" h="431734">
                  <a:moveTo>
                    <a:pt x="42126" y="0"/>
                  </a:moveTo>
                  <a:lnTo>
                    <a:pt x="2426425" y="0"/>
                  </a:lnTo>
                  <a:cubicBezTo>
                    <a:pt x="2449691" y="0"/>
                    <a:pt x="2468551" y="18860"/>
                    <a:pt x="2468551" y="42126"/>
                  </a:cubicBezTo>
                  <a:lnTo>
                    <a:pt x="2468551" y="389608"/>
                  </a:lnTo>
                  <a:cubicBezTo>
                    <a:pt x="2468551" y="412874"/>
                    <a:pt x="2449691" y="431734"/>
                    <a:pt x="2426425" y="431734"/>
                  </a:cubicBezTo>
                  <a:lnTo>
                    <a:pt x="42126" y="431734"/>
                  </a:lnTo>
                  <a:cubicBezTo>
                    <a:pt x="30954" y="431734"/>
                    <a:pt x="20239" y="427296"/>
                    <a:pt x="12338" y="419396"/>
                  </a:cubicBezTo>
                  <a:cubicBezTo>
                    <a:pt x="4438" y="411496"/>
                    <a:pt x="0" y="400781"/>
                    <a:pt x="0" y="389608"/>
                  </a:cubicBezTo>
                  <a:lnTo>
                    <a:pt x="0" y="42126"/>
                  </a:lnTo>
                  <a:cubicBezTo>
                    <a:pt x="0" y="30954"/>
                    <a:pt x="4438" y="20239"/>
                    <a:pt x="12338" y="12338"/>
                  </a:cubicBezTo>
                  <a:cubicBezTo>
                    <a:pt x="20239" y="4438"/>
                    <a:pt x="30954" y="0"/>
                    <a:pt x="42126" y="0"/>
                  </a:cubicBez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68551" cy="403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708110" y="1613453"/>
            <a:ext cx="547497" cy="547497"/>
          </a:xfrm>
          <a:custGeom>
            <a:avLst/>
            <a:gdLst/>
            <a:ahLst/>
            <a:cxnLst/>
            <a:rect l="l" t="t" r="r" b="b"/>
            <a:pathLst>
              <a:path w="547497" h="547497">
                <a:moveTo>
                  <a:pt x="0" y="0"/>
                </a:moveTo>
                <a:lnTo>
                  <a:pt x="547497" y="0"/>
                </a:lnTo>
                <a:lnTo>
                  <a:pt x="547497" y="547497"/>
                </a:lnTo>
                <a:lnTo>
                  <a:pt x="0" y="547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9801509" y="5732665"/>
            <a:ext cx="861129" cy="388978"/>
          </a:xfrm>
          <a:custGeom>
            <a:avLst/>
            <a:gdLst/>
            <a:ahLst/>
            <a:cxnLst/>
            <a:rect l="l" t="t" r="r" b="b"/>
            <a:pathLst>
              <a:path w="861129" h="388978">
                <a:moveTo>
                  <a:pt x="0" y="388978"/>
                </a:moveTo>
                <a:lnTo>
                  <a:pt x="861129" y="388978"/>
                </a:lnTo>
                <a:lnTo>
                  <a:pt x="861129" y="0"/>
                </a:lnTo>
                <a:lnTo>
                  <a:pt x="0" y="0"/>
                </a:lnTo>
                <a:lnTo>
                  <a:pt x="0" y="38897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9815565" y="8326346"/>
            <a:ext cx="861129" cy="388978"/>
          </a:xfrm>
          <a:custGeom>
            <a:avLst/>
            <a:gdLst/>
            <a:ahLst/>
            <a:cxnLst/>
            <a:rect l="l" t="t" r="r" b="b"/>
            <a:pathLst>
              <a:path w="861129" h="388978">
                <a:moveTo>
                  <a:pt x="0" y="388978"/>
                </a:moveTo>
                <a:lnTo>
                  <a:pt x="861129" y="388978"/>
                </a:lnTo>
                <a:lnTo>
                  <a:pt x="861129" y="0"/>
                </a:lnTo>
                <a:lnTo>
                  <a:pt x="0" y="0"/>
                </a:lnTo>
                <a:lnTo>
                  <a:pt x="0" y="38897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084933"/>
            <a:ext cx="8121165" cy="3079275"/>
          </a:xfrm>
          <a:custGeom>
            <a:avLst/>
            <a:gdLst/>
            <a:ahLst/>
            <a:cxnLst/>
            <a:rect l="l" t="t" r="r" b="b"/>
            <a:pathLst>
              <a:path w="8121165" h="3079275">
                <a:moveTo>
                  <a:pt x="0" y="0"/>
                </a:moveTo>
                <a:lnTo>
                  <a:pt x="8121165" y="0"/>
                </a:lnTo>
                <a:lnTo>
                  <a:pt x="8121165" y="3079275"/>
                </a:lnTo>
                <a:lnTo>
                  <a:pt x="0" y="3079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72171" y="1518203"/>
            <a:ext cx="7858674" cy="753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63"/>
              </a:lnSpc>
            </a:pPr>
            <a:r>
              <a:rPr lang="en-US" sz="4349" u="sng">
                <a:solidFill>
                  <a:srgbClr val="D4F1B0"/>
                </a:solidFill>
                <a:latin typeface="DM Sans"/>
                <a:hlinkClick r:id="rId15" tooltip="https://www.oresquebec.ca/dossiers/accessibilite-financiere-aux-etudes-conditions-pour-la-reussite-etudiante/"/>
              </a:rPr>
              <a:t>See the complete dossier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41826" y="5704090"/>
            <a:ext cx="3178219" cy="107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7"/>
              </a:lnSpc>
              <a:spcBef>
                <a:spcPct val="0"/>
              </a:spcBef>
            </a:pPr>
            <a:r>
              <a:rPr lang="en-US" sz="3290" spc="164">
                <a:solidFill>
                  <a:srgbClr val="1B1B3A"/>
                </a:solidFill>
                <a:latin typeface="DM Sans"/>
              </a:rPr>
              <a:t>Subscribe to our newsletter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65273" y="8326007"/>
            <a:ext cx="4363989" cy="529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7"/>
              </a:lnSpc>
              <a:spcBef>
                <a:spcPct val="0"/>
              </a:spcBef>
            </a:pPr>
            <a:r>
              <a:rPr lang="en-US" sz="3290" spc="164">
                <a:solidFill>
                  <a:srgbClr val="1B1B3A"/>
                </a:solidFill>
                <a:latin typeface="DM Sans"/>
              </a:rPr>
              <a:t>Follow us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DM Sans"/>
              </a:rPr>
              <a:t>This presentation outlines the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main findings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 of the Observatoire sur la réussite en enseignement supérieur concerning the thematic dossier entitled “Financial Access to Education: What are the Conditions for Student Success?”. 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DM Sans"/>
            </a:endParaRP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368340" y="4582681"/>
            <a:ext cx="15295834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DM Sans"/>
              </a:rPr>
              <a:t>You can use it to provide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 highlights 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from this dossier and initiate a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team reflection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 on the subject. You can also use it to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raise awareness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 among your colleagues to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commit to collective action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 on these issues.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722549" y="4503670"/>
            <a:ext cx="1444587" cy="652530"/>
          </a:xfrm>
          <a:custGeom>
            <a:avLst/>
            <a:gdLst/>
            <a:ahLst/>
            <a:cxnLst/>
            <a:rect l="l" t="t" r="r" b="b"/>
            <a:pathLst>
              <a:path w="1444587" h="652530">
                <a:moveTo>
                  <a:pt x="0" y="652530"/>
                </a:moveTo>
                <a:lnTo>
                  <a:pt x="1444587" y="652530"/>
                </a:lnTo>
                <a:lnTo>
                  <a:pt x="1444587" y="0"/>
                </a:lnTo>
                <a:lnTo>
                  <a:pt x="0" y="0"/>
                </a:lnTo>
                <a:lnTo>
                  <a:pt x="0" y="65253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68862" y="1288019"/>
            <a:ext cx="6939866" cy="7710963"/>
          </a:xfrm>
          <a:custGeom>
            <a:avLst/>
            <a:gdLst/>
            <a:ahLst/>
            <a:cxnLst/>
            <a:rect l="l" t="t" r="r" b="b"/>
            <a:pathLst>
              <a:path w="6939866" h="7710963">
                <a:moveTo>
                  <a:pt x="0" y="0"/>
                </a:moveTo>
                <a:lnTo>
                  <a:pt x="6939866" y="0"/>
                </a:lnTo>
                <a:lnTo>
                  <a:pt x="693986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17739" y="0"/>
            <a:ext cx="8446709" cy="10254186"/>
          </a:xfrm>
          <a:custGeom>
            <a:avLst/>
            <a:gdLst/>
            <a:ahLst/>
            <a:cxnLst/>
            <a:rect l="l" t="t" r="r" b="b"/>
            <a:pathLst>
              <a:path w="8446709" h="10254186">
                <a:moveTo>
                  <a:pt x="0" y="0"/>
                </a:moveTo>
                <a:lnTo>
                  <a:pt x="8446708" y="0"/>
                </a:lnTo>
                <a:lnTo>
                  <a:pt x="8446708" y="10254186"/>
                </a:lnTo>
                <a:lnTo>
                  <a:pt x="0" y="10254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911" r="-2495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8558" y="1839704"/>
            <a:ext cx="7425640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EAEAE8"/>
                </a:solidFill>
                <a:latin typeface="DM Sans"/>
              </a:rPr>
              <a:t>ORES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8558" y="3298800"/>
            <a:ext cx="7058086" cy="431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3999">
                <a:solidFill>
                  <a:srgbClr val="EAEAE8"/>
                </a:solidFill>
                <a:latin typeface="DM Sans"/>
              </a:rPr>
              <a:t>Our mandate is to share with higher education stakeholders the most reliable and relevant scientific and experiential knowledge on student success.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68558" y="8748923"/>
            <a:ext cx="4839209" cy="1018754"/>
            <a:chOff x="0" y="0"/>
            <a:chExt cx="1274524" cy="268314"/>
          </a:xfrm>
        </p:grpSpPr>
        <p:sp>
          <p:nvSpPr>
            <p:cNvPr id="7" name="Freeform 7">
              <a:hlinkClick r:id="rId4" tooltip="https://www.oresquebec.ca"/>
            </p:cNvPr>
            <p:cNvSpPr/>
            <p:nvPr/>
          </p:nvSpPr>
          <p:spPr>
            <a:xfrm>
              <a:off x="0" y="0"/>
              <a:ext cx="1274524" cy="268314"/>
            </a:xfrm>
            <a:custGeom>
              <a:avLst/>
              <a:gdLst/>
              <a:ahLst/>
              <a:cxnLst/>
              <a:rect l="l" t="t" r="r" b="b"/>
              <a:pathLst>
                <a:path w="1274524" h="268314">
                  <a:moveTo>
                    <a:pt x="81591" y="0"/>
                  </a:moveTo>
                  <a:lnTo>
                    <a:pt x="1192933" y="0"/>
                  </a:lnTo>
                  <a:cubicBezTo>
                    <a:pt x="1214572" y="0"/>
                    <a:pt x="1235325" y="8596"/>
                    <a:pt x="1250627" y="23898"/>
                  </a:cubicBezTo>
                  <a:cubicBezTo>
                    <a:pt x="1265928" y="39199"/>
                    <a:pt x="1274524" y="59952"/>
                    <a:pt x="1274524" y="81591"/>
                  </a:cubicBezTo>
                  <a:lnTo>
                    <a:pt x="1274524" y="186722"/>
                  </a:lnTo>
                  <a:cubicBezTo>
                    <a:pt x="1274524" y="208362"/>
                    <a:pt x="1265928" y="229115"/>
                    <a:pt x="1250627" y="244416"/>
                  </a:cubicBezTo>
                  <a:cubicBezTo>
                    <a:pt x="1235325" y="259718"/>
                    <a:pt x="1214572" y="268314"/>
                    <a:pt x="1192933" y="268314"/>
                  </a:cubicBezTo>
                  <a:lnTo>
                    <a:pt x="81591" y="268314"/>
                  </a:lnTo>
                  <a:cubicBezTo>
                    <a:pt x="59952" y="268314"/>
                    <a:pt x="39199" y="259718"/>
                    <a:pt x="23898" y="244416"/>
                  </a:cubicBezTo>
                  <a:cubicBezTo>
                    <a:pt x="8596" y="229115"/>
                    <a:pt x="0" y="208362"/>
                    <a:pt x="0" y="186722"/>
                  </a:cubicBezTo>
                  <a:lnTo>
                    <a:pt x="0" y="81591"/>
                  </a:lnTo>
                  <a:cubicBezTo>
                    <a:pt x="0" y="59952"/>
                    <a:pt x="8596" y="39199"/>
                    <a:pt x="23898" y="23898"/>
                  </a:cubicBezTo>
                  <a:cubicBezTo>
                    <a:pt x="39199" y="8596"/>
                    <a:pt x="59952" y="0"/>
                    <a:pt x="81591" y="0"/>
                  </a:cubicBezTo>
                  <a:close/>
                </a:path>
              </a:pathLst>
            </a:custGeom>
            <a:solidFill>
              <a:srgbClr val="1B1B3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1274524" cy="239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9" name="Freeform 9">
            <a:hlinkClick r:id="rId4" tooltip="https://www.oresquebec.ca"/>
          </p:cNvPr>
          <p:cNvSpPr/>
          <p:nvPr/>
        </p:nvSpPr>
        <p:spPr>
          <a:xfrm>
            <a:off x="1092708" y="8950693"/>
            <a:ext cx="547497" cy="547497"/>
          </a:xfrm>
          <a:custGeom>
            <a:avLst/>
            <a:gdLst/>
            <a:ahLst/>
            <a:cxnLst/>
            <a:rect l="l" t="t" r="r" b="b"/>
            <a:pathLst>
              <a:path w="547497" h="547497">
                <a:moveTo>
                  <a:pt x="0" y="0"/>
                </a:moveTo>
                <a:lnTo>
                  <a:pt x="547497" y="0"/>
                </a:lnTo>
                <a:lnTo>
                  <a:pt x="547497" y="547497"/>
                </a:lnTo>
                <a:lnTo>
                  <a:pt x="0" y="547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61461" y="8874493"/>
            <a:ext cx="6865564" cy="62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3600" u="sng">
                <a:solidFill>
                  <a:srgbClr val="EAEAE8"/>
                </a:solidFill>
                <a:latin typeface="DM Sans"/>
                <a:hlinkClick r:id="rId4" tooltip="https://www.oresquebec.ca"/>
              </a:rPr>
              <a:t>oresquebec.ca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8667" y="1829753"/>
            <a:ext cx="16672560" cy="75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>
                <a:solidFill>
                  <a:srgbClr val="1B1B3A"/>
                </a:solidFill>
                <a:latin typeface="DM Sans"/>
              </a:rPr>
              <a:t>Presentation Outline </a:t>
            </a:r>
          </a:p>
        </p:txBody>
      </p:sp>
      <p:sp>
        <p:nvSpPr>
          <p:cNvPr id="3" name="Freeform 3"/>
          <p:cNvSpPr/>
          <p:nvPr/>
        </p:nvSpPr>
        <p:spPr>
          <a:xfrm>
            <a:off x="3145662" y="3330345"/>
            <a:ext cx="699574" cy="699574"/>
          </a:xfrm>
          <a:custGeom>
            <a:avLst/>
            <a:gdLst/>
            <a:ahLst/>
            <a:cxnLst/>
            <a:rect l="l" t="t" r="r" b="b"/>
            <a:pathLst>
              <a:path w="699574" h="699574">
                <a:moveTo>
                  <a:pt x="0" y="0"/>
                </a:moveTo>
                <a:lnTo>
                  <a:pt x="699574" y="0"/>
                </a:lnTo>
                <a:lnTo>
                  <a:pt x="699574" y="699574"/>
                </a:lnTo>
                <a:lnTo>
                  <a:pt x="0" y="699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45662" y="4258118"/>
            <a:ext cx="699574" cy="699574"/>
          </a:xfrm>
          <a:custGeom>
            <a:avLst/>
            <a:gdLst/>
            <a:ahLst/>
            <a:cxnLst/>
            <a:rect l="l" t="t" r="r" b="b"/>
            <a:pathLst>
              <a:path w="699574" h="699574">
                <a:moveTo>
                  <a:pt x="0" y="0"/>
                </a:moveTo>
                <a:lnTo>
                  <a:pt x="699574" y="0"/>
                </a:lnTo>
                <a:lnTo>
                  <a:pt x="699574" y="699574"/>
                </a:lnTo>
                <a:lnTo>
                  <a:pt x="0" y="699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5662" y="5185891"/>
            <a:ext cx="699574" cy="699574"/>
          </a:xfrm>
          <a:custGeom>
            <a:avLst/>
            <a:gdLst/>
            <a:ahLst/>
            <a:cxnLst/>
            <a:rect l="l" t="t" r="r" b="b"/>
            <a:pathLst>
              <a:path w="699574" h="699574">
                <a:moveTo>
                  <a:pt x="0" y="0"/>
                </a:moveTo>
                <a:lnTo>
                  <a:pt x="699574" y="0"/>
                </a:lnTo>
                <a:lnTo>
                  <a:pt x="699574" y="699574"/>
                </a:lnTo>
                <a:lnTo>
                  <a:pt x="0" y="699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5662" y="6113664"/>
            <a:ext cx="699574" cy="699574"/>
          </a:xfrm>
          <a:custGeom>
            <a:avLst/>
            <a:gdLst/>
            <a:ahLst/>
            <a:cxnLst/>
            <a:rect l="l" t="t" r="r" b="b"/>
            <a:pathLst>
              <a:path w="699574" h="699574">
                <a:moveTo>
                  <a:pt x="0" y="0"/>
                </a:moveTo>
                <a:lnTo>
                  <a:pt x="699574" y="0"/>
                </a:lnTo>
                <a:lnTo>
                  <a:pt x="699574" y="699574"/>
                </a:lnTo>
                <a:lnTo>
                  <a:pt x="0" y="699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45662" y="7041438"/>
            <a:ext cx="699574" cy="699574"/>
          </a:xfrm>
          <a:custGeom>
            <a:avLst/>
            <a:gdLst/>
            <a:ahLst/>
            <a:cxnLst/>
            <a:rect l="l" t="t" r="r" b="b"/>
            <a:pathLst>
              <a:path w="699574" h="699574">
                <a:moveTo>
                  <a:pt x="0" y="0"/>
                </a:moveTo>
                <a:lnTo>
                  <a:pt x="699574" y="0"/>
                </a:lnTo>
                <a:lnTo>
                  <a:pt x="699574" y="699573"/>
                </a:lnTo>
                <a:lnTo>
                  <a:pt x="0" y="699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58848" y="7969211"/>
            <a:ext cx="873202" cy="873202"/>
          </a:xfrm>
          <a:custGeom>
            <a:avLst/>
            <a:gdLst/>
            <a:ahLst/>
            <a:cxnLst/>
            <a:rect l="l" t="t" r="r" b="b"/>
            <a:pathLst>
              <a:path w="873202" h="873202">
                <a:moveTo>
                  <a:pt x="0" y="0"/>
                </a:moveTo>
                <a:lnTo>
                  <a:pt x="873202" y="0"/>
                </a:lnTo>
                <a:lnTo>
                  <a:pt x="873202" y="873201"/>
                </a:lnTo>
                <a:lnTo>
                  <a:pt x="0" y="8732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94085" y="3203777"/>
            <a:ext cx="11826897" cy="7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4" action="ppaction://hlinksldjump"/>
              </a:rPr>
              <a:t>Background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94085" y="4165012"/>
            <a:ext cx="11826897" cy="7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5" action="ppaction://hlinksldjump"/>
              </a:rPr>
              <a:t>Issues at Skate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94085" y="5126247"/>
            <a:ext cx="11826897" cy="7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6" action="ppaction://hlinksldjump"/>
              </a:rPr>
              <a:t>Key Concepts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94085" y="6087482"/>
            <a:ext cx="11826897" cy="7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7" action="ppaction://hlinksldjump"/>
              </a:rPr>
              <a:t>Prospectives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94085" y="7048717"/>
            <a:ext cx="11826897" cy="7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8" action="ppaction://hlinksldjump"/>
              </a:rPr>
              <a:t>Inspiring Practices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94085" y="8011885"/>
            <a:ext cx="11826897" cy="7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9" action="ppaction://hlinksldjump"/>
              </a:rPr>
              <a:t>Tools and Activities</a:t>
            </a:r>
          </a:p>
        </p:txBody>
      </p:sp>
      <p:sp>
        <p:nvSpPr>
          <p:cNvPr id="15" name="Freeform 15"/>
          <p:cNvSpPr/>
          <p:nvPr/>
        </p:nvSpPr>
        <p:spPr>
          <a:xfrm rot="923067">
            <a:off x="7300999" y="-2291583"/>
            <a:ext cx="15025935" cy="13231713"/>
          </a:xfrm>
          <a:custGeom>
            <a:avLst/>
            <a:gdLst/>
            <a:ahLst/>
            <a:cxnLst/>
            <a:rect l="l" t="t" r="r" b="b"/>
            <a:pathLst>
              <a:path w="15025935" h="13231713">
                <a:moveTo>
                  <a:pt x="0" y="0"/>
                </a:moveTo>
                <a:lnTo>
                  <a:pt x="15025935" y="0"/>
                </a:lnTo>
                <a:lnTo>
                  <a:pt x="15025935" y="13231713"/>
                </a:lnTo>
                <a:lnTo>
                  <a:pt x="0" y="1323171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096" r="-5096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6110" y="3452984"/>
            <a:ext cx="9297489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200">
                <a:solidFill>
                  <a:srgbClr val="D4F1B0"/>
                </a:solidFill>
                <a:latin typeface="DM Sans Bold"/>
              </a:rPr>
              <a:t>Background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16110" y="4869900"/>
            <a:ext cx="8011163" cy="198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D4F1B0"/>
                </a:solidFill>
                <a:latin typeface="DM Sans"/>
              </a:rPr>
              <a:t>Accessible Education for All </a:t>
            </a:r>
          </a:p>
        </p:txBody>
      </p:sp>
      <p:sp>
        <p:nvSpPr>
          <p:cNvPr id="4" name="Freeform 4"/>
          <p:cNvSpPr/>
          <p:nvPr/>
        </p:nvSpPr>
        <p:spPr>
          <a:xfrm rot="3594061">
            <a:off x="12886964" y="4359127"/>
            <a:ext cx="5591999" cy="6548823"/>
          </a:xfrm>
          <a:custGeom>
            <a:avLst/>
            <a:gdLst/>
            <a:ahLst/>
            <a:cxnLst/>
            <a:rect l="l" t="t" r="r" b="b"/>
            <a:pathLst>
              <a:path w="5591999" h="6548823">
                <a:moveTo>
                  <a:pt x="0" y="0"/>
                </a:moveTo>
                <a:lnTo>
                  <a:pt x="5591999" y="0"/>
                </a:lnTo>
                <a:lnTo>
                  <a:pt x="5591999" y="6548823"/>
                </a:lnTo>
                <a:lnTo>
                  <a:pt x="0" y="6548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779" t="-25880" b="-10692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70920" y="0"/>
            <a:ext cx="7517080" cy="10287000"/>
            <a:chOff x="0" y="0"/>
            <a:chExt cx="1002277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22713" cy="13716000"/>
            </a:xfrm>
            <a:custGeom>
              <a:avLst/>
              <a:gdLst/>
              <a:ahLst/>
              <a:cxnLst/>
              <a:rect l="l" t="t" r="r" b="b"/>
              <a:pathLst>
                <a:path w="10022713" h="13716000">
                  <a:moveTo>
                    <a:pt x="0" y="0"/>
                  </a:moveTo>
                  <a:lnTo>
                    <a:pt x="10022713" y="0"/>
                  </a:lnTo>
                  <a:lnTo>
                    <a:pt x="1002271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BE54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68558" y="1931080"/>
            <a:ext cx="8087191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u="sng">
                <a:solidFill>
                  <a:srgbClr val="27685B"/>
                </a:solidFill>
                <a:latin typeface="DM Sans"/>
                <a:hlinkClick r:id="rId3" tooltip="https://www.oresquebec.ca/article-de-dssiers/des-etudes-accessibles-pour-tous-et-toutes/"/>
              </a:rPr>
              <a:t>Accessible Education for All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3341" y="3760585"/>
            <a:ext cx="8102409" cy="628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Québec’s student financial assistance (SFA) program aims to break down financial barriers and inequalities of opportunity. 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        (Bouchard St-Amant, 2020; Colas &amp; al., 2021)</a:t>
            </a:r>
          </a:p>
          <a:p>
            <a:pPr>
              <a:lnSpc>
                <a:spcPts val="3000"/>
              </a:lnSpc>
            </a:pPr>
            <a:endParaRPr lang="en-US" sz="2000">
              <a:solidFill>
                <a:srgbClr val="000000"/>
              </a:solidFill>
              <a:latin typeface="DM Sans"/>
            </a:endParaRPr>
          </a:p>
          <a:p>
            <a:pPr marL="542925" lvl="1" indent="-271462" algn="l">
              <a:lnSpc>
                <a:spcPts val="45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DM Sans"/>
              </a:rPr>
              <a:t>Although tuition fees have been frozen several times over the years under the SFA program, there is now a consensus that they should be indexed to inflation. </a:t>
            </a:r>
          </a:p>
          <a:p>
            <a:pPr marL="380048" lvl="1" indent="-190024" algn="l">
              <a:lnSpc>
                <a:spcPts val="3150"/>
              </a:lnSpc>
            </a:pPr>
            <a:r>
              <a:rPr lang="en-US" sz="2100" dirty="0">
                <a:solidFill>
                  <a:srgbClr val="000000"/>
                </a:solidFill>
                <a:latin typeface="DM Sans"/>
              </a:rPr>
              <a:t>  (</a:t>
            </a:r>
            <a:r>
              <a:rPr lang="en-US" sz="2100" dirty="0" err="1">
                <a:solidFill>
                  <a:srgbClr val="000000"/>
                </a:solidFill>
                <a:latin typeface="DM Sans"/>
              </a:rPr>
              <a:t>Beaupré</a:t>
            </a:r>
            <a:r>
              <a:rPr lang="en-US" sz="2100" dirty="0">
                <a:solidFill>
                  <a:srgbClr val="000000"/>
                </a:solidFill>
                <a:latin typeface="DM Sans"/>
              </a:rPr>
              <a:t>-Lavallée &amp; Bégin-Caouette, 2019)</a:t>
            </a:r>
          </a:p>
          <a:p>
            <a:pPr algn="l">
              <a:lnSpc>
                <a:spcPts val="4500"/>
              </a:lnSpc>
            </a:pPr>
            <a:endParaRPr lang="en-US" sz="210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29800" y="0"/>
            <a:ext cx="9856095" cy="10287000"/>
          </a:xfrm>
          <a:custGeom>
            <a:avLst/>
            <a:gdLst/>
            <a:ahLst/>
            <a:cxnLst/>
            <a:rect l="l" t="t" r="r" b="b"/>
            <a:pathLst>
              <a:path w="9856095" h="10287000">
                <a:moveTo>
                  <a:pt x="0" y="0"/>
                </a:moveTo>
                <a:lnTo>
                  <a:pt x="9856095" y="0"/>
                </a:lnTo>
                <a:lnTo>
                  <a:pt x="98560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502" r="-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3341" y="721950"/>
            <a:ext cx="92974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27685B"/>
                </a:solidFill>
                <a:latin typeface="DM Sans Bold"/>
              </a:rPr>
              <a:t>Background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680" y="958269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1680" y="9839440"/>
            <a:ext cx="285288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Image : The Gender Spectrum Collection</a:t>
            </a:r>
          </a:p>
        </p:txBody>
      </p:sp>
      <p:sp>
        <p:nvSpPr>
          <p:cNvPr id="10" name="Freeform 10"/>
          <p:cNvSpPr/>
          <p:nvPr/>
        </p:nvSpPr>
        <p:spPr>
          <a:xfrm>
            <a:off x="9830043" y="0"/>
            <a:ext cx="8457957" cy="10254186"/>
          </a:xfrm>
          <a:custGeom>
            <a:avLst/>
            <a:gdLst/>
            <a:ahLst/>
            <a:cxnLst/>
            <a:rect l="l" t="t" r="r" b="b"/>
            <a:pathLst>
              <a:path w="8457957" h="10254186">
                <a:moveTo>
                  <a:pt x="0" y="0"/>
                </a:moveTo>
                <a:lnTo>
                  <a:pt x="8457957" y="0"/>
                </a:lnTo>
                <a:lnTo>
                  <a:pt x="8457957" y="10254186"/>
                </a:lnTo>
                <a:lnTo>
                  <a:pt x="0" y="102541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151" r="-4283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70920" y="0"/>
            <a:ext cx="7517080" cy="10287000"/>
            <a:chOff x="0" y="0"/>
            <a:chExt cx="1002277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22713" cy="13716000"/>
            </a:xfrm>
            <a:custGeom>
              <a:avLst/>
              <a:gdLst/>
              <a:ahLst/>
              <a:cxnLst/>
              <a:rect l="l" t="t" r="r" b="b"/>
              <a:pathLst>
                <a:path w="10022713" h="13716000">
                  <a:moveTo>
                    <a:pt x="0" y="0"/>
                  </a:moveTo>
                  <a:lnTo>
                    <a:pt x="10022713" y="0"/>
                  </a:lnTo>
                  <a:lnTo>
                    <a:pt x="1002271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BE54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68558" y="1931080"/>
            <a:ext cx="8087191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u="sng">
                <a:solidFill>
                  <a:srgbClr val="27685B"/>
                </a:solidFill>
                <a:latin typeface="DM Sans"/>
                <a:hlinkClick r:id="rId3" tooltip="https://www.oresquebec.ca/article-de-dssiers/des-etudes-accessibles-pour-tous-et-toutes/"/>
              </a:rPr>
              <a:t>Accessible Education for All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3341" y="4601123"/>
            <a:ext cx="8087191" cy="493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Inflation has been rising sharply in recent years </a:t>
            </a:r>
          </a:p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DM Sans"/>
              </a:rPr>
              <a:t>         (Statistics Canada, 2023) </a:t>
            </a:r>
          </a:p>
          <a:p>
            <a:pPr algn="l">
              <a:lnSpc>
                <a:spcPts val="3000"/>
              </a:lnSpc>
            </a:pPr>
            <a:endParaRPr lang="en-US" sz="2000">
              <a:solidFill>
                <a:srgbClr val="000000"/>
              </a:solidFill>
              <a:latin typeface="DM Sans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The impact of inflation is uneven, affecting some students more than others </a:t>
            </a:r>
          </a:p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DM Sans"/>
              </a:rPr>
              <a:t>         (Bottorff &amp; al., 2020; Savoie-Roskos &amp; al., 2023) </a:t>
            </a:r>
          </a:p>
          <a:p>
            <a:pPr algn="l">
              <a:lnSpc>
                <a:spcPts val="3000"/>
              </a:lnSpc>
            </a:pPr>
            <a:endParaRPr lang="en-US" sz="2000">
              <a:solidFill>
                <a:srgbClr val="000000"/>
              </a:solidFill>
              <a:latin typeface="DM Sans"/>
            </a:endParaRPr>
          </a:p>
          <a:p>
            <a:pPr algn="l">
              <a:lnSpc>
                <a:spcPts val="4500"/>
              </a:lnSpc>
            </a:pPr>
            <a:endParaRPr lang="en-US" sz="200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29800" y="0"/>
            <a:ext cx="9856095" cy="10287000"/>
          </a:xfrm>
          <a:custGeom>
            <a:avLst/>
            <a:gdLst/>
            <a:ahLst/>
            <a:cxnLst/>
            <a:rect l="l" t="t" r="r" b="b"/>
            <a:pathLst>
              <a:path w="9856095" h="10287000">
                <a:moveTo>
                  <a:pt x="0" y="0"/>
                </a:moveTo>
                <a:lnTo>
                  <a:pt x="9856095" y="0"/>
                </a:lnTo>
                <a:lnTo>
                  <a:pt x="98560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502" r="-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3341" y="721950"/>
            <a:ext cx="92974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27685B"/>
                </a:solidFill>
                <a:latin typeface="DM Sans Bold"/>
              </a:rPr>
              <a:t>Background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680" y="958269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1680" y="9839440"/>
            <a:ext cx="285288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Image : The Gender Spectrum Collection</a:t>
            </a:r>
          </a:p>
        </p:txBody>
      </p:sp>
      <p:sp>
        <p:nvSpPr>
          <p:cNvPr id="10" name="Freeform 10"/>
          <p:cNvSpPr/>
          <p:nvPr/>
        </p:nvSpPr>
        <p:spPr>
          <a:xfrm>
            <a:off x="9830043" y="0"/>
            <a:ext cx="8457957" cy="10254186"/>
          </a:xfrm>
          <a:custGeom>
            <a:avLst/>
            <a:gdLst/>
            <a:ahLst/>
            <a:cxnLst/>
            <a:rect l="l" t="t" r="r" b="b"/>
            <a:pathLst>
              <a:path w="8457957" h="10254186">
                <a:moveTo>
                  <a:pt x="0" y="0"/>
                </a:moveTo>
                <a:lnTo>
                  <a:pt x="8457957" y="0"/>
                </a:lnTo>
                <a:lnTo>
                  <a:pt x="8457957" y="10254186"/>
                </a:lnTo>
                <a:lnTo>
                  <a:pt x="0" y="102541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814" r="-4081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8218" y="9902738"/>
            <a:ext cx="4390876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6110" y="3452984"/>
            <a:ext cx="9297489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200">
                <a:solidFill>
                  <a:srgbClr val="D4F1B0"/>
                </a:solidFill>
                <a:latin typeface="DM Sans Bold"/>
              </a:rPr>
              <a:t>Issues at Skates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16110" y="4869900"/>
            <a:ext cx="8011163" cy="198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D4F1B0"/>
                </a:solidFill>
                <a:latin typeface="DM Sans"/>
              </a:rPr>
              <a:t>Conditions for Success </a:t>
            </a:r>
          </a:p>
        </p:txBody>
      </p:sp>
      <p:sp>
        <p:nvSpPr>
          <p:cNvPr id="4" name="Freeform 4"/>
          <p:cNvSpPr/>
          <p:nvPr/>
        </p:nvSpPr>
        <p:spPr>
          <a:xfrm rot="3594061">
            <a:off x="12886964" y="4359127"/>
            <a:ext cx="5591999" cy="6548823"/>
          </a:xfrm>
          <a:custGeom>
            <a:avLst/>
            <a:gdLst/>
            <a:ahLst/>
            <a:cxnLst/>
            <a:rect l="l" t="t" r="r" b="b"/>
            <a:pathLst>
              <a:path w="5591999" h="6548823">
                <a:moveTo>
                  <a:pt x="0" y="0"/>
                </a:moveTo>
                <a:lnTo>
                  <a:pt x="5591999" y="0"/>
                </a:lnTo>
                <a:lnTo>
                  <a:pt x="5591999" y="6548823"/>
                </a:lnTo>
                <a:lnTo>
                  <a:pt x="0" y="6548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779" t="-25880" b="-10692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9f75f7-c21d-46e7-b936-400128610902" xsi:nil="true"/>
    <lcf76f155ced4ddcb4097134ff3c332f xmlns="54036dab-089a-47ef-864c-769806c6b29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47226620124A45B495122CC6F15B77" ma:contentTypeVersion="18" ma:contentTypeDescription="Crée un document." ma:contentTypeScope="" ma:versionID="ff71df6609a1472de8ceefa6eb4406b5">
  <xsd:schema xmlns:xsd="http://www.w3.org/2001/XMLSchema" xmlns:xs="http://www.w3.org/2001/XMLSchema" xmlns:p="http://schemas.microsoft.com/office/2006/metadata/properties" xmlns:ns2="54036dab-089a-47ef-864c-769806c6b291" xmlns:ns3="d59f75f7-c21d-46e7-b936-400128610902" targetNamespace="http://schemas.microsoft.com/office/2006/metadata/properties" ma:root="true" ma:fieldsID="160b8ffc944393060d1de015d6fbd114" ns2:_="" ns3:_="">
    <xsd:import namespace="54036dab-089a-47ef-864c-769806c6b291"/>
    <xsd:import namespace="d59f75f7-c21d-46e7-b936-4001286109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36dab-089a-47ef-864c-769806c6b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c6f0fb37-fd87-44bd-abce-dbf26d81b0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f75f7-c21d-46e7-b936-4001286109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4ce9588-7119-4081-8371-5c3d39c6bb9d}" ma:internalName="TaxCatchAll" ma:showField="CatchAllData" ma:web="d59f75f7-c21d-46e7-b936-400128610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9B2BC0-AE41-4B63-9EAC-0F49E85DFAC9}">
  <ds:schemaRefs>
    <ds:schemaRef ds:uri="http://schemas.microsoft.com/office/2006/metadata/properties"/>
    <ds:schemaRef ds:uri="http://schemas.microsoft.com/office/infopath/2007/PartnerControls"/>
    <ds:schemaRef ds:uri="d59f75f7-c21d-46e7-b936-400128610902"/>
    <ds:schemaRef ds:uri="54036dab-089a-47ef-864c-769806c6b291"/>
  </ds:schemaRefs>
</ds:datastoreItem>
</file>

<file path=customXml/itemProps2.xml><?xml version="1.0" encoding="utf-8"?>
<ds:datastoreItem xmlns:ds="http://schemas.openxmlformats.org/officeDocument/2006/customXml" ds:itemID="{02CA173D-3025-402E-81B6-67BD7DA8AC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55200B-A1B7-4DB9-91FE-33440ABDB9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036dab-089a-47ef-864c-769806c6b291"/>
    <ds:schemaRef ds:uri="d59f75f7-c21d-46e7-b936-4001286109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Personnalisé</PresentationFormat>
  <Paragraphs>0</Paragraphs>
  <Slides>26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AFE_synthèse_anglais.pptx</dc:title>
  <cp:revision>9</cp:revision>
  <dcterms:created xsi:type="dcterms:W3CDTF">2006-08-16T00:00:00Z</dcterms:created>
  <dcterms:modified xsi:type="dcterms:W3CDTF">2024-01-22T18:47:22Z</dcterms:modified>
  <dc:identifier>DAF3ouL2oH4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0x0101004447226620124A45B495122CC6F15B77</vt:lpwstr>
  </property>
  <property fmtid="{D5CDD505-2E9C-101B-9397-08002B2CF9AE}" pid="3" name="MediaServiceImageTags">
    <vt:lpwstr/>
  </property>
</Properties>
</file>