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1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M Sans" charset="1" panose="00000000000000000000"/>
      <p:regular r:id="rId10"/>
    </p:embeddedFont>
    <p:embeddedFont>
      <p:font typeface="DM Sans Bold" charset="1" panose="00000000000000000000"/>
      <p:regular r:id="rId11"/>
    </p:embeddedFont>
    <p:embeddedFont>
      <p:font typeface="DM Sans Italics" charset="1" panose="00000000000000000000"/>
      <p:regular r:id="rId12"/>
    </p:embeddedFont>
    <p:embeddedFont>
      <p:font typeface="DM Sans Bold Italics" charset="1" panose="00000000000000000000"/>
      <p:regular r:id="rId13"/>
    </p:embeddedFont>
    <p:embeddedFont>
      <p:font typeface="Aleo" charset="1" panose="000005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3.fntdata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2.xml"/><Relationship Id="rId47" Type="http://schemas.openxmlformats.org/officeDocument/2006/relationships/notesSlide" Target="notesSlides/notesSlide5.xml"/><Relationship Id="rId50" Type="http://schemas.openxmlformats.org/officeDocument/2006/relationships/notesSlide" Target="notesSlides/notesSlide8.xml"/><Relationship Id="rId55" Type="http://schemas.openxmlformats.org/officeDocument/2006/relationships/notesSlide" Target="notesSlides/notesSlide13.xml"/><Relationship Id="rId7" Type="http://schemas.openxmlformats.org/officeDocument/2006/relationships/font" Target="fonts/font7.fntdata"/><Relationship Id="rId16" Type="http://schemas.openxmlformats.org/officeDocument/2006/relationships/slide" Target="slides/slide2.xml"/><Relationship Id="rId2" Type="http://schemas.openxmlformats.org/officeDocument/2006/relationships/presProps" Target="presProps.xml"/><Relationship Id="rId29" Type="http://schemas.openxmlformats.org/officeDocument/2006/relationships/slide" Target="slides/slide15.xml"/><Relationship Id="rId11" Type="http://schemas.openxmlformats.org/officeDocument/2006/relationships/font" Target="fonts/font11.fntdata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notesSlide" Target="notesSlides/notesSlide3.xml"/><Relationship Id="rId53" Type="http://schemas.openxmlformats.org/officeDocument/2006/relationships/notesSlide" Target="notesSlides/notesSlide11.xml"/><Relationship Id="rId58" Type="http://schemas.openxmlformats.org/officeDocument/2006/relationships/notesSlide" Target="notesSlides/notesSlide16.xml"/><Relationship Id="rId5" Type="http://schemas.openxmlformats.org/officeDocument/2006/relationships/tableStyles" Target="tableStyles.xml"/><Relationship Id="rId61" Type="http://schemas.openxmlformats.org/officeDocument/2006/relationships/customXml" Target="../customXml/item3.xml"/><Relationship Id="rId19" Type="http://schemas.openxmlformats.org/officeDocument/2006/relationships/slide" Target="slides/slide5.xml"/><Relationship Id="rId14" Type="http://schemas.openxmlformats.org/officeDocument/2006/relationships/font" Target="fonts/font14.fntdata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notesSlide" Target="notesSlides/notesSlide1.xml"/><Relationship Id="rId48" Type="http://schemas.openxmlformats.org/officeDocument/2006/relationships/notesSlide" Target="notesSlides/notesSlide6.xml"/><Relationship Id="rId56" Type="http://schemas.openxmlformats.org/officeDocument/2006/relationships/notesSlide" Target="notesSlides/notesSlide14.xml"/><Relationship Id="rId51" Type="http://schemas.openxmlformats.org/officeDocument/2006/relationships/notesSlide" Target="notesSlides/notesSlide9.xml"/><Relationship Id="rId8" Type="http://schemas.openxmlformats.org/officeDocument/2006/relationships/font" Target="fonts/font8.fntdata"/><Relationship Id="rId3" Type="http://schemas.openxmlformats.org/officeDocument/2006/relationships/viewProps" Target="viewProps.xml"/><Relationship Id="rId12" Type="http://schemas.openxmlformats.org/officeDocument/2006/relationships/font" Target="fonts/font12.fntdata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notesSlide" Target="notesSlides/notesSlide4.xml"/><Relationship Id="rId59" Type="http://schemas.openxmlformats.org/officeDocument/2006/relationships/customXml" Target="../customXml/item1.xml"/><Relationship Id="rId20" Type="http://schemas.openxmlformats.org/officeDocument/2006/relationships/slide" Target="slides/slide6.xml"/><Relationship Id="rId41" Type="http://schemas.openxmlformats.org/officeDocument/2006/relationships/notesMaster" Target="notesMasters/notesMaster1.xml"/><Relationship Id="rId54" Type="http://schemas.openxmlformats.org/officeDocument/2006/relationships/notesSlide" Target="notesSlides/notesSlide12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6.fntdata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Slide" Target="notesSlides/notesSlide7.xml"/><Relationship Id="rId57" Type="http://schemas.openxmlformats.org/officeDocument/2006/relationships/notesSlide" Target="notesSlides/notesSlide15.xml"/><Relationship Id="rId10" Type="http://schemas.openxmlformats.org/officeDocument/2006/relationships/font" Target="fonts/font10.fntdata"/><Relationship Id="rId31" Type="http://schemas.openxmlformats.org/officeDocument/2006/relationships/slide" Target="slides/slide17.xml"/><Relationship Id="rId44" Type="http://schemas.openxmlformats.org/officeDocument/2006/relationships/notesSlide" Target="notesSlides/notesSlide2.xml"/><Relationship Id="rId52" Type="http://schemas.openxmlformats.org/officeDocument/2006/relationships/notesSlide" Target="notesSlides/notesSlide10.xml"/><Relationship Id="rId60" Type="http://schemas.openxmlformats.org/officeDocument/2006/relationships/customXml" Target="../customXml/item2.xml"/><Relationship Id="rId4" Type="http://schemas.openxmlformats.org/officeDocument/2006/relationships/theme" Target="theme/theme1.xml"/><Relationship Id="rId9" Type="http://schemas.openxmlformats.org/officeDocument/2006/relationships/font" Target="fonts/font9.fntdata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1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1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1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Page titre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Page titre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20.png" Type="http://schemas.openxmlformats.org/officeDocument/2006/relationships/image"/><Relationship Id="rId14" Target="../media/image21.svg" Type="http://schemas.openxmlformats.org/officeDocument/2006/relationships/image"/><Relationship Id="rId2" Target="../notesSlides/notesSlide4.xml" Type="http://schemas.openxmlformats.org/officeDocument/2006/relationships/notesSlide"/><Relationship Id="rId3" Target="slide11.xml" Type="http://schemas.openxmlformats.org/officeDocument/2006/relationships/slide"/><Relationship Id="rId4" Target="slide13.xml" Type="http://schemas.openxmlformats.org/officeDocument/2006/relationships/slide"/><Relationship Id="rId5" Target="slide12.xml" Type="http://schemas.openxmlformats.org/officeDocument/2006/relationships/slide"/><Relationship Id="rId6" Target="slide15.xml" Type="http://schemas.openxmlformats.org/officeDocument/2006/relationships/slid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30.png" Type="http://schemas.openxmlformats.org/officeDocument/2006/relationships/image"/><Relationship Id="rId4" Target="../media/image31.jpeg" Type="http://schemas.openxmlformats.org/officeDocument/2006/relationships/image"/><Relationship Id="rId5" Target="https://www.oresquebec.ca/article-de-dssiers/se-nourrir-une-condition-pour-reussir/" TargetMode="External" Type="http://schemas.openxmlformats.org/officeDocument/2006/relationships/hyperlink"/><Relationship Id="rId6" Target="../media/image32.png" Type="http://schemas.openxmlformats.org/officeDocument/2006/relationships/image"/><Relationship Id="rId7" Target="../media/image3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jpeg" Type="http://schemas.openxmlformats.org/officeDocument/2006/relationships/image"/><Relationship Id="rId6" Target="https://www.oresquebec.ca/article-de-dssiers/se-loger-une-condition-pour-resusir/" TargetMode="External" Type="http://schemas.openxmlformats.org/officeDocument/2006/relationships/hyperlink"/><Relationship Id="rId7" Target="../media/image37.png" Type="http://schemas.openxmlformats.org/officeDocument/2006/relationships/image"/><Relationship Id="rId8" Target="../media/image38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39.jpeg" Type="http://schemas.openxmlformats.org/officeDocument/2006/relationships/image"/><Relationship Id="rId4" Target="https://www.oresquebec.ca/article-de-dssiers/vers-un-programme-daide-financiere-aux-etudes-actualise-et-structurant/" TargetMode="External" Type="http://schemas.openxmlformats.org/officeDocument/2006/relationships/hyperlink"/><Relationship Id="rId5" Target="https://www.oresquebec.ca/article-de-dssiers/vers-un-programme-daide-financiere-aux-etudes-actualise-et-structurant/" TargetMode="External" Type="http://schemas.openxmlformats.org/officeDocument/2006/relationships/hyperlink"/><Relationship Id="rId6" Target="../media/image40.png" Type="http://schemas.openxmlformats.org/officeDocument/2006/relationships/image"/><Relationship Id="rId7" Target="../media/image41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42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43.png" Type="http://schemas.openxmlformats.org/officeDocument/2006/relationships/image"/><Relationship Id="rId4" Target="https://www.oresquebec.ca/article-de-dssiers/une-remuneration-etudiante-en-lien-avec-les-etudes/" TargetMode="External" Type="http://schemas.openxmlformats.org/officeDocument/2006/relationships/hyperlink"/><Relationship Id="rId5" Target="../media/image44.jpe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48.png" Type="http://schemas.openxmlformats.org/officeDocument/2006/relationships/image"/><Relationship Id="rId4" Target="https://www.oresquebec.ca/article-de-dssiers/linsecurite-alimentaire-de-quoi-parle-t-on/" TargetMode="External" Type="http://schemas.openxmlformats.org/officeDocument/2006/relationships/hyperlink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https://www.oresquebec.ca/article-de-dssiers/lendettement-etudiant-de-quoi-parle-t-on/" TargetMode="External" Type="http://schemas.openxmlformats.org/officeDocument/2006/relationships/hyperlink"/><Relationship Id="rId4" Target="../media/image49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https://creativecommons.org/licenses/by-nc-sa/4.0/deed.fr" TargetMode="External" Type="http://schemas.openxmlformats.org/officeDocument/2006/relationships/hyperlink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51.png" Type="http://schemas.openxmlformats.org/officeDocument/2006/relationships/image"/><Relationship Id="rId4" Target="https://www.oresquebec.ca/article-de-dssiers/vers-une-litteratie-financiere-etudiante/" TargetMode="External" Type="http://schemas.openxmlformats.org/officeDocument/2006/relationships/hyperlink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52.png" Type="http://schemas.openxmlformats.org/officeDocument/2006/relationships/image"/><Relationship Id="rId4" Target="https://www.oresquebec.ca/publications/les-epiceries-solidaires-etudiantes-pour-reduire-la-precarite-alimentaire/" TargetMode="External" Type="http://schemas.openxmlformats.org/officeDocument/2006/relationships/hyperlink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https://www.oresquebec.ca/publications/la-b-c-open-collection-des-ressources-educatives-libres-pour-reduire-le-cout-des-etudes/" TargetMode="External" Type="http://schemas.openxmlformats.org/officeDocument/2006/relationships/hyperlink"/><Relationship Id="rId4" Target="../media/image53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56.png" Type="http://schemas.openxmlformats.org/officeDocument/2006/relationships/image"/><Relationship Id="rId4" Target="../media/image57.png" Type="http://schemas.openxmlformats.org/officeDocument/2006/relationships/image"/><Relationship Id="rId5" Target="../media/image58.png" Type="http://schemas.openxmlformats.org/officeDocument/2006/relationships/image"/><Relationship Id="rId6" Target="https://www.oresquebec.ca/?post_type=sub_topic&amp;p=5156&amp;preview=true" TargetMode="External" Type="http://schemas.openxmlformats.org/officeDocument/2006/relationships/hyperlink"/><Relationship Id="rId7" Target="https://www.oresquebec.ca/article-de-dssiers/infographie-quelles-conditions-pour-favoriser-laccessibilite-financiere-aux-etudes/" TargetMode="External" Type="http://schemas.openxmlformats.org/officeDocument/2006/relationships/hyperlink"/><Relationship Id="rId8" Target="https://www.oresquebec.ca/activite/le-developpement-dune-litteratie-financiere-etudiante-une-avenue-pour-contrer-le-surendettement-webinaire/" TargetMode="External" Type="http://schemas.openxmlformats.org/officeDocument/2006/relationships/hyperlink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3.png" Type="http://schemas.openxmlformats.org/officeDocument/2006/relationships/image"/><Relationship Id="rId13" Target="../media/image4.svg" Type="http://schemas.openxmlformats.org/officeDocument/2006/relationships/image"/><Relationship Id="rId14" Target="../media/image66.png" Type="http://schemas.openxmlformats.org/officeDocument/2006/relationships/image"/><Relationship Id="rId15" Target="https://www.oresquebec.ca/dossiers/accessibilite-financiere-aux-etudes-conditions-pour-la-reussite-etudiante/" TargetMode="External" Type="http://schemas.openxmlformats.org/officeDocument/2006/relationships/hyperlink"/><Relationship Id="rId2" Target="../notesSlides/notesSlide16.xml" Type="http://schemas.openxmlformats.org/officeDocument/2006/relationships/notesSlide"/><Relationship Id="rId3" Target="../media/image59.png" Type="http://schemas.openxmlformats.org/officeDocument/2006/relationships/image"/><Relationship Id="rId4" Target="../media/image60.svg" Type="http://schemas.openxmlformats.org/officeDocument/2006/relationships/image"/><Relationship Id="rId5" Target="https://www.facebook.com/ores.reussite" TargetMode="External" Type="http://schemas.openxmlformats.org/officeDocument/2006/relationships/hyperlink"/><Relationship Id="rId6" Target="../media/image61.png" Type="http://schemas.openxmlformats.org/officeDocument/2006/relationships/image"/><Relationship Id="rId7" Target="../media/image62.svg" Type="http://schemas.openxmlformats.org/officeDocument/2006/relationships/image"/><Relationship Id="rId8" Target="https://www.linkedin.com/company/ores-reussite/" TargetMode="External" Type="http://schemas.openxmlformats.org/officeDocument/2006/relationships/hyperlink"/><Relationship Id="rId9" Target="../media/image6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https://www.oresquebec.ca" TargetMode="External" Type="http://schemas.openxmlformats.org/officeDocument/2006/relationships/hyperlink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https://www.oresquebec.ca" TargetMode="External" Type="http://schemas.openxmlformats.org/officeDocument/2006/relationships/hyperlink"/><Relationship Id="rId8" Target="https://www.oresquebec.ca" TargetMode="External" Type="http://schemas.openxmlformats.org/officeDocument/2006/relationships/hyperlink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slide6.xml" Type="http://schemas.openxmlformats.org/officeDocument/2006/relationships/slide"/><Relationship Id="rId15" Target="slide9.xml" Type="http://schemas.openxmlformats.org/officeDocument/2006/relationships/slide"/><Relationship Id="rId16" Target="slide16.xml" Type="http://schemas.openxmlformats.org/officeDocument/2006/relationships/slide"/><Relationship Id="rId17" Target="slide19.xml" Type="http://schemas.openxmlformats.org/officeDocument/2006/relationships/slide"/><Relationship Id="rId18" Target="slide21.xml" Type="http://schemas.openxmlformats.org/officeDocument/2006/relationships/slide"/><Relationship Id="rId19" Target="slide24.xml" Type="http://schemas.openxmlformats.org/officeDocument/2006/relationships/slide"/><Relationship Id="rId2" Target="../media/image14.png" Type="http://schemas.openxmlformats.org/officeDocument/2006/relationships/image"/><Relationship Id="rId20" Target="../media/image5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https://www.oresquebec.ca/article-de-dssiers/des-etudes-accessibles-pour-tous-et-toutes/" TargetMode="External" Type="http://schemas.openxmlformats.org/officeDocument/2006/relationships/hyperlink"/><Relationship Id="rId4" Target="../media/image27.jpeg" Type="http://schemas.openxmlformats.org/officeDocument/2006/relationships/image"/><Relationship Id="rId5" Target="../media/image28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https://www.oresquebec.ca/article-de-dssiers/des-etudes-accessibles-pour-tous-et-toutes/" TargetMode="External" Type="http://schemas.openxmlformats.org/officeDocument/2006/relationships/hyperlink"/><Relationship Id="rId4" Target="../media/image27.jpeg" Type="http://schemas.openxmlformats.org/officeDocument/2006/relationships/image"/><Relationship Id="rId5" Target="../media/image2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68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305945"/>
            <a:ext cx="9488544" cy="5981055"/>
            <a:chOff x="0" y="0"/>
            <a:chExt cx="2499040" cy="15752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99040" cy="1575257"/>
            </a:xfrm>
            <a:custGeom>
              <a:avLst/>
              <a:gdLst/>
              <a:ahLst/>
              <a:cxnLst/>
              <a:rect r="r" b="b" t="t" l="l"/>
              <a:pathLst>
                <a:path h="1575257" w="2499040">
                  <a:moveTo>
                    <a:pt x="0" y="0"/>
                  </a:moveTo>
                  <a:lnTo>
                    <a:pt x="2499040" y="0"/>
                  </a:lnTo>
                  <a:lnTo>
                    <a:pt x="2499040" y="1575257"/>
                  </a:lnTo>
                  <a:lnTo>
                    <a:pt x="0" y="1575257"/>
                  </a:lnTo>
                  <a:close/>
                </a:path>
              </a:pathLst>
            </a:custGeom>
            <a:solidFill>
              <a:srgbClr val="D4F1B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2499040" cy="1651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95504"/>
            <a:ext cx="8289733" cy="3143191"/>
          </a:xfrm>
          <a:custGeom>
            <a:avLst/>
            <a:gdLst/>
            <a:ahLst/>
            <a:cxnLst/>
            <a:rect r="r" b="b" t="t" l="l"/>
            <a:pathLst>
              <a:path h="3143191" w="8289733">
                <a:moveTo>
                  <a:pt x="0" y="0"/>
                </a:moveTo>
                <a:lnTo>
                  <a:pt x="8289733" y="0"/>
                </a:lnTo>
                <a:lnTo>
                  <a:pt x="8289733" y="3143191"/>
                </a:lnTo>
                <a:lnTo>
                  <a:pt x="0" y="3143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488544" y="2237674"/>
            <a:ext cx="8885039" cy="7020626"/>
            <a:chOff x="0" y="0"/>
            <a:chExt cx="11846719" cy="936083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1131" t="0" r="1131" b="0"/>
            <a:stretch>
              <a:fillRect/>
            </a:stretch>
          </p:blipFill>
          <p:spPr>
            <a:xfrm flipH="false" flipV="false">
              <a:off x="0" y="0"/>
              <a:ext cx="11846719" cy="9360834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2307722">
            <a:off x="146300" y="6149660"/>
            <a:ext cx="986847" cy="445766"/>
          </a:xfrm>
          <a:custGeom>
            <a:avLst/>
            <a:gdLst/>
            <a:ahLst/>
            <a:cxnLst/>
            <a:rect r="r" b="b" t="t" l="l"/>
            <a:pathLst>
              <a:path h="445766" w="986847">
                <a:moveTo>
                  <a:pt x="0" y="0"/>
                </a:moveTo>
                <a:lnTo>
                  <a:pt x="986848" y="0"/>
                </a:lnTo>
                <a:lnTo>
                  <a:pt x="986848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5326" y="6277292"/>
            <a:ext cx="7858674" cy="2442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51"/>
              </a:lnSpc>
            </a:pPr>
            <a:r>
              <a:rPr lang="en-US" sz="4549">
                <a:solidFill>
                  <a:srgbClr val="1B1B3A"/>
                </a:solidFill>
                <a:latin typeface="DM Sans"/>
                <a:cs typeface="DM Sans"/>
              </a:rPr>
              <a:t>Accessibilité financière aux études :  quelles conditions pour la réussite étudiante ?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2018" y="5681563"/>
            <a:ext cx="8211982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1B1B3A"/>
                </a:solidFill>
                <a:latin typeface="DM Sans Bold"/>
              </a:rPr>
              <a:t>Dossier thématique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22262" y="3999589"/>
            <a:ext cx="4602666" cy="497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 u="sng">
                <a:solidFill>
                  <a:srgbClr val="1B1B3A"/>
                </a:solidFill>
                <a:latin typeface="DM Sans"/>
                <a:hlinkClick r:id="rId3" action="ppaction://hlinksldjump"/>
              </a:rPr>
              <a:t>Se nourrir, une condition pour réussir</a:t>
            </a:r>
          </a:p>
          <a:p>
            <a:pPr algn="l">
              <a:lnSpc>
                <a:spcPts val="4320"/>
              </a:lnSpc>
            </a:pPr>
          </a:p>
          <a:p>
            <a:pPr algn="l">
              <a:lnSpc>
                <a:spcPts val="4320"/>
              </a:lnSpc>
            </a:pPr>
          </a:p>
          <a:p>
            <a:pPr algn="l">
              <a:lnSpc>
                <a:spcPts val="4320"/>
              </a:lnSpc>
            </a:pPr>
          </a:p>
          <a:p>
            <a:pPr algn="l">
              <a:lnSpc>
                <a:spcPts val="4500"/>
              </a:lnSpc>
            </a:pPr>
            <a:r>
              <a:rPr lang="en-US" sz="3000" u="sng">
                <a:solidFill>
                  <a:srgbClr val="1B1B3A"/>
                </a:solidFill>
                <a:latin typeface="DM Sans"/>
                <a:hlinkClick r:id="rId4" action="ppaction://hlinksldjump"/>
              </a:rPr>
              <a:t>Vers un programme d’aide financière aux études actualisé et structurant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151606" y="4009756"/>
            <a:ext cx="4602666" cy="5002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 u="sng">
                <a:solidFill>
                  <a:srgbClr val="1B1B3A"/>
                </a:solidFill>
                <a:latin typeface="DM Sans"/>
                <a:hlinkClick r:id="rId5" action="ppaction://hlinksldjump"/>
              </a:rPr>
              <a:t>Se loger, une condition pour réussir</a:t>
            </a:r>
          </a:p>
          <a:p>
            <a:pPr algn="l">
              <a:lnSpc>
                <a:spcPts val="4320"/>
              </a:lnSpc>
            </a:pPr>
          </a:p>
          <a:p>
            <a:pPr algn="l">
              <a:lnSpc>
                <a:spcPts val="4320"/>
              </a:lnSpc>
            </a:pPr>
          </a:p>
          <a:p>
            <a:pPr algn="l">
              <a:lnSpc>
                <a:spcPts val="4500"/>
              </a:lnSpc>
            </a:pPr>
          </a:p>
          <a:p>
            <a:pPr algn="l">
              <a:lnSpc>
                <a:spcPts val="4500"/>
              </a:lnSpc>
            </a:pPr>
            <a:r>
              <a:rPr lang="en-US" sz="3000" u="sng">
                <a:solidFill>
                  <a:srgbClr val="1B1B3A"/>
                </a:solidFill>
                <a:latin typeface="DM Sans"/>
                <a:hlinkClick r:id="rId6" action="ppaction://hlinksldjump"/>
              </a:rPr>
              <a:t>Une rémunération étudiante en lien avec les études</a:t>
            </a:r>
          </a:p>
          <a:p>
            <a:pPr algn="l">
              <a:lnSpc>
                <a:spcPts val="450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700183" y="4085956"/>
            <a:ext cx="1041104" cy="1041104"/>
          </a:xfrm>
          <a:custGeom>
            <a:avLst/>
            <a:gdLst/>
            <a:ahLst/>
            <a:cxnLst/>
            <a:rect r="r" b="b" t="t" l="l"/>
            <a:pathLst>
              <a:path h="1041104" w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33451" y="4085956"/>
            <a:ext cx="1041104" cy="1041104"/>
          </a:xfrm>
          <a:custGeom>
            <a:avLst/>
            <a:gdLst/>
            <a:ahLst/>
            <a:cxnLst/>
            <a:rect r="r" b="b" t="t" l="l"/>
            <a:pathLst>
              <a:path h="1041104" w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0183" y="6871981"/>
            <a:ext cx="1041104" cy="1041104"/>
          </a:xfrm>
          <a:custGeom>
            <a:avLst/>
            <a:gdLst/>
            <a:ahLst/>
            <a:cxnLst/>
            <a:rect r="r" b="b" t="t" l="l"/>
            <a:pathLst>
              <a:path h="1041104" w="1041104">
                <a:moveTo>
                  <a:pt x="0" y="0"/>
                </a:moveTo>
                <a:lnTo>
                  <a:pt x="1041104" y="0"/>
                </a:lnTo>
                <a:lnTo>
                  <a:pt x="1041104" y="1041103"/>
                </a:lnTo>
                <a:lnTo>
                  <a:pt x="0" y="1041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33451" y="6840285"/>
            <a:ext cx="1041104" cy="1041104"/>
          </a:xfrm>
          <a:custGeom>
            <a:avLst/>
            <a:gdLst/>
            <a:ahLst/>
            <a:cxnLst/>
            <a:rect r="r" b="b" t="t" l="l"/>
            <a:pathLst>
              <a:path h="1041104" w="1041104">
                <a:moveTo>
                  <a:pt x="0" y="0"/>
                </a:moveTo>
                <a:lnTo>
                  <a:pt x="1041104" y="0"/>
                </a:lnTo>
                <a:lnTo>
                  <a:pt x="1041104" y="1041103"/>
                </a:lnTo>
                <a:lnTo>
                  <a:pt x="0" y="10411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0" y="-23132"/>
            <a:ext cx="18288000" cy="3179894"/>
            <a:chOff x="0" y="0"/>
            <a:chExt cx="4816593" cy="8375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816592" cy="837503"/>
            </a:xfrm>
            <a:custGeom>
              <a:avLst/>
              <a:gdLst/>
              <a:ahLst/>
              <a:cxnLst/>
              <a:rect r="r" b="b" t="t" l="l"/>
              <a:pathLst>
                <a:path h="83750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37503"/>
                  </a:lnTo>
                  <a:lnTo>
                    <a:pt x="0" y="837503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4816593" cy="8089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53340" y="1521143"/>
            <a:ext cx="10849165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D4F1B0"/>
                </a:solidFill>
                <a:latin typeface="DM Sans"/>
              </a:rPr>
              <a:t>Des conditions pour réussir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53341" y="721995"/>
            <a:ext cx="9297489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D4F1B0"/>
                </a:solidFill>
                <a:latin typeface="DM Sans Bold"/>
              </a:rPr>
              <a:t>Enjeux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00169" y="0"/>
            <a:ext cx="1987831" cy="1490873"/>
          </a:xfrm>
          <a:custGeom>
            <a:avLst/>
            <a:gdLst/>
            <a:ahLst/>
            <a:cxnLst/>
            <a:rect r="r" b="b" t="t" l="l"/>
            <a:pathLst>
              <a:path h="1490873" w="1987831">
                <a:moveTo>
                  <a:pt x="0" y="0"/>
                </a:moveTo>
                <a:lnTo>
                  <a:pt x="1987831" y="0"/>
                </a:lnTo>
                <a:lnTo>
                  <a:pt x="1987831" y="1490873"/>
                </a:lnTo>
                <a:lnTo>
                  <a:pt x="0" y="149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23132"/>
            <a:ext cx="16515579" cy="3758751"/>
            <a:chOff x="0" y="0"/>
            <a:chExt cx="4349782" cy="9899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49782" cy="989959"/>
            </a:xfrm>
            <a:custGeom>
              <a:avLst/>
              <a:gdLst/>
              <a:ahLst/>
              <a:cxnLst/>
              <a:rect r="r" b="b" t="t" l="l"/>
              <a:pathLst>
                <a:path h="989959" w="4349782">
                  <a:moveTo>
                    <a:pt x="0" y="0"/>
                  </a:moveTo>
                  <a:lnTo>
                    <a:pt x="4349782" y="0"/>
                  </a:lnTo>
                  <a:lnTo>
                    <a:pt x="4349782" y="989959"/>
                  </a:lnTo>
                  <a:lnTo>
                    <a:pt x="0" y="989959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4349782" cy="96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3276332" y="-23132"/>
            <a:ext cx="5011668" cy="3758751"/>
          </a:xfrm>
          <a:custGeom>
            <a:avLst/>
            <a:gdLst/>
            <a:ahLst/>
            <a:cxnLst/>
            <a:rect r="r" b="b" t="t" l="l"/>
            <a:pathLst>
              <a:path h="3758751" w="5011668">
                <a:moveTo>
                  <a:pt x="0" y="0"/>
                </a:moveTo>
                <a:lnTo>
                  <a:pt x="5011668" y="0"/>
                </a:lnTo>
                <a:lnTo>
                  <a:pt x="5011668" y="3758751"/>
                </a:lnTo>
                <a:lnTo>
                  <a:pt x="0" y="3758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22561" y="1128534"/>
            <a:ext cx="8989362" cy="1522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u="sng">
                <a:solidFill>
                  <a:srgbClr val="D4F1B0"/>
                </a:solidFill>
                <a:latin typeface="DM Sans"/>
                <a:hlinkClick r:id="rId5" tooltip="https://www.oresquebec.ca/article-de-dssiers/se-nourrir-une-condition-pour-reussir/"/>
              </a:rPr>
              <a:t>Se nourrir, une condition pour réussir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8218" y="4487630"/>
            <a:ext cx="17021082" cy="2710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40" indent="-388620" lvl="1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1B1B3A"/>
                </a:solidFill>
                <a:latin typeface="DM Sans"/>
              </a:rPr>
              <a:t>L’insécurité alimentaire cause du </a:t>
            </a:r>
            <a:r>
              <a:rPr lang="en-US" sz="3600">
                <a:solidFill>
                  <a:srgbClr val="1B1B3A"/>
                </a:solidFill>
                <a:latin typeface="DM Sans Bold"/>
              </a:rPr>
              <a:t>stress et de la détresse psychologique </a:t>
            </a:r>
            <a:r>
              <a:rPr lang="en-US" sz="3600">
                <a:solidFill>
                  <a:srgbClr val="1B1B3A"/>
                </a:solidFill>
                <a:latin typeface="DM Sans"/>
              </a:rPr>
              <a:t>chez les personnes étudiantes qui la subissent.</a:t>
            </a:r>
          </a:p>
          <a:p>
            <a:pPr algn="just">
              <a:lnSpc>
                <a:spcPts val="5400"/>
              </a:lnSpc>
            </a:pPr>
          </a:p>
          <a:p>
            <a:pPr marL="777240" indent="-388620" lvl="1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1B1B3A"/>
                </a:solidFill>
                <a:latin typeface="DM Sans"/>
              </a:rPr>
              <a:t>Ce faisant, elles ont moins de chance d'obtenir un diplôme universitaire.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40935" y="1316540"/>
            <a:ext cx="859177" cy="859177"/>
          </a:xfrm>
          <a:custGeom>
            <a:avLst/>
            <a:gdLst/>
            <a:ahLst/>
            <a:cxnLst/>
            <a:rect r="r" b="b" t="t" l="l"/>
            <a:pathLst>
              <a:path h="859177" w="859177">
                <a:moveTo>
                  <a:pt x="0" y="0"/>
                </a:moveTo>
                <a:lnTo>
                  <a:pt x="859177" y="0"/>
                </a:lnTo>
                <a:lnTo>
                  <a:pt x="859177" y="859177"/>
                </a:lnTo>
                <a:lnTo>
                  <a:pt x="0" y="8591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998242" y="4046676"/>
            <a:ext cx="4633186" cy="5974173"/>
          </a:xfrm>
          <a:custGeom>
            <a:avLst/>
            <a:gdLst/>
            <a:ahLst/>
            <a:cxnLst/>
            <a:rect r="r" b="b" t="t" l="l"/>
            <a:pathLst>
              <a:path h="5974173" w="4633186">
                <a:moveTo>
                  <a:pt x="0" y="0"/>
                </a:moveTo>
                <a:lnTo>
                  <a:pt x="4633185" y="0"/>
                </a:lnTo>
                <a:lnTo>
                  <a:pt x="4633185" y="5974172"/>
                </a:lnTo>
                <a:lnTo>
                  <a:pt x="0" y="597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37260" y="4496328"/>
            <a:ext cx="9388929" cy="493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La crise actuelle du logement abordable exacerbe la précarité financière étudiante. Elle est un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frein à la poursuite des études 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et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menace l'accessibilité 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à l'enseignement supérieur.</a:t>
            </a:r>
          </a:p>
          <a:p>
            <a:pPr algn="l" marL="361955" indent="-180977" lvl="1">
              <a:lnSpc>
                <a:spcPts val="3000"/>
              </a:lnSpc>
            </a:pPr>
          </a:p>
          <a:p>
            <a:pPr algn="l" marL="542925" indent="-271462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 Bold"/>
              </a:rPr>
              <a:t>La population étudiante internationale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, particulièrement celle issue des minorités visibles, est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plus vulnérable aux difficultés de se loger 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à faible coût près des campus.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314644" y="0"/>
            <a:ext cx="1973356" cy="1480017"/>
          </a:xfrm>
          <a:custGeom>
            <a:avLst/>
            <a:gdLst/>
            <a:ahLst/>
            <a:cxnLst/>
            <a:rect r="r" b="b" t="t" l="l"/>
            <a:pathLst>
              <a:path h="1480017" w="1973356">
                <a:moveTo>
                  <a:pt x="0" y="0"/>
                </a:moveTo>
                <a:lnTo>
                  <a:pt x="1973356" y="0"/>
                </a:lnTo>
                <a:lnTo>
                  <a:pt x="1973356" y="1480017"/>
                </a:lnTo>
                <a:lnTo>
                  <a:pt x="0" y="14800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-23132"/>
            <a:ext cx="16515579" cy="3758751"/>
            <a:chOff x="0" y="0"/>
            <a:chExt cx="4349782" cy="9899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49782" cy="989959"/>
            </a:xfrm>
            <a:custGeom>
              <a:avLst/>
              <a:gdLst/>
              <a:ahLst/>
              <a:cxnLst/>
              <a:rect r="r" b="b" t="t" l="l"/>
              <a:pathLst>
                <a:path h="989959" w="4349782">
                  <a:moveTo>
                    <a:pt x="0" y="0"/>
                  </a:moveTo>
                  <a:lnTo>
                    <a:pt x="4349782" y="0"/>
                  </a:lnTo>
                  <a:lnTo>
                    <a:pt x="4349782" y="989959"/>
                  </a:lnTo>
                  <a:lnTo>
                    <a:pt x="0" y="989959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28575"/>
              <a:ext cx="4349782" cy="96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27211" y="15027"/>
            <a:ext cx="4960789" cy="3720592"/>
          </a:xfrm>
          <a:custGeom>
            <a:avLst/>
            <a:gdLst/>
            <a:ahLst/>
            <a:cxnLst/>
            <a:rect r="r" b="b" t="t" l="l"/>
            <a:pathLst>
              <a:path h="3720592" w="4960789">
                <a:moveTo>
                  <a:pt x="0" y="0"/>
                </a:moveTo>
                <a:lnTo>
                  <a:pt x="4960789" y="0"/>
                </a:lnTo>
                <a:lnTo>
                  <a:pt x="4960789" y="3720592"/>
                </a:lnTo>
                <a:lnTo>
                  <a:pt x="0" y="3720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88288" y="1147613"/>
            <a:ext cx="8895244" cy="1522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u="sng">
                <a:solidFill>
                  <a:srgbClr val="D4F1B0"/>
                </a:solidFill>
                <a:latin typeface="DM Sans"/>
                <a:hlinkClick r:id="rId6" tooltip="https://www.oresquebec.ca/article-de-dssiers/se-loger-une-condition-pour-resusir/"/>
              </a:rPr>
              <a:t>Se loger, une condition pour réussir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41045" y="1316355"/>
            <a:ext cx="1041104" cy="1041104"/>
          </a:xfrm>
          <a:custGeom>
            <a:avLst/>
            <a:gdLst/>
            <a:ahLst/>
            <a:cxnLst/>
            <a:rect r="r" b="b" t="t" l="l"/>
            <a:pathLst>
              <a:path h="1041104" w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3132"/>
            <a:ext cx="16515579" cy="3758751"/>
            <a:chOff x="0" y="0"/>
            <a:chExt cx="4349782" cy="9899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49782" cy="989959"/>
            </a:xfrm>
            <a:custGeom>
              <a:avLst/>
              <a:gdLst/>
              <a:ahLst/>
              <a:cxnLst/>
              <a:rect r="r" b="b" t="t" l="l"/>
              <a:pathLst>
                <a:path h="989959" w="4349782">
                  <a:moveTo>
                    <a:pt x="0" y="0"/>
                  </a:moveTo>
                  <a:lnTo>
                    <a:pt x="4349782" y="0"/>
                  </a:lnTo>
                  <a:lnTo>
                    <a:pt x="4349782" y="989959"/>
                  </a:lnTo>
                  <a:lnTo>
                    <a:pt x="0" y="989959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28575"/>
              <a:ext cx="4349782" cy="96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23132"/>
            <a:ext cx="16515579" cy="1514005"/>
            <a:chOff x="0" y="0"/>
            <a:chExt cx="4349782" cy="3987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49782" cy="398750"/>
            </a:xfrm>
            <a:custGeom>
              <a:avLst/>
              <a:gdLst/>
              <a:ahLst/>
              <a:cxnLst/>
              <a:rect r="r" b="b" t="t" l="l"/>
              <a:pathLst>
                <a:path h="398750" w="4349782">
                  <a:moveTo>
                    <a:pt x="0" y="0"/>
                  </a:moveTo>
                  <a:lnTo>
                    <a:pt x="4349782" y="0"/>
                  </a:lnTo>
                  <a:lnTo>
                    <a:pt x="4349782" y="398750"/>
                  </a:lnTo>
                  <a:lnTo>
                    <a:pt x="0" y="398750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28575"/>
              <a:ext cx="4349782" cy="370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07175" y="0"/>
            <a:ext cx="4980825" cy="3735619"/>
          </a:xfrm>
          <a:custGeom>
            <a:avLst/>
            <a:gdLst/>
            <a:ahLst/>
            <a:cxnLst/>
            <a:rect r="r" b="b" t="t" l="l"/>
            <a:pathLst>
              <a:path h="3735619" w="4980825">
                <a:moveTo>
                  <a:pt x="0" y="0"/>
                </a:moveTo>
                <a:lnTo>
                  <a:pt x="4980825" y="0"/>
                </a:lnTo>
                <a:lnTo>
                  <a:pt x="4980825" y="3735619"/>
                </a:lnTo>
                <a:lnTo>
                  <a:pt x="0" y="3735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48469" y="1095375"/>
            <a:ext cx="10410430" cy="2274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5500" u="sng">
                <a:solidFill>
                  <a:srgbClr val="D4F1B0"/>
                </a:solidFill>
                <a:latin typeface="DM Sans"/>
                <a:hlinkClick r:id="rId4" tooltip="https://www.oresquebec.ca/article-de-dssiers/vers-un-programme-daide-financiere-aux-etudes-actualise-et-structurant/"/>
              </a:rPr>
              <a:t>Vers un programme </a:t>
            </a:r>
          </a:p>
          <a:p>
            <a:pPr algn="l">
              <a:lnSpc>
                <a:spcPts val="5940"/>
              </a:lnSpc>
            </a:pPr>
            <a:r>
              <a:rPr lang="en-US" sz="5500" u="sng">
                <a:solidFill>
                  <a:srgbClr val="D4F1B0"/>
                </a:solidFill>
                <a:latin typeface="DM Sans"/>
                <a:hlinkClick r:id="rId5" tooltip="https://www.oresquebec.ca/article-de-dssiers/vers-un-programme-daide-financiere-aux-etudes-actualise-et-structurant/"/>
              </a:rPr>
              <a:t>d’aide financière aux études actualisé et structurant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99437" y="4222429"/>
            <a:ext cx="15983994" cy="4015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07" indent="-325754" lvl="1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Le programme québécois d’aide financière aux études est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un incontournable 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pour augmenter l'accessibilité à l'enseignement supérieur et diminuer la précarité financière des personnes étudiantes.</a:t>
            </a:r>
          </a:p>
          <a:p>
            <a:pPr algn="l">
              <a:lnSpc>
                <a:spcPts val="5399"/>
              </a:lnSpc>
            </a:pPr>
          </a:p>
          <a:p>
            <a:pPr algn="l" marL="651507" indent="-325754" lvl="1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B1B3A"/>
                </a:solidFill>
                <a:latin typeface="DM Sans"/>
              </a:rPr>
              <a:t>Il devrait tenir compte de la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diversité </a:t>
            </a:r>
            <a:r>
              <a:rPr lang="en-US" sz="3599">
                <a:solidFill>
                  <a:srgbClr val="1B1B3A"/>
                </a:solidFill>
                <a:latin typeface="DM Sans"/>
              </a:rPr>
              <a:t>des populations étudiantes et des nouvelles réalités de </a:t>
            </a:r>
            <a:r>
              <a:rPr lang="en-US" sz="3599">
                <a:solidFill>
                  <a:srgbClr val="1B1B3A"/>
                </a:solidFill>
                <a:latin typeface="DM Sans Bold"/>
              </a:rPr>
              <a:t>travail-études.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41045" y="1316355"/>
            <a:ext cx="1041104" cy="1041104"/>
          </a:xfrm>
          <a:custGeom>
            <a:avLst/>
            <a:gdLst/>
            <a:ahLst/>
            <a:cxnLst/>
            <a:rect r="r" b="b" t="t" l="l"/>
            <a:pathLst>
              <a:path h="1041104" w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52314" y="567556"/>
            <a:ext cx="8371363" cy="8273261"/>
          </a:xfrm>
          <a:custGeom>
            <a:avLst/>
            <a:gdLst/>
            <a:ahLst/>
            <a:cxnLst/>
            <a:rect r="r" b="b" t="t" l="l"/>
            <a:pathLst>
              <a:path h="8273261" w="8371363">
                <a:moveTo>
                  <a:pt x="0" y="0"/>
                </a:moveTo>
                <a:lnTo>
                  <a:pt x="8371362" y="0"/>
                </a:lnTo>
                <a:lnTo>
                  <a:pt x="8371362" y="8273261"/>
                </a:lnTo>
                <a:lnTo>
                  <a:pt x="0" y="8273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2269605"/>
            <a:ext cx="6992162" cy="398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</a:p>
          <a:p>
            <a:pPr algn="l" marL="542925" indent="-271462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Une vision structurante de l'AFE implique une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nécessaire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concertation 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des parties impliquées et un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 meilleur arrimage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 entre les différents programmes d'aide financière.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583160" y="9058521"/>
            <a:ext cx="364375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1B1B3A"/>
                </a:solidFill>
                <a:latin typeface="DM Sans"/>
              </a:rPr>
              <a:t>*CRSH, CRSNG, FRQNT, FRQS, IRSC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583160" y="9412739"/>
            <a:ext cx="625107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1B1B3A"/>
                </a:solidFill>
                <a:latin typeface="DM Sans"/>
              </a:rPr>
              <a:t>** Bourses Perspectives, PAAS Réussir, PAFFARC, REEP, etc.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3132"/>
            <a:ext cx="16515579" cy="1514005"/>
            <a:chOff x="0" y="0"/>
            <a:chExt cx="4349782" cy="3987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49782" cy="398750"/>
            </a:xfrm>
            <a:custGeom>
              <a:avLst/>
              <a:gdLst/>
              <a:ahLst/>
              <a:cxnLst/>
              <a:rect r="r" b="b" t="t" l="l"/>
              <a:pathLst>
                <a:path h="398750" w="4349782">
                  <a:moveTo>
                    <a:pt x="0" y="0"/>
                  </a:moveTo>
                  <a:lnTo>
                    <a:pt x="4349782" y="0"/>
                  </a:lnTo>
                  <a:lnTo>
                    <a:pt x="4349782" y="398750"/>
                  </a:lnTo>
                  <a:lnTo>
                    <a:pt x="0" y="398750"/>
                  </a:lnTo>
                  <a:close/>
                </a:path>
              </a:pathLst>
            </a:custGeom>
            <a:solidFill>
              <a:srgbClr val="C7C1E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28575"/>
              <a:ext cx="4349782" cy="370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891234" y="4410305"/>
            <a:ext cx="6616148" cy="5317124"/>
          </a:xfrm>
          <a:custGeom>
            <a:avLst/>
            <a:gdLst/>
            <a:ahLst/>
            <a:cxnLst/>
            <a:rect r="r" b="b" t="t" l="l"/>
            <a:pathLst>
              <a:path h="5317124" w="6616148">
                <a:moveTo>
                  <a:pt x="0" y="0"/>
                </a:moveTo>
                <a:lnTo>
                  <a:pt x="6616148" y="0"/>
                </a:lnTo>
                <a:lnTo>
                  <a:pt x="6616148" y="5317124"/>
                </a:lnTo>
                <a:lnTo>
                  <a:pt x="0" y="5317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833" b="-75497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-23132"/>
            <a:ext cx="16515579" cy="3758751"/>
            <a:chOff x="0" y="0"/>
            <a:chExt cx="4349782" cy="98995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349782" cy="989959"/>
            </a:xfrm>
            <a:custGeom>
              <a:avLst/>
              <a:gdLst/>
              <a:ahLst/>
              <a:cxnLst/>
              <a:rect r="r" b="b" t="t" l="l"/>
              <a:pathLst>
                <a:path h="989959" w="4349782">
                  <a:moveTo>
                    <a:pt x="0" y="0"/>
                  </a:moveTo>
                  <a:lnTo>
                    <a:pt x="4349782" y="0"/>
                  </a:lnTo>
                  <a:lnTo>
                    <a:pt x="4349782" y="989959"/>
                  </a:lnTo>
                  <a:lnTo>
                    <a:pt x="0" y="989959"/>
                  </a:ln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4349782" cy="96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041208" y="1128713"/>
            <a:ext cx="9151394" cy="1522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5500" u="sng">
                <a:solidFill>
                  <a:srgbClr val="D4F1B0"/>
                </a:solidFill>
                <a:latin typeface="DM Sans"/>
                <a:hlinkClick r:id="rId4" tooltip="https://www.oresquebec.ca/article-de-dssiers/une-remuneration-etudiante-en-lien-avec-les-etudes/"/>
              </a:rPr>
              <a:t>Une rémunération étudiante en lien avec les études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276332" y="-23132"/>
            <a:ext cx="5011668" cy="3758751"/>
          </a:xfrm>
          <a:custGeom>
            <a:avLst/>
            <a:gdLst/>
            <a:ahLst/>
            <a:cxnLst/>
            <a:rect r="r" b="b" t="t" l="l"/>
            <a:pathLst>
              <a:path h="3758751" w="5011668">
                <a:moveTo>
                  <a:pt x="0" y="0"/>
                </a:moveTo>
                <a:lnTo>
                  <a:pt x="5011668" y="0"/>
                </a:lnTo>
                <a:lnTo>
                  <a:pt x="5011668" y="3758751"/>
                </a:lnTo>
                <a:lnTo>
                  <a:pt x="0" y="3758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4867986"/>
            <a:ext cx="9242372" cy="321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Contribue à la réussite si elle est en lien avec le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domaine d'études 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et si elle ne dépasse pas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un certain nombre d'heures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.</a:t>
            </a:r>
          </a:p>
          <a:p>
            <a:pPr algn="l" marL="361955" indent="-180977" lvl="1">
              <a:lnSpc>
                <a:spcPts val="3000"/>
              </a:lnSpc>
            </a:pPr>
          </a:p>
          <a:p>
            <a:pPr algn="l" marL="542925" indent="-271462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Rémunérer ou compenser les stages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 réduit le stress financier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 sur les personnes étudiantes.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41045" y="1316355"/>
            <a:ext cx="1041104" cy="1041104"/>
          </a:xfrm>
          <a:custGeom>
            <a:avLst/>
            <a:gdLst/>
            <a:ahLst/>
            <a:cxnLst/>
            <a:rect r="r" b="b" t="t" l="l"/>
            <a:pathLst>
              <a:path h="1041104" w="1041104">
                <a:moveTo>
                  <a:pt x="0" y="0"/>
                </a:moveTo>
                <a:lnTo>
                  <a:pt x="1041104" y="0"/>
                </a:lnTo>
                <a:lnTo>
                  <a:pt x="1041104" y="1041104"/>
                </a:lnTo>
                <a:lnTo>
                  <a:pt x="0" y="1041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4F1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109606">
            <a:off x="13110146" y="3485385"/>
            <a:ext cx="5832463" cy="7275184"/>
          </a:xfrm>
          <a:custGeom>
            <a:avLst/>
            <a:gdLst/>
            <a:ahLst/>
            <a:cxnLst/>
            <a:rect r="r" b="b" t="t" l="l"/>
            <a:pathLst>
              <a:path h="7275184" w="5832463">
                <a:moveTo>
                  <a:pt x="0" y="0"/>
                </a:moveTo>
                <a:lnTo>
                  <a:pt x="5832463" y="0"/>
                </a:lnTo>
                <a:lnTo>
                  <a:pt x="5832463" y="7275184"/>
                </a:lnTo>
                <a:lnTo>
                  <a:pt x="0" y="7275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73" t="-18073" r="0" b="-963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16110" y="3893820"/>
            <a:ext cx="9297489" cy="32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200">
                <a:solidFill>
                  <a:srgbClr val="27685B"/>
                </a:solidFill>
                <a:latin typeface="DM Sans Bold"/>
              </a:rPr>
              <a:t>Notions clés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16110" y="4869900"/>
            <a:ext cx="9971765" cy="2967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27685B"/>
                </a:solidFill>
                <a:latin typeface="DM Sans"/>
              </a:rPr>
              <a:t>L’insécurité alimentaire et l’endettement étudiant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62640" y="2383901"/>
            <a:ext cx="10551338" cy="7024060"/>
          </a:xfrm>
          <a:custGeom>
            <a:avLst/>
            <a:gdLst/>
            <a:ahLst/>
            <a:cxnLst/>
            <a:rect r="r" b="b" t="t" l="l"/>
            <a:pathLst>
              <a:path h="7024060" w="10551338">
                <a:moveTo>
                  <a:pt x="0" y="0"/>
                </a:moveTo>
                <a:lnTo>
                  <a:pt x="10551338" y="0"/>
                </a:lnTo>
                <a:lnTo>
                  <a:pt x="10551338" y="7024061"/>
                </a:lnTo>
                <a:lnTo>
                  <a:pt x="0" y="7024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61638"/>
            <a:ext cx="9297489" cy="917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EAEAE8"/>
                </a:solidFill>
                <a:latin typeface="DM Sans Bold"/>
              </a:rPr>
              <a:t>Notion clé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-10532"/>
            <a:ext cx="18288000" cy="2180153"/>
            <a:chOff x="0" y="0"/>
            <a:chExt cx="4816593" cy="5741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74197"/>
            </a:xfrm>
            <a:custGeom>
              <a:avLst/>
              <a:gdLst/>
              <a:ahLst/>
              <a:cxnLst/>
              <a:rect r="r" b="b" t="t" l="l"/>
              <a:pathLst>
                <a:path h="57419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74197"/>
                  </a:lnTo>
                  <a:lnTo>
                    <a:pt x="0" y="574197"/>
                  </a:lnTo>
                  <a:close/>
                </a:path>
              </a:pathLst>
            </a:custGeom>
            <a:solidFill>
              <a:srgbClr val="D4F1B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28575"/>
              <a:ext cx="4816593" cy="545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739620" y="344366"/>
            <a:ext cx="9297489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27685B"/>
                </a:solidFill>
                <a:latin typeface="DM Sans Bold"/>
              </a:rPr>
              <a:t>Notion clé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9620" y="933450"/>
            <a:ext cx="18288000" cy="927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u="sng">
                <a:solidFill>
                  <a:srgbClr val="27685B"/>
                </a:solidFill>
                <a:latin typeface="DM Sans"/>
                <a:hlinkClick r:id="rId4" tooltip="https://www.oresquebec.ca/article-de-dssiers/linsecurite-alimentaire-de-quoi-parle-t-on/"/>
              </a:rPr>
              <a:t>L’insécurité alimentaire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39620" y="6696172"/>
            <a:ext cx="9402650" cy="248061"/>
            <a:chOff x="0" y="0"/>
            <a:chExt cx="12536866" cy="3307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536805" cy="330708"/>
            </a:xfrm>
            <a:custGeom>
              <a:avLst/>
              <a:gdLst/>
              <a:ahLst/>
              <a:cxnLst/>
              <a:rect r="r" b="b" t="t" l="l"/>
              <a:pathLst>
                <a:path h="330708" w="12536805">
                  <a:moveTo>
                    <a:pt x="0" y="0"/>
                  </a:moveTo>
                  <a:lnTo>
                    <a:pt x="12536805" y="0"/>
                  </a:lnTo>
                  <a:lnTo>
                    <a:pt x="12536805" y="330708"/>
                  </a:lnTo>
                  <a:lnTo>
                    <a:pt x="0" y="330708"/>
                  </a:lnTo>
                  <a:close/>
                </a:path>
              </a:pathLst>
            </a:custGeom>
            <a:solidFill>
              <a:srgbClr val="EAEAE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6726907" y="6726"/>
            <a:ext cx="1506504" cy="2069845"/>
            <a:chOff x="0" y="0"/>
            <a:chExt cx="396775" cy="5451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6775" cy="545144"/>
            </a:xfrm>
            <a:custGeom>
              <a:avLst/>
              <a:gdLst/>
              <a:ahLst/>
              <a:cxnLst/>
              <a:rect r="r" b="b" t="t" l="l"/>
              <a:pathLst>
                <a:path h="545144" w="396775">
                  <a:moveTo>
                    <a:pt x="0" y="0"/>
                  </a:moveTo>
                  <a:lnTo>
                    <a:pt x="396775" y="0"/>
                  </a:lnTo>
                  <a:lnTo>
                    <a:pt x="396775" y="545144"/>
                  </a:lnTo>
                  <a:lnTo>
                    <a:pt x="0" y="545144"/>
                  </a:lnTo>
                  <a:close/>
                </a:path>
              </a:pathLst>
            </a:custGeom>
            <a:solidFill>
              <a:srgbClr val="EAEAE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396775" cy="5165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39620" y="2040564"/>
            <a:ext cx="9971690" cy="746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EAEAE8"/>
                </a:solidFill>
                <a:latin typeface="DM Sans"/>
              </a:rPr>
              <a:t>L’endettement étudiant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-10532"/>
            <a:ext cx="9829800" cy="2180153"/>
            <a:chOff x="0" y="0"/>
            <a:chExt cx="2588919" cy="5741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88919" cy="574197"/>
            </a:xfrm>
            <a:custGeom>
              <a:avLst/>
              <a:gdLst/>
              <a:ahLst/>
              <a:cxnLst/>
              <a:rect r="r" b="b" t="t" l="l"/>
              <a:pathLst>
                <a:path h="574197" w="2588919">
                  <a:moveTo>
                    <a:pt x="0" y="0"/>
                  </a:moveTo>
                  <a:lnTo>
                    <a:pt x="2588919" y="0"/>
                  </a:lnTo>
                  <a:lnTo>
                    <a:pt x="2588919" y="574197"/>
                  </a:lnTo>
                  <a:lnTo>
                    <a:pt x="0" y="574197"/>
                  </a:lnTo>
                  <a:close/>
                </a:path>
              </a:pathLst>
            </a:custGeom>
            <a:solidFill>
              <a:srgbClr val="D4F1B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28575"/>
              <a:ext cx="2588919" cy="545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739620" y="933450"/>
            <a:ext cx="18288000" cy="927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u="sng">
                <a:solidFill>
                  <a:srgbClr val="27685B"/>
                </a:solidFill>
                <a:latin typeface="DM Sans"/>
                <a:hlinkClick r:id="rId3" tooltip="https://www.oresquebec.ca/article-de-dssiers/lendettement-etudiant-de-quoi-parle-t-on/"/>
              </a:rPr>
              <a:t>L’endettement étudiant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034099" y="241151"/>
            <a:ext cx="7040726" cy="9491697"/>
          </a:xfrm>
          <a:custGeom>
            <a:avLst/>
            <a:gdLst/>
            <a:ahLst/>
            <a:cxnLst/>
            <a:rect r="r" b="b" t="t" l="l"/>
            <a:pathLst>
              <a:path h="9491697" w="7040726">
                <a:moveTo>
                  <a:pt x="0" y="0"/>
                </a:moveTo>
                <a:lnTo>
                  <a:pt x="7040725" y="0"/>
                </a:lnTo>
                <a:lnTo>
                  <a:pt x="7040725" y="9491697"/>
                </a:lnTo>
                <a:lnTo>
                  <a:pt x="0" y="949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21" t="0" r="-5921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-1884735">
            <a:off x="9708573" y="7472434"/>
            <a:ext cx="1269135" cy="573277"/>
          </a:xfrm>
          <a:custGeom>
            <a:avLst/>
            <a:gdLst/>
            <a:ahLst/>
            <a:cxnLst/>
            <a:rect r="r" b="b" t="t" l="l"/>
            <a:pathLst>
              <a:path h="573277" w="1269135">
                <a:moveTo>
                  <a:pt x="0" y="573277"/>
                </a:moveTo>
                <a:lnTo>
                  <a:pt x="1269134" y="573277"/>
                </a:lnTo>
                <a:lnTo>
                  <a:pt x="1269134" y="0"/>
                </a:lnTo>
                <a:lnTo>
                  <a:pt x="0" y="0"/>
                </a:lnTo>
                <a:lnTo>
                  <a:pt x="0" y="57327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8700" y="6178270"/>
            <a:ext cx="9113570" cy="2156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32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L’investissement dans les études « vaudraient », à long terme, les coûts immédiats associés à la poursuite d’études en enseignement supérieur (Johnson et al., 2016).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3548815"/>
            <a:ext cx="8854920" cy="1659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483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Il faut distinguer l'endettement par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crédit à la consommation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 et la dette d'études provenant des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prêts gouvernementaux.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39620" y="344366"/>
            <a:ext cx="9297489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27685B"/>
                </a:solidFill>
                <a:latin typeface="DM Sans Bold"/>
              </a:rPr>
              <a:t>Notion clé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E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085422">
            <a:off x="12394756" y="3786014"/>
            <a:ext cx="5930606" cy="7531650"/>
          </a:xfrm>
          <a:custGeom>
            <a:avLst/>
            <a:gdLst/>
            <a:ahLst/>
            <a:cxnLst/>
            <a:rect r="r" b="b" t="t" l="l"/>
            <a:pathLst>
              <a:path h="7531650" w="5930606">
                <a:moveTo>
                  <a:pt x="0" y="0"/>
                </a:moveTo>
                <a:lnTo>
                  <a:pt x="5930606" y="0"/>
                </a:lnTo>
                <a:lnTo>
                  <a:pt x="5930606" y="7531650"/>
                </a:lnTo>
                <a:lnTo>
                  <a:pt x="0" y="753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292" t="-23431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16110" y="3893820"/>
            <a:ext cx="9297489" cy="32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200">
                <a:solidFill>
                  <a:srgbClr val="1B1B3A"/>
                </a:solidFill>
                <a:latin typeface="DM Sans Bold"/>
              </a:rPr>
              <a:t>Prospectives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16110" y="4869900"/>
            <a:ext cx="9971765" cy="1027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1B1B3A"/>
                </a:solidFill>
                <a:latin typeface="DM Sans"/>
              </a:rPr>
              <a:t>Vers une littératie financière étudiante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200758">
            <a:off x="9547867" y="-538474"/>
            <a:ext cx="15025935" cy="13231713"/>
          </a:xfrm>
          <a:custGeom>
            <a:avLst/>
            <a:gdLst/>
            <a:ahLst/>
            <a:cxnLst/>
            <a:rect r="r" b="b" t="t" l="l"/>
            <a:pathLst>
              <a:path h="13231713" w="15025935">
                <a:moveTo>
                  <a:pt x="0" y="0"/>
                </a:moveTo>
                <a:lnTo>
                  <a:pt x="15025935" y="0"/>
                </a:lnTo>
                <a:lnTo>
                  <a:pt x="15025935" y="13231713"/>
                </a:lnTo>
                <a:lnTo>
                  <a:pt x="0" y="13231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96" t="0" r="-509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6811018"/>
            <a:ext cx="459732" cy="459732"/>
          </a:xfrm>
          <a:custGeom>
            <a:avLst/>
            <a:gdLst/>
            <a:ahLst/>
            <a:cxnLst/>
            <a:rect r="r" b="b" t="t" l="l"/>
            <a:pathLst>
              <a:path h="459732" w="459732">
                <a:moveTo>
                  <a:pt x="0" y="0"/>
                </a:moveTo>
                <a:lnTo>
                  <a:pt x="459732" y="0"/>
                </a:lnTo>
                <a:lnTo>
                  <a:pt x="459732" y="459732"/>
                </a:lnTo>
                <a:lnTo>
                  <a:pt x="0" y="459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52500"/>
            <a:ext cx="10433626" cy="702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DM Sans"/>
              </a:rPr>
              <a:t>Notez qu’il est permis de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copier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,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partager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et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modifier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cette présentation à des fins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non commerciales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, pourvu que la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mention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« Observatoire sur la réussite en enseignement supérieur, 2023 » soit présente et que les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conditions de partage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soient les mêmes que celles de cette présentation.</a:t>
            </a:r>
          </a:p>
          <a:p>
            <a:pPr>
              <a:lnSpc>
                <a:spcPts val="5599"/>
              </a:lnSpc>
            </a:p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DM Sans"/>
              </a:rPr>
              <a:t>   </a:t>
            </a:r>
            <a:r>
              <a:rPr lang="en-US" sz="3999" u="sng">
                <a:solidFill>
                  <a:srgbClr val="000000"/>
                </a:solidFill>
                <a:latin typeface="DM Sans"/>
                <a:hlinkClick r:id="rId5" tooltip="https://creativecommons.org/licenses/by-nc-sa/4.0/deed.fr"/>
              </a:rPr>
              <a:t>Creative Commons BY-NC-SA 4.0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770920" y="0"/>
            <a:ext cx="7517080" cy="10287000"/>
            <a:chOff x="0" y="0"/>
            <a:chExt cx="1002277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022713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22713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456313" y="0"/>
            <a:ext cx="11071230" cy="10287000"/>
            <a:chOff x="0" y="0"/>
            <a:chExt cx="1476164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76159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4761590">
                  <a:moveTo>
                    <a:pt x="1476159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4761590" y="13716000"/>
                  </a:lnTo>
                  <a:close/>
                </a:path>
              </a:pathLst>
            </a:custGeom>
            <a:solidFill>
              <a:srgbClr val="EAEAE8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870554" y="4324350"/>
            <a:ext cx="7517080" cy="493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Une éducation financière destinée à la population étudiante doit être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ancrée dans la réalité étudiante actuelle.</a:t>
            </a:r>
          </a:p>
          <a:p>
            <a:pPr algn="l" marL="361955" indent="-180977" lvl="1">
              <a:lnSpc>
                <a:spcPts val="3000"/>
              </a:lnSpc>
            </a:pPr>
          </a:p>
          <a:p>
            <a:pPr algn="l" marL="542925" indent="-271462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1B1B3A"/>
                </a:solidFill>
                <a:latin typeface="DM Sans"/>
              </a:rPr>
              <a:t> Les programmes de littératie financière visent l’acquisition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d’un bien-être financier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 et d’un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bien-être étudiant 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global en vue de </a:t>
            </a:r>
            <a:r>
              <a:rPr lang="en-US" sz="3000">
                <a:solidFill>
                  <a:srgbClr val="1B1B3A"/>
                </a:solidFill>
                <a:latin typeface="DM Sans Bold"/>
              </a:rPr>
              <a:t>favoriser la réussite</a:t>
            </a:r>
            <a:r>
              <a:rPr lang="en-US" sz="3000">
                <a:solidFill>
                  <a:srgbClr val="1B1B3A"/>
                </a:solidFill>
                <a:latin typeface="DM Sans"/>
              </a:rPr>
              <a:t>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829800" y="-23132"/>
            <a:ext cx="8697743" cy="10310132"/>
          </a:xfrm>
          <a:custGeom>
            <a:avLst/>
            <a:gdLst/>
            <a:ahLst/>
            <a:cxnLst/>
            <a:rect r="r" b="b" t="t" l="l"/>
            <a:pathLst>
              <a:path h="10310132" w="8697743">
                <a:moveTo>
                  <a:pt x="0" y="0"/>
                </a:moveTo>
                <a:lnTo>
                  <a:pt x="8697743" y="0"/>
                </a:lnTo>
                <a:lnTo>
                  <a:pt x="8697743" y="10310132"/>
                </a:lnTo>
                <a:lnTo>
                  <a:pt x="0" y="10310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573" t="0" r="-19916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0" y="-10532"/>
            <a:ext cx="9829800" cy="3753857"/>
            <a:chOff x="0" y="0"/>
            <a:chExt cx="2588919" cy="988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88919" cy="988670"/>
            </a:xfrm>
            <a:custGeom>
              <a:avLst/>
              <a:gdLst/>
              <a:ahLst/>
              <a:cxnLst/>
              <a:rect r="r" b="b" t="t" l="l"/>
              <a:pathLst>
                <a:path h="988670" w="2588919">
                  <a:moveTo>
                    <a:pt x="0" y="0"/>
                  </a:moveTo>
                  <a:lnTo>
                    <a:pt x="2588919" y="0"/>
                  </a:lnTo>
                  <a:lnTo>
                    <a:pt x="2588919" y="988670"/>
                  </a:lnTo>
                  <a:lnTo>
                    <a:pt x="0" y="988670"/>
                  </a:lnTo>
                  <a:close/>
                </a:path>
              </a:pathLst>
            </a:custGeom>
            <a:solidFill>
              <a:srgbClr val="9EE7C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2588919" cy="9600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68667" y="721995"/>
            <a:ext cx="9297489" cy="917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1B1B3A"/>
                </a:solidFill>
                <a:latin typeface="DM Sans Bold"/>
              </a:rPr>
              <a:t>Prospectives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68558" y="1521242"/>
            <a:ext cx="8087191" cy="166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1B1B3A"/>
                </a:solidFill>
                <a:latin typeface="DM Sans"/>
                <a:hlinkClick r:id="rId4" tooltip="https://www.oresquebec.ca/article-de-dssiers/vers-une-litteratie-financiere-etudiante/"/>
              </a:rPr>
              <a:t>Vers une litératie financière étudiante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84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123556">
            <a:off x="8531300" y="2508790"/>
            <a:ext cx="9402223" cy="11940476"/>
          </a:xfrm>
          <a:custGeom>
            <a:avLst/>
            <a:gdLst/>
            <a:ahLst/>
            <a:cxnLst/>
            <a:rect r="r" b="b" t="t" l="l"/>
            <a:pathLst>
              <a:path h="11940476" w="9402223">
                <a:moveTo>
                  <a:pt x="0" y="0"/>
                </a:moveTo>
                <a:lnTo>
                  <a:pt x="9402223" y="0"/>
                </a:lnTo>
                <a:lnTo>
                  <a:pt x="9402223" y="11940476"/>
                </a:lnTo>
                <a:lnTo>
                  <a:pt x="0" y="1194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292" t="-23431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16110" y="4869900"/>
            <a:ext cx="9971765" cy="1005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1B1B3A"/>
                </a:solidFill>
                <a:latin typeface="DM Sans"/>
              </a:rPr>
              <a:t>Pratiques inspirantes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770920" y="0"/>
            <a:ext cx="7517080" cy="10287000"/>
            <a:chOff x="0" y="0"/>
            <a:chExt cx="1002277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022713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22713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456313" y="0"/>
            <a:ext cx="11071230" cy="10287000"/>
            <a:chOff x="0" y="0"/>
            <a:chExt cx="1476164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76159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4761590">
                  <a:moveTo>
                    <a:pt x="1476159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4761590" y="13716000"/>
                  </a:lnTo>
                  <a:close/>
                </a:path>
              </a:pathLst>
            </a:custGeom>
            <a:solidFill>
              <a:srgbClr val="EAEAE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-10532"/>
            <a:ext cx="9829800" cy="3753857"/>
            <a:chOff x="0" y="0"/>
            <a:chExt cx="2588919" cy="9886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88919" cy="988670"/>
            </a:xfrm>
            <a:custGeom>
              <a:avLst/>
              <a:gdLst/>
              <a:ahLst/>
              <a:cxnLst/>
              <a:rect r="r" b="b" t="t" l="l"/>
              <a:pathLst>
                <a:path h="988670" w="2588919">
                  <a:moveTo>
                    <a:pt x="0" y="0"/>
                  </a:moveTo>
                  <a:lnTo>
                    <a:pt x="2588919" y="0"/>
                  </a:lnTo>
                  <a:lnTo>
                    <a:pt x="2588919" y="988670"/>
                  </a:lnTo>
                  <a:lnTo>
                    <a:pt x="0" y="988670"/>
                  </a:lnTo>
                  <a:close/>
                </a:path>
              </a:pathLst>
            </a:custGeom>
            <a:solidFill>
              <a:srgbClr val="FF847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2588919" cy="9600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829800" y="3908713"/>
            <a:ext cx="8150902" cy="5691721"/>
          </a:xfrm>
          <a:custGeom>
            <a:avLst/>
            <a:gdLst/>
            <a:ahLst/>
            <a:cxnLst/>
            <a:rect r="r" b="b" t="t" l="l"/>
            <a:pathLst>
              <a:path h="5691721" w="8150902">
                <a:moveTo>
                  <a:pt x="0" y="0"/>
                </a:moveTo>
                <a:lnTo>
                  <a:pt x="8150902" y="0"/>
                </a:lnTo>
                <a:lnTo>
                  <a:pt x="8150902" y="5691721"/>
                </a:lnTo>
                <a:lnTo>
                  <a:pt x="0" y="56917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5" r="0" b="-7259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8667" y="721995"/>
            <a:ext cx="9297489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1B1B3A"/>
                </a:solidFill>
                <a:latin typeface="DM Sans Bold"/>
              </a:rPr>
              <a:t>Pratique inspirante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8558" y="1521242"/>
            <a:ext cx="8234304" cy="166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1B1B3A"/>
                </a:solidFill>
                <a:latin typeface="DM Sans"/>
                <a:cs typeface="DM Sans"/>
                <a:hlinkClick r:id="rId4" tooltip="https://www.oresquebec.ca/publications/les-epiceries-solidaires-etudiantes-pour-reduire-la-precarite-alimentaire/"/>
              </a:rPr>
              <a:t>Le réseau des AGORA en France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5588990"/>
            <a:ext cx="7974162" cy="1644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409"/>
              </a:lnSpc>
              <a:spcBef>
                <a:spcPct val="0"/>
              </a:spcBef>
            </a:pPr>
            <a:r>
              <a:rPr lang="en-US" sz="3150">
                <a:solidFill>
                  <a:srgbClr val="000000"/>
                </a:solidFill>
                <a:latin typeface="DM Sans"/>
              </a:rPr>
              <a:t>Un lieu rassembleur « par et pour » la communauté étudiante afin de favoriser la sécurité alimentaire sur les campus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770920" y="0"/>
            <a:ext cx="7517080" cy="10287000"/>
            <a:chOff x="0" y="0"/>
            <a:chExt cx="1002277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022713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22713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456313" y="0"/>
            <a:ext cx="11071230" cy="10287000"/>
            <a:chOff x="0" y="0"/>
            <a:chExt cx="1476164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76159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4761590">
                  <a:moveTo>
                    <a:pt x="1476159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4761590" y="13716000"/>
                  </a:lnTo>
                  <a:close/>
                </a:path>
              </a:pathLst>
            </a:custGeom>
            <a:solidFill>
              <a:srgbClr val="EAEAE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-10532"/>
            <a:ext cx="9829800" cy="3753857"/>
            <a:chOff x="0" y="0"/>
            <a:chExt cx="2588919" cy="9886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88919" cy="988670"/>
            </a:xfrm>
            <a:custGeom>
              <a:avLst/>
              <a:gdLst/>
              <a:ahLst/>
              <a:cxnLst/>
              <a:rect r="r" b="b" t="t" l="l"/>
              <a:pathLst>
                <a:path h="988670" w="2588919">
                  <a:moveTo>
                    <a:pt x="0" y="0"/>
                  </a:moveTo>
                  <a:lnTo>
                    <a:pt x="2588919" y="0"/>
                  </a:lnTo>
                  <a:lnTo>
                    <a:pt x="2588919" y="988670"/>
                  </a:lnTo>
                  <a:lnTo>
                    <a:pt x="0" y="988670"/>
                  </a:lnTo>
                  <a:close/>
                </a:path>
              </a:pathLst>
            </a:custGeom>
            <a:solidFill>
              <a:srgbClr val="FF847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2588919" cy="9600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8667" y="721995"/>
            <a:ext cx="9297489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1B1B3A"/>
                </a:solidFill>
                <a:latin typeface="DM Sans Bold"/>
              </a:rPr>
              <a:t>Pratique inspirante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8558" y="1521242"/>
            <a:ext cx="8234304" cy="166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1B1B3A"/>
                </a:solidFill>
                <a:latin typeface="DM Sans"/>
                <a:cs typeface="DM Sans"/>
                <a:hlinkClick r:id="rId3" tooltip="https://www.oresquebec.ca/publications/la-b-c-open-collection-des-ressources-educatives-libres-pour-reduire-le-cout-des-etudes/"/>
              </a:rPr>
              <a:t>Le BCcampus Open Education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5966204"/>
            <a:ext cx="8458200" cy="1644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409"/>
              </a:lnSpc>
              <a:spcBef>
                <a:spcPct val="0"/>
              </a:spcBef>
            </a:pPr>
            <a:r>
              <a:rPr lang="en-US" sz="3150">
                <a:solidFill>
                  <a:srgbClr val="000000"/>
                </a:solidFill>
                <a:latin typeface="DM Sans"/>
              </a:rPr>
              <a:t>Un projet de création et de diffusion de manuels libres pour atténuer les coûts reliés aux livres et aux notes de cours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829800" y="3908713"/>
            <a:ext cx="8150902" cy="5691721"/>
          </a:xfrm>
          <a:custGeom>
            <a:avLst/>
            <a:gdLst/>
            <a:ahLst/>
            <a:cxnLst/>
            <a:rect r="r" b="b" t="t" l="l"/>
            <a:pathLst>
              <a:path h="5691721" w="8150902">
                <a:moveTo>
                  <a:pt x="0" y="0"/>
                </a:moveTo>
                <a:lnTo>
                  <a:pt x="8150902" y="0"/>
                </a:lnTo>
                <a:lnTo>
                  <a:pt x="8150902" y="5691721"/>
                </a:lnTo>
                <a:lnTo>
                  <a:pt x="0" y="5691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702" r="0" b="-3702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16110" y="4869900"/>
            <a:ext cx="8011163" cy="1005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1B1B3A"/>
                </a:solidFill>
                <a:latin typeface="DM Sans"/>
              </a:rPr>
              <a:t>Outils et activités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3614952">
            <a:off x="6627877" y="34605"/>
            <a:ext cx="12056223" cy="19083408"/>
          </a:xfrm>
          <a:custGeom>
            <a:avLst/>
            <a:gdLst/>
            <a:ahLst/>
            <a:cxnLst/>
            <a:rect r="r" b="b" t="t" l="l"/>
            <a:pathLst>
              <a:path h="19083408" w="12056223">
                <a:moveTo>
                  <a:pt x="0" y="0"/>
                </a:moveTo>
                <a:lnTo>
                  <a:pt x="12056224" y="0"/>
                </a:lnTo>
                <a:lnTo>
                  <a:pt x="12056224" y="19083408"/>
                </a:lnTo>
                <a:lnTo>
                  <a:pt x="0" y="19083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7" t="0" r="-37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37227" y="5287703"/>
            <a:ext cx="5122073" cy="3053464"/>
          </a:xfrm>
          <a:custGeom>
            <a:avLst/>
            <a:gdLst/>
            <a:ahLst/>
            <a:cxnLst/>
            <a:rect r="r" b="b" t="t" l="l"/>
            <a:pathLst>
              <a:path h="3053464" w="5122073">
                <a:moveTo>
                  <a:pt x="0" y="0"/>
                </a:moveTo>
                <a:lnTo>
                  <a:pt x="5122073" y="0"/>
                </a:lnTo>
                <a:lnTo>
                  <a:pt x="5122073" y="3053465"/>
                </a:lnTo>
                <a:lnTo>
                  <a:pt x="0" y="3053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05313" y="6814436"/>
            <a:ext cx="5122073" cy="2239714"/>
          </a:xfrm>
          <a:custGeom>
            <a:avLst/>
            <a:gdLst/>
            <a:ahLst/>
            <a:cxnLst/>
            <a:rect r="r" b="b" t="t" l="l"/>
            <a:pathLst>
              <a:path h="2239714" w="5122073">
                <a:moveTo>
                  <a:pt x="0" y="0"/>
                </a:moveTo>
                <a:lnTo>
                  <a:pt x="5122074" y="0"/>
                </a:lnTo>
                <a:lnTo>
                  <a:pt x="5122074" y="2239714"/>
                </a:lnTo>
                <a:lnTo>
                  <a:pt x="0" y="2239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53565" y="7628186"/>
            <a:ext cx="5122073" cy="2106952"/>
          </a:xfrm>
          <a:custGeom>
            <a:avLst/>
            <a:gdLst/>
            <a:ahLst/>
            <a:cxnLst/>
            <a:rect r="r" b="b" t="t" l="l"/>
            <a:pathLst>
              <a:path h="2106952" w="5122073">
                <a:moveTo>
                  <a:pt x="0" y="0"/>
                </a:moveTo>
                <a:lnTo>
                  <a:pt x="5122073" y="0"/>
                </a:lnTo>
                <a:lnTo>
                  <a:pt x="5122073" y="2106952"/>
                </a:lnTo>
                <a:lnTo>
                  <a:pt x="0" y="210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38218" y="990273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1B1B3A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023361"/>
            <a:ext cx="9553226" cy="479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000000"/>
                </a:solidFill>
                <a:latin typeface="DM Sans Bold"/>
                <a:hlinkClick r:id="rId6" tooltip="https://www.oresquebec.ca/?post_type=sub_topic&amp;p=5156&amp;preview=true"/>
              </a:rPr>
              <a:t>Ligne du temps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de l’aide financière aux études au Québec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000000"/>
                </a:solidFill>
                <a:latin typeface="DM Sans Bold"/>
                <a:hlinkClick r:id="rId7" tooltip="https://www.oresquebec.ca/article-de-dssiers/infographie-quelles-conditions-pour-favoriser-laccessibilite-financiere-aux-etudes/"/>
              </a:rPr>
              <a:t>Infographie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des faits saillants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Fiches sur les </a:t>
            </a:r>
            <a:r>
              <a:rPr lang="en-US" sz="3000">
                <a:solidFill>
                  <a:srgbClr val="000000"/>
                </a:solidFill>
                <a:latin typeface="DM Sans Bold"/>
              </a:rPr>
              <a:t>pistes d’action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de chaque enjeu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 Bold"/>
              </a:rPr>
              <a:t>Bande dessinée 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sur les impacts du stress financier sur les études (à venir à l’hiver 2024)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 Bold"/>
              </a:rPr>
              <a:t>Illustration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sur les particularités vécues par les personnes étudiantes aux cycles supérieurs (à venir à l’hiver 2024)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923925"/>
            <a:ext cx="1717080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M Sans"/>
              </a:rPr>
              <a:t>Outils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45427" y="2023361"/>
            <a:ext cx="6313873" cy="2656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000000"/>
                </a:solidFill>
                <a:latin typeface="DM Sans Bold"/>
                <a:hlinkClick r:id="rId8" tooltip="https://www.oresquebec.ca/activite/le-developpement-dune-litteratie-financiere-etudiante-une-avenue-pour-contrer-le-surendettement-webinaire/"/>
              </a:rPr>
              <a:t>Webinaire</a:t>
            </a:r>
            <a:r>
              <a:rPr lang="en-US" sz="300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sur l’endettement étudiant et la littératie financière (20 novembre 2023)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 Bold"/>
              </a:rPr>
              <a:t>Activité de mobilisation</a:t>
            </a:r>
            <a:r>
              <a:rPr lang="en-US" sz="3000">
                <a:solidFill>
                  <a:srgbClr val="000000"/>
                </a:solidFill>
                <a:latin typeface="DM Sans"/>
              </a:rPr>
              <a:t> (à venir à l’hiver 2024)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945427" y="923925"/>
            <a:ext cx="2588320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M Sans"/>
              </a:rPr>
              <a:t>Activités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4F1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5" tooltip="https://www.facebook.com/ores.reussite"/>
          </p:cNvPr>
          <p:cNvSpPr/>
          <p:nvPr/>
        </p:nvSpPr>
        <p:spPr>
          <a:xfrm flipH="false" flipV="false" rot="0">
            <a:off x="14644940" y="8152641"/>
            <a:ext cx="650252" cy="650252"/>
          </a:xfrm>
          <a:custGeom>
            <a:avLst/>
            <a:gdLst/>
            <a:ahLst/>
            <a:cxnLst/>
            <a:rect r="r" b="b" t="t" l="l"/>
            <a:pathLst>
              <a:path h="650252" w="650252">
                <a:moveTo>
                  <a:pt x="0" y="0"/>
                </a:moveTo>
                <a:lnTo>
                  <a:pt x="650252" y="0"/>
                </a:lnTo>
                <a:lnTo>
                  <a:pt x="650252" y="650252"/>
                </a:lnTo>
                <a:lnTo>
                  <a:pt x="0" y="650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>
            <a:hlinkClick r:id="rId8" tooltip="https://www.linkedin.com/company/ores-reussite/"/>
          </p:cNvPr>
          <p:cNvSpPr/>
          <p:nvPr/>
        </p:nvSpPr>
        <p:spPr>
          <a:xfrm flipH="false" flipV="false" rot="0">
            <a:off x="13759663" y="8184644"/>
            <a:ext cx="618249" cy="618249"/>
          </a:xfrm>
          <a:custGeom>
            <a:avLst/>
            <a:gdLst/>
            <a:ahLst/>
            <a:cxnLst/>
            <a:rect r="r" b="b" t="t" l="l"/>
            <a:pathLst>
              <a:path h="618249" w="618249">
                <a:moveTo>
                  <a:pt x="0" y="0"/>
                </a:moveTo>
                <a:lnTo>
                  <a:pt x="618249" y="0"/>
                </a:lnTo>
                <a:lnTo>
                  <a:pt x="618249" y="618249"/>
                </a:lnTo>
                <a:lnTo>
                  <a:pt x="0" y="618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86645" y="5143500"/>
            <a:ext cx="2418432" cy="2418432"/>
          </a:xfrm>
          <a:custGeom>
            <a:avLst/>
            <a:gdLst/>
            <a:ahLst/>
            <a:cxnLst/>
            <a:rect r="r" b="b" t="t" l="l"/>
            <a:pathLst>
              <a:path h="2418432" w="2418432">
                <a:moveTo>
                  <a:pt x="0" y="0"/>
                </a:moveTo>
                <a:lnTo>
                  <a:pt x="2418432" y="0"/>
                </a:lnTo>
                <a:lnTo>
                  <a:pt x="2418432" y="2418432"/>
                </a:lnTo>
                <a:lnTo>
                  <a:pt x="0" y="24184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136430" y="1190856"/>
            <a:ext cx="9372780" cy="1639242"/>
            <a:chOff x="0" y="0"/>
            <a:chExt cx="2468551" cy="4317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68551" cy="431734"/>
            </a:xfrm>
            <a:custGeom>
              <a:avLst/>
              <a:gdLst/>
              <a:ahLst/>
              <a:cxnLst/>
              <a:rect r="r" b="b" t="t" l="l"/>
              <a:pathLst>
                <a:path h="431734" w="2468551">
                  <a:moveTo>
                    <a:pt x="42126" y="0"/>
                  </a:moveTo>
                  <a:lnTo>
                    <a:pt x="2426425" y="0"/>
                  </a:lnTo>
                  <a:cubicBezTo>
                    <a:pt x="2449691" y="0"/>
                    <a:pt x="2468551" y="18860"/>
                    <a:pt x="2468551" y="42126"/>
                  </a:cubicBezTo>
                  <a:lnTo>
                    <a:pt x="2468551" y="389608"/>
                  </a:lnTo>
                  <a:cubicBezTo>
                    <a:pt x="2468551" y="412874"/>
                    <a:pt x="2449691" y="431734"/>
                    <a:pt x="2426425" y="431734"/>
                  </a:cubicBezTo>
                  <a:lnTo>
                    <a:pt x="42126" y="431734"/>
                  </a:lnTo>
                  <a:cubicBezTo>
                    <a:pt x="30954" y="431734"/>
                    <a:pt x="20239" y="427296"/>
                    <a:pt x="12338" y="419396"/>
                  </a:cubicBezTo>
                  <a:cubicBezTo>
                    <a:pt x="4438" y="411496"/>
                    <a:pt x="0" y="400781"/>
                    <a:pt x="0" y="389608"/>
                  </a:cubicBezTo>
                  <a:lnTo>
                    <a:pt x="0" y="42126"/>
                  </a:lnTo>
                  <a:cubicBezTo>
                    <a:pt x="0" y="30954"/>
                    <a:pt x="4438" y="20239"/>
                    <a:pt x="12338" y="12338"/>
                  </a:cubicBezTo>
                  <a:cubicBezTo>
                    <a:pt x="20239" y="4438"/>
                    <a:pt x="30954" y="0"/>
                    <a:pt x="42126" y="0"/>
                  </a:cubicBezTo>
                  <a:close/>
                </a:path>
              </a:pathLst>
            </a:custGeom>
            <a:solidFill>
              <a:srgbClr val="27685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28575"/>
              <a:ext cx="2468551" cy="4031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708110" y="1613453"/>
            <a:ext cx="547497" cy="547497"/>
          </a:xfrm>
          <a:custGeom>
            <a:avLst/>
            <a:gdLst/>
            <a:ahLst/>
            <a:cxnLst/>
            <a:rect r="r" b="b" t="t" l="l"/>
            <a:pathLst>
              <a:path h="547497" w="547497">
                <a:moveTo>
                  <a:pt x="0" y="0"/>
                </a:moveTo>
                <a:lnTo>
                  <a:pt x="547497" y="0"/>
                </a:lnTo>
                <a:lnTo>
                  <a:pt x="547497" y="547497"/>
                </a:lnTo>
                <a:lnTo>
                  <a:pt x="0" y="547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9382409" y="5370715"/>
            <a:ext cx="861129" cy="388978"/>
          </a:xfrm>
          <a:custGeom>
            <a:avLst/>
            <a:gdLst/>
            <a:ahLst/>
            <a:cxnLst/>
            <a:rect r="r" b="b" t="t" l="l"/>
            <a:pathLst>
              <a:path h="388978" w="861129">
                <a:moveTo>
                  <a:pt x="0" y="388978"/>
                </a:moveTo>
                <a:lnTo>
                  <a:pt x="861129" y="388978"/>
                </a:lnTo>
                <a:lnTo>
                  <a:pt x="861129" y="0"/>
                </a:lnTo>
                <a:lnTo>
                  <a:pt x="0" y="0"/>
                </a:lnTo>
                <a:lnTo>
                  <a:pt x="0" y="38897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0">
            <a:off x="9567781" y="7964396"/>
            <a:ext cx="861129" cy="388978"/>
          </a:xfrm>
          <a:custGeom>
            <a:avLst/>
            <a:gdLst/>
            <a:ahLst/>
            <a:cxnLst/>
            <a:rect r="r" b="b" t="t" l="l"/>
            <a:pathLst>
              <a:path h="388978" w="861129">
                <a:moveTo>
                  <a:pt x="0" y="388978"/>
                </a:moveTo>
                <a:lnTo>
                  <a:pt x="861130" y="388978"/>
                </a:lnTo>
                <a:lnTo>
                  <a:pt x="861130" y="0"/>
                </a:lnTo>
                <a:lnTo>
                  <a:pt x="0" y="0"/>
                </a:lnTo>
                <a:lnTo>
                  <a:pt x="0" y="38897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3084933"/>
            <a:ext cx="8121165" cy="3079275"/>
          </a:xfrm>
          <a:custGeom>
            <a:avLst/>
            <a:gdLst/>
            <a:ahLst/>
            <a:cxnLst/>
            <a:rect r="r" b="b" t="t" l="l"/>
            <a:pathLst>
              <a:path h="3079275" w="8121165">
                <a:moveTo>
                  <a:pt x="0" y="0"/>
                </a:moveTo>
                <a:lnTo>
                  <a:pt x="8121165" y="0"/>
                </a:lnTo>
                <a:lnTo>
                  <a:pt x="8121165" y="3079275"/>
                </a:lnTo>
                <a:lnTo>
                  <a:pt x="0" y="3079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453071" y="1518203"/>
            <a:ext cx="7858674" cy="753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63"/>
              </a:lnSpc>
            </a:pPr>
            <a:r>
              <a:rPr lang="en-US" sz="4349" u="sng">
                <a:solidFill>
                  <a:srgbClr val="D4F1B0"/>
                </a:solidFill>
                <a:latin typeface="DM Sans"/>
                <a:hlinkClick r:id="rId15" tooltip="https://www.oresquebec.ca/dossiers/accessibilite-financiere-aux-etudes-conditions-pour-la-reussite-etudiante/"/>
              </a:rPr>
              <a:t>Consulter le dossier complet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581444" y="5342140"/>
            <a:ext cx="2905201" cy="1615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77"/>
              </a:lnSpc>
              <a:spcBef>
                <a:spcPct val="0"/>
              </a:spcBef>
            </a:pPr>
            <a:r>
              <a:rPr lang="en-US" sz="3290" spc="164">
                <a:solidFill>
                  <a:srgbClr val="1B1B3A"/>
                </a:solidFill>
                <a:latin typeface="DM Sans"/>
              </a:rPr>
              <a:t>S’inscrire à notre infolettre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581444" y="8060214"/>
            <a:ext cx="4363989" cy="529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77"/>
              </a:lnSpc>
              <a:spcBef>
                <a:spcPct val="0"/>
              </a:spcBef>
            </a:pPr>
            <a:r>
              <a:rPr lang="en-US" sz="3290" spc="164">
                <a:solidFill>
                  <a:srgbClr val="1B1B3A"/>
                </a:solidFill>
                <a:latin typeface="DM Sans"/>
              </a:rPr>
              <a:t>Nous suivre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52500"/>
            <a:ext cx="16230600" cy="4203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DM Sans"/>
              </a:rPr>
              <a:t>Cette présentation fait état des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principaux constats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du dossier thématique « Accessibilité financière aux études : quelles conditions pour la réussite étudiante? » de l’Observatoire sur la réussite en enseignement supérieur.</a:t>
            </a:r>
          </a:p>
          <a:p>
            <a:pPr>
              <a:lnSpc>
                <a:spcPts val="5599"/>
              </a:lnSpc>
            </a:pPr>
          </a:p>
          <a:p>
            <a:pPr>
              <a:lnSpc>
                <a:spcPts val="559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2368340" y="4582681"/>
            <a:ext cx="15295834" cy="349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DM Sans"/>
              </a:rPr>
              <a:t>Vous pouvez l’utiliser pour présenter les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faits saillants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du dossier et ainsi amorcer une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réflexion d’équipe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autour de ce sujet. Vous pouvez également vous en servir pour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sensibiliser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des personnes collaboratrices afin de vous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engager à agir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 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collectivement </a:t>
            </a:r>
            <a:r>
              <a:rPr lang="en-US" sz="3999">
                <a:solidFill>
                  <a:srgbClr val="000000"/>
                </a:solidFill>
                <a:latin typeface="DM Sans"/>
              </a:rPr>
              <a:t>sur ces enjeux.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0">
            <a:off x="722549" y="4503670"/>
            <a:ext cx="1444587" cy="652530"/>
          </a:xfrm>
          <a:custGeom>
            <a:avLst/>
            <a:gdLst/>
            <a:ahLst/>
            <a:cxnLst/>
            <a:rect r="r" b="b" t="t" l="l"/>
            <a:pathLst>
              <a:path h="652530" w="1444587">
                <a:moveTo>
                  <a:pt x="0" y="652530"/>
                </a:moveTo>
                <a:lnTo>
                  <a:pt x="1444587" y="652530"/>
                </a:lnTo>
                <a:lnTo>
                  <a:pt x="1444587" y="0"/>
                </a:lnTo>
                <a:lnTo>
                  <a:pt x="0" y="0"/>
                </a:lnTo>
                <a:lnTo>
                  <a:pt x="0" y="65253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68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68862" y="1288019"/>
            <a:ext cx="6939866" cy="7710963"/>
          </a:xfrm>
          <a:custGeom>
            <a:avLst/>
            <a:gdLst/>
            <a:ahLst/>
            <a:cxnLst/>
            <a:rect r="r" b="b" t="t" l="l"/>
            <a:pathLst>
              <a:path h="7710963" w="6939866">
                <a:moveTo>
                  <a:pt x="0" y="0"/>
                </a:moveTo>
                <a:lnTo>
                  <a:pt x="6939866" y="0"/>
                </a:lnTo>
                <a:lnTo>
                  <a:pt x="693986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17739" y="0"/>
            <a:ext cx="8446709" cy="10254186"/>
          </a:xfrm>
          <a:custGeom>
            <a:avLst/>
            <a:gdLst/>
            <a:ahLst/>
            <a:cxnLst/>
            <a:rect r="r" b="b" t="t" l="l"/>
            <a:pathLst>
              <a:path h="10254186" w="8446709">
                <a:moveTo>
                  <a:pt x="0" y="0"/>
                </a:moveTo>
                <a:lnTo>
                  <a:pt x="8446708" y="0"/>
                </a:lnTo>
                <a:lnTo>
                  <a:pt x="8446708" y="10254186"/>
                </a:lnTo>
                <a:lnTo>
                  <a:pt x="0" y="10254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911" t="0" r="-2495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68558" y="1839704"/>
            <a:ext cx="7425640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EAEAE8"/>
                </a:solidFill>
                <a:latin typeface="DM Sans"/>
              </a:rPr>
              <a:t>L’ORES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68558" y="3298800"/>
            <a:ext cx="8006739" cy="5040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3999">
                <a:solidFill>
                  <a:srgbClr val="EAEAE8"/>
                </a:solidFill>
                <a:latin typeface="DM Sans"/>
              </a:rPr>
              <a:t>Notre mandat est de partager aux actrices et acteurs de l'enseignement supérieur les savoirs scientifiques et expérientiels les plus fiables et pertinents sur la réussite étudiante.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68558" y="8748923"/>
            <a:ext cx="4839209" cy="1018754"/>
            <a:chOff x="0" y="0"/>
            <a:chExt cx="1274524" cy="268314"/>
          </a:xfrm>
        </p:grpSpPr>
        <p:sp>
          <p:nvSpPr>
            <p:cNvPr name="Freeform 7" id="7">
              <a:hlinkClick r:id="rId4" tooltip="https://www.oresquebec.ca"/>
            </p:cNvPr>
            <p:cNvSpPr/>
            <p:nvPr/>
          </p:nvSpPr>
          <p:spPr>
            <a:xfrm flipH="false" flipV="false" rot="0">
              <a:off x="0" y="0"/>
              <a:ext cx="1274524" cy="268314"/>
            </a:xfrm>
            <a:custGeom>
              <a:avLst/>
              <a:gdLst/>
              <a:ahLst/>
              <a:cxnLst/>
              <a:rect r="r" b="b" t="t" l="l"/>
              <a:pathLst>
                <a:path h="268314" w="1274524">
                  <a:moveTo>
                    <a:pt x="81591" y="0"/>
                  </a:moveTo>
                  <a:lnTo>
                    <a:pt x="1192933" y="0"/>
                  </a:lnTo>
                  <a:cubicBezTo>
                    <a:pt x="1214572" y="0"/>
                    <a:pt x="1235325" y="8596"/>
                    <a:pt x="1250627" y="23898"/>
                  </a:cubicBezTo>
                  <a:cubicBezTo>
                    <a:pt x="1265928" y="39199"/>
                    <a:pt x="1274524" y="59952"/>
                    <a:pt x="1274524" y="81591"/>
                  </a:cubicBezTo>
                  <a:lnTo>
                    <a:pt x="1274524" y="186722"/>
                  </a:lnTo>
                  <a:cubicBezTo>
                    <a:pt x="1274524" y="208362"/>
                    <a:pt x="1265928" y="229115"/>
                    <a:pt x="1250627" y="244416"/>
                  </a:cubicBezTo>
                  <a:cubicBezTo>
                    <a:pt x="1235325" y="259718"/>
                    <a:pt x="1214572" y="268314"/>
                    <a:pt x="1192933" y="268314"/>
                  </a:cubicBezTo>
                  <a:lnTo>
                    <a:pt x="81591" y="268314"/>
                  </a:lnTo>
                  <a:cubicBezTo>
                    <a:pt x="59952" y="268314"/>
                    <a:pt x="39199" y="259718"/>
                    <a:pt x="23898" y="244416"/>
                  </a:cubicBezTo>
                  <a:cubicBezTo>
                    <a:pt x="8596" y="229115"/>
                    <a:pt x="0" y="208362"/>
                    <a:pt x="0" y="186722"/>
                  </a:cubicBezTo>
                  <a:lnTo>
                    <a:pt x="0" y="81591"/>
                  </a:lnTo>
                  <a:cubicBezTo>
                    <a:pt x="0" y="59952"/>
                    <a:pt x="8596" y="39199"/>
                    <a:pt x="23898" y="23898"/>
                  </a:cubicBezTo>
                  <a:cubicBezTo>
                    <a:pt x="39199" y="8596"/>
                    <a:pt x="59952" y="0"/>
                    <a:pt x="81591" y="0"/>
                  </a:cubicBezTo>
                  <a:close/>
                </a:path>
              </a:pathLst>
            </a:custGeom>
            <a:solidFill>
              <a:srgbClr val="1B1B3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1274524" cy="2397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2"/>
                </a:lnSpc>
              </a:pPr>
            </a:p>
          </p:txBody>
        </p:sp>
      </p:grpSp>
      <p:sp>
        <p:nvSpPr>
          <p:cNvPr name="Freeform 9" id="9">
            <a:hlinkClick r:id="rId7" tooltip="https://www.oresquebec.ca"/>
          </p:cNvPr>
          <p:cNvSpPr/>
          <p:nvPr/>
        </p:nvSpPr>
        <p:spPr>
          <a:xfrm flipH="false" flipV="false" rot="0">
            <a:off x="1092708" y="8950693"/>
            <a:ext cx="547497" cy="547497"/>
          </a:xfrm>
          <a:custGeom>
            <a:avLst/>
            <a:gdLst/>
            <a:ahLst/>
            <a:cxnLst/>
            <a:rect r="r" b="b" t="t" l="l"/>
            <a:pathLst>
              <a:path h="547497" w="547497">
                <a:moveTo>
                  <a:pt x="0" y="0"/>
                </a:moveTo>
                <a:lnTo>
                  <a:pt x="547497" y="0"/>
                </a:lnTo>
                <a:lnTo>
                  <a:pt x="547497" y="547497"/>
                </a:lnTo>
                <a:lnTo>
                  <a:pt x="0" y="547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61461" y="8874493"/>
            <a:ext cx="6865564" cy="623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3600" u="sng">
                <a:solidFill>
                  <a:srgbClr val="EAEAE8"/>
                </a:solidFill>
                <a:latin typeface="DM Sans"/>
                <a:hlinkClick r:id="rId8" tooltip="https://www.oresquebec.ca"/>
              </a:rPr>
              <a:t>oresquebec.ca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68667" y="1829753"/>
            <a:ext cx="16672560" cy="758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>
                <a:solidFill>
                  <a:srgbClr val="1B1B3A"/>
                </a:solidFill>
                <a:latin typeface="DM Sans"/>
              </a:rPr>
              <a:t>Plan de la présentation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145662" y="3330345"/>
            <a:ext cx="699574" cy="699574"/>
          </a:xfrm>
          <a:custGeom>
            <a:avLst/>
            <a:gdLst/>
            <a:ahLst/>
            <a:cxnLst/>
            <a:rect r="r" b="b" t="t" l="l"/>
            <a:pathLst>
              <a:path h="699574" w="699574">
                <a:moveTo>
                  <a:pt x="0" y="0"/>
                </a:moveTo>
                <a:lnTo>
                  <a:pt x="699574" y="0"/>
                </a:lnTo>
                <a:lnTo>
                  <a:pt x="699574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45662" y="4258118"/>
            <a:ext cx="699574" cy="699574"/>
          </a:xfrm>
          <a:custGeom>
            <a:avLst/>
            <a:gdLst/>
            <a:ahLst/>
            <a:cxnLst/>
            <a:rect r="r" b="b" t="t" l="l"/>
            <a:pathLst>
              <a:path h="699574" w="699574">
                <a:moveTo>
                  <a:pt x="0" y="0"/>
                </a:moveTo>
                <a:lnTo>
                  <a:pt x="699574" y="0"/>
                </a:lnTo>
                <a:lnTo>
                  <a:pt x="699574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45662" y="5185891"/>
            <a:ext cx="699574" cy="699574"/>
          </a:xfrm>
          <a:custGeom>
            <a:avLst/>
            <a:gdLst/>
            <a:ahLst/>
            <a:cxnLst/>
            <a:rect r="r" b="b" t="t" l="l"/>
            <a:pathLst>
              <a:path h="699574" w="699574">
                <a:moveTo>
                  <a:pt x="0" y="0"/>
                </a:moveTo>
                <a:lnTo>
                  <a:pt x="699574" y="0"/>
                </a:lnTo>
                <a:lnTo>
                  <a:pt x="699574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45662" y="6113664"/>
            <a:ext cx="699574" cy="699574"/>
          </a:xfrm>
          <a:custGeom>
            <a:avLst/>
            <a:gdLst/>
            <a:ahLst/>
            <a:cxnLst/>
            <a:rect r="r" b="b" t="t" l="l"/>
            <a:pathLst>
              <a:path h="699574" w="699574">
                <a:moveTo>
                  <a:pt x="0" y="0"/>
                </a:moveTo>
                <a:lnTo>
                  <a:pt x="699574" y="0"/>
                </a:lnTo>
                <a:lnTo>
                  <a:pt x="699574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45662" y="7041438"/>
            <a:ext cx="699574" cy="699574"/>
          </a:xfrm>
          <a:custGeom>
            <a:avLst/>
            <a:gdLst/>
            <a:ahLst/>
            <a:cxnLst/>
            <a:rect r="r" b="b" t="t" l="l"/>
            <a:pathLst>
              <a:path h="699574" w="699574">
                <a:moveTo>
                  <a:pt x="0" y="0"/>
                </a:moveTo>
                <a:lnTo>
                  <a:pt x="699574" y="0"/>
                </a:lnTo>
                <a:lnTo>
                  <a:pt x="699574" y="699573"/>
                </a:lnTo>
                <a:lnTo>
                  <a:pt x="0" y="699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58848" y="7969211"/>
            <a:ext cx="873202" cy="873202"/>
          </a:xfrm>
          <a:custGeom>
            <a:avLst/>
            <a:gdLst/>
            <a:ahLst/>
            <a:cxnLst/>
            <a:rect r="r" b="b" t="t" l="l"/>
            <a:pathLst>
              <a:path h="873202" w="873202">
                <a:moveTo>
                  <a:pt x="0" y="0"/>
                </a:moveTo>
                <a:lnTo>
                  <a:pt x="873202" y="0"/>
                </a:lnTo>
                <a:lnTo>
                  <a:pt x="873202" y="873201"/>
                </a:lnTo>
                <a:lnTo>
                  <a:pt x="0" y="8732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994085" y="3203777"/>
            <a:ext cx="11826897" cy="7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4" action="ppaction://hlinksldjump"/>
              </a:rPr>
              <a:t>Contexte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94085" y="4165012"/>
            <a:ext cx="11826897" cy="773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5" action="ppaction://hlinksldjump"/>
              </a:rPr>
              <a:t>Enjeux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994085" y="5126247"/>
            <a:ext cx="11826897" cy="7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6" action="ppaction://hlinksldjump"/>
              </a:rPr>
              <a:t>Notions clés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94085" y="6087482"/>
            <a:ext cx="11826897" cy="7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7" action="ppaction://hlinksldjump"/>
              </a:rPr>
              <a:t>Prospectives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94085" y="7048717"/>
            <a:ext cx="11826897" cy="7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8" action="ppaction://hlinksldjump"/>
              </a:rPr>
              <a:t>Pratiques inspirantes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94085" y="8011885"/>
            <a:ext cx="11826897" cy="7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4299" u="sng">
                <a:solidFill>
                  <a:srgbClr val="1B1B3A"/>
                </a:solidFill>
                <a:latin typeface="DM Sans"/>
                <a:hlinkClick r:id="rId19" action="ppaction://hlinksldjump"/>
              </a:rPr>
              <a:t>Outils et activités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923067">
            <a:off x="7300999" y="-2291583"/>
            <a:ext cx="15025935" cy="13231713"/>
          </a:xfrm>
          <a:custGeom>
            <a:avLst/>
            <a:gdLst/>
            <a:ahLst/>
            <a:cxnLst/>
            <a:rect r="r" b="b" t="t" l="l"/>
            <a:pathLst>
              <a:path h="13231713" w="15025935">
                <a:moveTo>
                  <a:pt x="0" y="0"/>
                </a:moveTo>
                <a:lnTo>
                  <a:pt x="15025935" y="0"/>
                </a:lnTo>
                <a:lnTo>
                  <a:pt x="15025935" y="13231713"/>
                </a:lnTo>
                <a:lnTo>
                  <a:pt x="0" y="1323171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096" t="0" r="-5096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16110" y="3893656"/>
            <a:ext cx="9297489" cy="32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200">
                <a:solidFill>
                  <a:srgbClr val="D4F1B0"/>
                </a:solidFill>
                <a:latin typeface="DM Sans Bold"/>
              </a:rPr>
              <a:t>Contexte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916110" y="4869900"/>
            <a:ext cx="8011163" cy="2967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D4F1B0"/>
                </a:solidFill>
                <a:latin typeface="DM Sans"/>
              </a:rPr>
              <a:t>Des études accessibles pour tous et toutes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3594061">
            <a:off x="12886964" y="4359127"/>
            <a:ext cx="5591999" cy="6548823"/>
          </a:xfrm>
          <a:custGeom>
            <a:avLst/>
            <a:gdLst/>
            <a:ahLst/>
            <a:cxnLst/>
            <a:rect r="r" b="b" t="t" l="l"/>
            <a:pathLst>
              <a:path h="6548823" w="5591999">
                <a:moveTo>
                  <a:pt x="0" y="0"/>
                </a:moveTo>
                <a:lnTo>
                  <a:pt x="5591999" y="0"/>
                </a:lnTo>
                <a:lnTo>
                  <a:pt x="5591999" y="6548823"/>
                </a:lnTo>
                <a:lnTo>
                  <a:pt x="0" y="6548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79" t="-25880" r="0" b="-10692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770920" y="0"/>
            <a:ext cx="7517080" cy="10287000"/>
            <a:chOff x="0" y="0"/>
            <a:chExt cx="1002277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022713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22713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768558" y="1521654"/>
            <a:ext cx="8087191" cy="2481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27685B"/>
                </a:solidFill>
                <a:latin typeface="DM Sans"/>
                <a:hlinkClick r:id="rId3" tooltip="https://www.oresquebec.ca/article-de-dssiers/des-etudes-accessibles-pour-tous-et-toutes/"/>
              </a:rPr>
              <a:t>Des études accessibles pour tous et toutes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53341" y="4242254"/>
            <a:ext cx="8102409" cy="628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42925" indent="-271462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Le programme québécois d’aide financière aux études (AFE) vise à réduire les barrières financières et les inégalités des chances 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DM Sans"/>
              </a:rPr>
              <a:t>        (Bouchard St-Amant, 2020; Colas et al., 2021)</a:t>
            </a:r>
          </a:p>
          <a:p>
            <a:pPr>
              <a:lnSpc>
                <a:spcPts val="3000"/>
              </a:lnSpc>
            </a:pPr>
          </a:p>
          <a:p>
            <a:pPr algn="l" marL="542925" indent="-271462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Il a fait l’objet de plusieurs gels des droits de scolarité à travers les années, mais leur indexation à l’inflation fait maintenant consensus</a:t>
            </a:r>
          </a:p>
          <a:p>
            <a:pPr algn="l" marL="380048" indent="-190024" lvl="1">
              <a:lnSpc>
                <a:spcPts val="3150"/>
              </a:lnSpc>
            </a:pPr>
            <a:r>
              <a:rPr lang="en-US" sz="2100">
                <a:solidFill>
                  <a:srgbClr val="000000"/>
                </a:solidFill>
                <a:latin typeface="DM Sans"/>
              </a:rPr>
              <a:t>  </a:t>
            </a:r>
            <a:r>
              <a:rPr lang="en-US" sz="2100">
                <a:solidFill>
                  <a:srgbClr val="000000"/>
                </a:solidFill>
                <a:latin typeface="DM Sans"/>
              </a:rPr>
              <a:t>(Beaupré-Lavallée et Bégin-Caouette, 2019)</a:t>
            </a:r>
          </a:p>
          <a:p>
            <a:pPr algn="l">
              <a:lnSpc>
                <a:spcPts val="450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829800" y="0"/>
            <a:ext cx="9856095" cy="10287000"/>
          </a:xfrm>
          <a:custGeom>
            <a:avLst/>
            <a:gdLst/>
            <a:ahLst/>
            <a:cxnLst/>
            <a:rect r="r" b="b" t="t" l="l"/>
            <a:pathLst>
              <a:path h="10287000" w="9856095">
                <a:moveTo>
                  <a:pt x="0" y="0"/>
                </a:moveTo>
                <a:lnTo>
                  <a:pt x="9856095" y="0"/>
                </a:lnTo>
                <a:lnTo>
                  <a:pt x="98560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02" t="0" r="-2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53340" y="721950"/>
            <a:ext cx="9297489" cy="917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27685B"/>
                </a:solidFill>
                <a:latin typeface="DM Sans Bold"/>
              </a:rPr>
              <a:t>Contexte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1680" y="958269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1680" y="9839440"/>
            <a:ext cx="285288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Image : The Gender Spectrum Collection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830043" y="0"/>
            <a:ext cx="8457957" cy="10254186"/>
          </a:xfrm>
          <a:custGeom>
            <a:avLst/>
            <a:gdLst/>
            <a:ahLst/>
            <a:cxnLst/>
            <a:rect r="r" b="b" t="t" l="l"/>
            <a:pathLst>
              <a:path h="10254186" w="8457957">
                <a:moveTo>
                  <a:pt x="0" y="0"/>
                </a:moveTo>
                <a:lnTo>
                  <a:pt x="8457957" y="0"/>
                </a:lnTo>
                <a:lnTo>
                  <a:pt x="8457957" y="10254186"/>
                </a:lnTo>
                <a:lnTo>
                  <a:pt x="0" y="102541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51" t="0" r="-42832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770920" y="0"/>
            <a:ext cx="7517080" cy="10287000"/>
            <a:chOff x="0" y="0"/>
            <a:chExt cx="1002277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022713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22713">
                  <a:moveTo>
                    <a:pt x="0" y="0"/>
                  </a:moveTo>
                  <a:lnTo>
                    <a:pt x="10022713" y="0"/>
                  </a:lnTo>
                  <a:lnTo>
                    <a:pt x="1002271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BE54D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768558" y="1521654"/>
            <a:ext cx="8087191" cy="2481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u="sng">
                <a:solidFill>
                  <a:srgbClr val="27685B"/>
                </a:solidFill>
                <a:latin typeface="DM Sans"/>
                <a:hlinkClick r:id="rId3" tooltip="https://www.oresquebec.ca/article-de-dssiers/des-etudes-accessibles-pour-tous-et-toutes/"/>
              </a:rPr>
              <a:t>Des études accessibles pour tous et toutes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53341" y="4601123"/>
            <a:ext cx="8087191" cy="493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L’inflation est en forte croissance depuis les dernières années</a:t>
            </a:r>
          </a:p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DM Sans"/>
              </a:rPr>
              <a:t>          (Statistique Canada, 2023)</a:t>
            </a:r>
          </a:p>
          <a:p>
            <a:pPr algn="l">
              <a:lnSpc>
                <a:spcPts val="3000"/>
              </a:lnSpc>
            </a:pP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Les répercussions de l’inflation sont inégales et atteignent davantage certaines personnes étudiantes</a:t>
            </a:r>
          </a:p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DM Sans"/>
              </a:rPr>
              <a:t>          (Bottorff et al., 2020; Savoie-Roskos et al., 2023)</a:t>
            </a:r>
          </a:p>
          <a:p>
            <a:pPr algn="l">
              <a:lnSpc>
                <a:spcPts val="3000"/>
              </a:lnSpc>
            </a:pPr>
          </a:p>
          <a:p>
            <a:pPr algn="l">
              <a:lnSpc>
                <a:spcPts val="450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829800" y="0"/>
            <a:ext cx="9856095" cy="10287000"/>
          </a:xfrm>
          <a:custGeom>
            <a:avLst/>
            <a:gdLst/>
            <a:ahLst/>
            <a:cxnLst/>
            <a:rect r="r" b="b" t="t" l="l"/>
            <a:pathLst>
              <a:path h="10287000" w="9856095">
                <a:moveTo>
                  <a:pt x="0" y="0"/>
                </a:moveTo>
                <a:lnTo>
                  <a:pt x="9856095" y="0"/>
                </a:lnTo>
                <a:lnTo>
                  <a:pt x="98560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02" t="0" r="-2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53340" y="721950"/>
            <a:ext cx="9297489" cy="917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27685B"/>
                </a:solidFill>
                <a:latin typeface="DM Sans Bold"/>
              </a:rPr>
              <a:t>Contexte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1680" y="9582698"/>
            <a:ext cx="439087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Observatoire sur la réussite en enseignement supérieur | 2023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1680" y="9839440"/>
            <a:ext cx="2852886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EAEAE8"/>
                </a:solidFill>
                <a:latin typeface="DM Sans"/>
              </a:rPr>
              <a:t>Image : The Gender Spectrum Collection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830043" y="0"/>
            <a:ext cx="8457957" cy="10254186"/>
          </a:xfrm>
          <a:custGeom>
            <a:avLst/>
            <a:gdLst/>
            <a:ahLst/>
            <a:cxnLst/>
            <a:rect r="r" b="b" t="t" l="l"/>
            <a:pathLst>
              <a:path h="10254186" w="8457957">
                <a:moveTo>
                  <a:pt x="0" y="0"/>
                </a:moveTo>
                <a:lnTo>
                  <a:pt x="8457957" y="0"/>
                </a:lnTo>
                <a:lnTo>
                  <a:pt x="8457957" y="10254186"/>
                </a:lnTo>
                <a:lnTo>
                  <a:pt x="0" y="102541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814" t="0" r="-40814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68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16110" y="3893656"/>
            <a:ext cx="9297489" cy="32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200">
                <a:solidFill>
                  <a:srgbClr val="D4F1B0"/>
                </a:solidFill>
                <a:latin typeface="DM Sans Bold"/>
              </a:rPr>
              <a:t>Enjeux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916110" y="4869900"/>
            <a:ext cx="8011163" cy="1986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D4F1B0"/>
                </a:solidFill>
                <a:latin typeface="DM Sans"/>
              </a:rPr>
              <a:t>Des conditions pour réussir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3594061">
            <a:off x="12886964" y="4359127"/>
            <a:ext cx="5591999" cy="6548823"/>
          </a:xfrm>
          <a:custGeom>
            <a:avLst/>
            <a:gdLst/>
            <a:ahLst/>
            <a:cxnLst/>
            <a:rect r="r" b="b" t="t" l="l"/>
            <a:pathLst>
              <a:path h="6548823" w="5591999">
                <a:moveTo>
                  <a:pt x="0" y="0"/>
                </a:moveTo>
                <a:lnTo>
                  <a:pt x="5591999" y="0"/>
                </a:lnTo>
                <a:lnTo>
                  <a:pt x="5591999" y="6548823"/>
                </a:lnTo>
                <a:lnTo>
                  <a:pt x="0" y="6548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79" t="-25880" r="0" b="-1069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47226620124A45B495122CC6F15B77" ma:contentTypeVersion="17" ma:contentTypeDescription="Crée un document." ma:contentTypeScope="" ma:versionID="c82426c1b2c244b36fa1bde14989ca52">
  <xsd:schema xmlns:xsd="http://www.w3.org/2001/XMLSchema" xmlns:xs="http://www.w3.org/2001/XMLSchema" xmlns:p="http://schemas.microsoft.com/office/2006/metadata/properties" xmlns:ns2="54036dab-089a-47ef-864c-769806c6b291" xmlns:ns3="d59f75f7-c21d-46e7-b936-400128610902" targetNamespace="http://schemas.microsoft.com/office/2006/metadata/properties" ma:root="true" ma:fieldsID="828f5ffc1a1e74137b3e6c2cd8425bb6" ns2:_="" ns3:_="">
    <xsd:import namespace="54036dab-089a-47ef-864c-769806c6b291"/>
    <xsd:import namespace="d59f75f7-c21d-46e7-b936-4001286109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36dab-089a-47ef-864c-769806c6b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c6f0fb37-fd87-44bd-abce-dbf26d81b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f75f7-c21d-46e7-b936-4001286109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4ce9588-7119-4081-8371-5c3d39c6bb9d}" ma:internalName="TaxCatchAll" ma:showField="CatchAllData" ma:web="d59f75f7-c21d-46e7-b936-400128610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9f75f7-c21d-46e7-b936-400128610902" xsi:nil="true"/>
    <lcf76f155ced4ddcb4097134ff3c332f xmlns="54036dab-089a-47ef-864c-769806c6b29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700A7E3-7086-417B-9A51-0CB957697D16}"/>
</file>

<file path=customXml/itemProps2.xml><?xml version="1.0" encoding="utf-8"?>
<ds:datastoreItem xmlns:ds="http://schemas.openxmlformats.org/officeDocument/2006/customXml" ds:itemID="{8552E876-C83A-4241-A42B-1B11996F3880}"/>
</file>

<file path=customXml/itemProps3.xml><?xml version="1.0" encoding="utf-8"?>
<ds:datastoreItem xmlns:ds="http://schemas.openxmlformats.org/officeDocument/2006/customXml" ds:itemID="{67B95742-9368-4EFE-924B-E69232AAEA8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AFE_synthèse.pptx</dc:title>
  <cp:revision>1</cp:revision>
  <dcterms:created xsi:type="dcterms:W3CDTF">2006-08-16T00:00:00Z</dcterms:created>
  <dcterms:modified xsi:type="dcterms:W3CDTF">2011-08-01T06:04:30Z</dcterms:modified>
  <dc:identifier>DAFtOg8LY5w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0x0101004447226620124A45B495122CC6F15B77</vt:lpwstr>
  </property>
</Properties>
</file>